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529" r:id="rId6"/>
    <p:sldId id="579" r:id="rId7"/>
    <p:sldId id="610" r:id="rId8"/>
    <p:sldId id="608" r:id="rId9"/>
    <p:sldId id="600" r:id="rId10"/>
    <p:sldId id="611" r:id="rId11"/>
    <p:sldId id="602" r:id="rId12"/>
    <p:sldId id="601" r:id="rId13"/>
    <p:sldId id="612" r:id="rId14"/>
    <p:sldId id="603" r:id="rId15"/>
    <p:sldId id="613" r:id="rId16"/>
    <p:sldId id="591" r:id="rId17"/>
    <p:sldId id="609" r:id="rId18"/>
    <p:sldId id="605" r:id="rId19"/>
    <p:sldId id="577" r:id="rId20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7139C2-8E4F-61FB-4CFF-6D13E650B54A}" name="Ian Fryer" initials="IF" userId="S::ian.fryer@fefundinfo.com::c79f1ecc-66c5-4cd6-8a54-f9aa8dbe40a4" providerId="AD"/>
  <p188:author id="{EF5950D4-B566-5345-8471-041F0452D3C0}" name="David Bell" initials="DB" userId="S::david.bell@conexusinstitute.com.au::1453229a-5a82-4406-af4d-d33b30fc4c0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ff Warren" initials="GW" lastIdx="0" clrIdx="0">
    <p:extLst>
      <p:ext uri="{19B8F6BF-5375-455C-9EA6-DF929625EA0E}">
        <p15:presenceInfo xmlns:p15="http://schemas.microsoft.com/office/powerpoint/2012/main" userId="Geoff Warr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89948" autoAdjust="0"/>
  </p:normalViewPr>
  <p:slideViewPr>
    <p:cSldViewPr snapToGrid="0">
      <p:cViewPr varScale="1">
        <p:scale>
          <a:sx n="96" d="100"/>
          <a:sy n="96" d="100"/>
        </p:scale>
        <p:origin x="10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Bell" userId="1453229a-5a82-4406-af4d-d33b30fc4c09" providerId="ADAL" clId="{F2D71510-952A-49F7-9980-D58099BF4E9B}"/>
    <pc:docChg chg="modSld">
      <pc:chgData name="David Bell" userId="1453229a-5a82-4406-af4d-d33b30fc4c09" providerId="ADAL" clId="{F2D71510-952A-49F7-9980-D58099BF4E9B}" dt="2025-09-27T21:13:06.874" v="0" actId="13926"/>
      <pc:docMkLst>
        <pc:docMk/>
      </pc:docMkLst>
      <pc:sldChg chg="modSp mod">
        <pc:chgData name="David Bell" userId="1453229a-5a82-4406-af4d-d33b30fc4c09" providerId="ADAL" clId="{F2D71510-952A-49F7-9980-D58099BF4E9B}" dt="2025-09-27T21:13:06.874" v="0" actId="13926"/>
        <pc:sldMkLst>
          <pc:docMk/>
          <pc:sldMk cId="2414218107" sldId="591"/>
        </pc:sldMkLst>
        <pc:spChg chg="mod">
          <ac:chgData name="David Bell" userId="1453229a-5a82-4406-af4d-d33b30fc4c09" providerId="ADAL" clId="{F2D71510-952A-49F7-9980-D58099BF4E9B}" dt="2025-09-27T21:13:06.874" v="0" actId="13926"/>
          <ac:spMkLst>
            <pc:docMk/>
            <pc:sldMk cId="2414218107" sldId="591"/>
            <ac:spMk id="20" creationId="{52DCAD15-DE5C-986A-AF80-3A054159254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E5F652-B2D1-41A5-A80E-FB13FDE8B7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DE6664-4556-4819-ACD7-8BE52C8EE6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82D94-9482-4286-B6CC-25E415F33A7A}" type="datetimeFigureOut">
              <a:rPr lang="en-AU" smtClean="0"/>
              <a:t>28/09/2025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987DC8-9A5C-4EB8-925A-F83A1BCB9B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3B7C32-6938-49F2-BA51-28344BD1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A252A1-1FDE-4721-BABE-8B06CB5E9CF1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9715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58297-26F8-42E0-9ACB-37FE4E3E547C}" type="datetimeFigureOut">
              <a:rPr lang="en-AU" smtClean="0"/>
              <a:t>28/09/2025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F1588-627C-48C5-B370-07C0F9908D3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643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84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F1417E-C513-C06D-01A0-34EACFFE3C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58643B-B804-A6B2-CA52-37FB032B8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2856DF-A312-7F96-A565-BAEF5E75D3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3ECF75-A140-9451-0655-49E3517F1D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405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2BB489-179A-3923-D7CC-4A00F3C98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3A845-48B5-24FB-A6FD-D7FB900AC5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AF4FF5F-A8A3-9A52-23DA-8B6EF65F29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AF709-8816-B0A1-F8E7-51FAB62944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96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E5154-BDAD-7D03-6F15-9A052C4C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4CBB60-139B-6365-C941-CC912C5581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7FED08F-6E2E-F7D4-4995-67E849D6C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E7FED-11BD-CF0E-67FA-FBC4DFF6D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847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2591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8AC8-E517-91E9-38C5-51E988701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7B7E22-7CF0-1E44-A23E-1DF006592E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FA5805-1743-01D8-B1D2-E4520241C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4CF96C-BA27-3507-E50F-82FAEE4C68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1225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44E50E-3190-5810-6450-790BD96A3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49EDD6-91CE-5E3A-B628-8C73813753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7D7012-794D-AE93-E2D0-87B6882EBA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3EF60-A746-395D-D251-6CCEE76662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252640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978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433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9774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58E87-2CA7-B537-50BE-EF84554EE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6ED96-2A47-A995-7AFC-6D1E4DEF5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B0E95B-FD6B-4C98-041B-8DB67561F9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559ACD-8788-044A-40F7-83F99E0AC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49307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CB7E4-4F27-420F-9DB3-8B1B2B2EE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A2DE1-BF89-FFEF-38D3-5DB45915F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161200-81CD-9694-5024-6DACAC1C24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A8908-4348-5D3C-0EB2-7F2767B2F2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11719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55FC-6D7D-4DA6-82D4-7540C9690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622789-D52B-54EC-F324-92B488A6B2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F612BD-CCD9-61B5-3EAD-186FC771F7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D9785-5B0E-4E42-E765-9E5D9D6126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776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54038-1896-EAED-45C2-CF43038A5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F906623-642E-5946-E744-AF5A6814B0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967F976-84D6-DD23-A1AA-FA791BCFB6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1FC288-E7BF-A2A5-11BD-0322FB7E8E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561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7241D9-80F9-E685-E16E-3A74BEE56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C743F9-E7E4-D577-6D9A-7EAF552DD2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09025-EB8D-7871-42DA-B1CFC79471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516632-FA79-60D6-9B80-8C730ACA41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2491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A5986-55C5-B7E5-3C65-F05895CDC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82B57B-FAA5-2002-F349-EF07DCA01F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061FB8-77F7-6364-B4B7-EDC40FE46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62B385-0021-7896-F549-73CE15D47B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F1588-627C-48C5-B370-07C0F9908D35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817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9B61A-4FFE-41A0-A356-9B4ED4C675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BED8B-966C-49FC-94E3-95672303F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69A5-8B3F-4794-9823-D9E25BF0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B17C45A-B785-4DC8-B971-FBB2553F7C8C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A5DC-42A3-4DF0-A5E2-6FB2336E0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C26CE-A206-4EF3-8B0C-F1EDCF46A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406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CC0C-A7B8-4ADC-95E2-A2C7491B6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380362-8DCC-47BE-B9B3-0B9B86DC1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B650C-EC5A-45C6-B131-E2BFCD7B45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308C5E-3D7E-488E-A9EF-EB1DFD4398F2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4A1D4-2919-449B-9787-24B6A31E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45611-81D2-4622-ACD7-60FD3CBD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88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D735F-4308-4DB7-B209-05FD61CD5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657A79-5AE1-4E5B-872D-5BBF51054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1D833-BF2C-4491-BF53-5C17AF456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9FE2AC-CB13-4E08-8EC3-4523A7FD47F2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6E4EF-396E-4BC1-BED6-815D08BB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55D7-3161-49E2-91B7-D7DDC986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9476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41CD-467C-40B7-8C83-39FB711E0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6952E-42B2-4996-B8CA-8E30663E59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1FA58-25A8-4C93-8DF3-CE39F0D4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6651BC-26F5-4153-83B1-C3B15FA25045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1EDC9-589D-4272-B70A-B0403B8D5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BF16C-1654-4AE8-B528-0995B818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96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FE5AE-E016-4CC6-89DA-20EB5758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0A895-7024-4B91-BCD1-BEE684C23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0EF19-F654-453A-8857-C9B406459E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C90D0A-A0A9-4B39-BB6C-F949CC3F5D35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DDC4-6A84-440B-9C60-649929B6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6D0FA-E534-48CE-81E7-ECD4799FD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423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C7B5-A00E-4430-AFEE-75FB5265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8D0F7-470D-4572-A197-63CC4DB30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FD3440-3914-43EA-9836-180D6721B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FDB0-61B1-43DE-9AE3-5E7C23F0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61BF8F-195B-4D13-8D10-F6DE2C2F91E0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98E9DA-07E5-44E8-A173-A8F0D716F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BA9407-CF2A-45F4-AB14-3D8BF813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9197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54A-601B-4043-A37E-BFEA2596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9406-F735-429B-8C3B-B10CF696A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B995D-3F56-4DAC-A44D-D397E027A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F9F5DB-C7A6-4DBF-AABE-C71E43213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BB4C1B-8D2D-4B8B-89F8-AE84307E7D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90A31C-5EE6-4D3C-B4C4-F70138E410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771D59-ADAE-4A73-8036-E2A652D54D86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DFBD2-9ED0-4D31-8B64-1D674991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2CB53-39DF-4175-A38C-9DBA22ED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9455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7861F6-BE80-044A-A204-A6FC0EF1F2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</a:blip>
          <a:srcRect l="38" t="84185" r="1"/>
          <a:stretch/>
        </p:blipFill>
        <p:spPr>
          <a:xfrm>
            <a:off x="0" y="5626358"/>
            <a:ext cx="12191999" cy="1231641"/>
          </a:xfrm>
          <a:prstGeom prst="rect">
            <a:avLst/>
          </a:prstGeom>
        </p:spPr>
      </p:pic>
      <p:sp>
        <p:nvSpPr>
          <p:cNvPr id="15" name="Do not remove" hidden="1">
            <a:extLst>
              <a:ext uri="{FF2B5EF4-FFF2-40B4-BE49-F238E27FC236}">
                <a16:creationId xmlns:a16="http://schemas.microsoft.com/office/drawing/2014/main" id="{E7C6E84A-5ACB-4AEF-847A-80FD0C2E2435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700" cy="12700"/>
          </a:xfrm>
          <a:prstGeom prst="octagon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AF11A-6C65-4D78-A4FB-4DB211A48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48" y="339832"/>
            <a:ext cx="10515600" cy="905377"/>
          </a:xfrm>
        </p:spPr>
        <p:txBody>
          <a:bodyPr/>
          <a:lstStyle>
            <a:lvl1pPr marL="7937" indent="0">
              <a:buFont typeface="STIXGeneral-Regular" pitchFamily="2" charset="2"/>
              <a:buNone/>
              <a:tabLst/>
              <a:defRPr b="1" i="0">
                <a:latin typeface="Franklin Gothic Demi Cond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9CE9EA-EB22-408A-8230-B2671CE4CA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22/02/2021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9BD41-7221-4892-A089-C7E29E9B1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0F840-EF92-4DEE-B605-103C039F3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9931DE-35EF-B44A-BCCE-408473424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9FA2B6-EDC7-4749-9B0B-56B9D554B2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989564" y="6220619"/>
            <a:ext cx="1397931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7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D7DF4-373E-48F7-8314-1DF2625D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90AB9BB-2284-46CC-A07F-A589335E09B2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B6C508-DB41-4C17-BDF5-373236C78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96BFF-AD2E-40CD-8741-8F9BE51DC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10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E8C47-AA7B-478B-9A6B-CBDAE98B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77A7-7F63-4027-8732-059949E8C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C0931-CA24-4FC8-A313-DA44523096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799D-C9CB-4F09-8DE3-A154A148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E513D58-6F35-4DFA-BF3A-C3C445E9BD56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47A48-FDC5-4BFC-A20C-2B02D4CF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93EE54-FDF0-4F00-AC11-2434346C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7293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5219-6636-4302-BB87-670859C04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71353E-072D-4224-AD20-17FEC853DE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5F693A-D695-4FD7-9910-E76D86BF7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F5894-2872-4127-9B77-A7B3C387D4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424128-EB76-4D31-AB5C-399E4593047B}" type="datetime1">
              <a:rPr lang="en-AU" smtClean="0"/>
              <a:t>28/09/2025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EE02E-1500-4EF3-9F1E-2FEAFBBD4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0D83B-CAB5-4DC4-858A-C01855A92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276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9DEAC2-6FC1-460F-82A2-2BB4B6422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65E19-581C-4758-BF00-67E37D92A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367A1-F322-4510-B852-DCDE98085E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9160" y="6492875"/>
            <a:ext cx="460571" cy="36512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D1A05B9-B95E-42A2-82DD-B4C37E02D95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912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8163" indent="-493713" algn="l" defTabSz="914400" rtl="0" eaLnBrk="1" latinLnBrk="0" hangingPunct="1">
        <a:lnSpc>
          <a:spcPct val="90000"/>
        </a:lnSpc>
        <a:spcBef>
          <a:spcPts val="1000"/>
        </a:spcBef>
        <a:buFont typeface="STIXGeneral-Regular" pitchFamily="2" charset="2"/>
        <a:buChar char="⟶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TIXGeneral-Regular" pitchFamily="2" charset="2"/>
        <a:buChar char="⟶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B6CB8E-FA0F-7441-B28C-A5AC1AB3642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l="38" t="11941" r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1D4FAD-B0DF-2949-B345-69FD640963FD}"/>
              </a:ext>
            </a:extLst>
          </p:cNvPr>
          <p:cNvSpPr/>
          <p:nvPr/>
        </p:nvSpPr>
        <p:spPr>
          <a:xfrm>
            <a:off x="1197430" y="1778558"/>
            <a:ext cx="9797142" cy="46222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9D49EF-F3FD-4B08-9AEF-7364AFDA40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2111" y="2011680"/>
            <a:ext cx="9484810" cy="2398955"/>
          </a:xfrm>
        </p:spPr>
        <p:txBody>
          <a:bodyPr>
            <a:normAutofit fontScale="90000"/>
          </a:bodyPr>
          <a:lstStyle/>
          <a:p>
            <a:pPr algn="l">
              <a:lnSpc>
                <a:spcPct val="120000"/>
              </a:lnSpc>
              <a:spcBef>
                <a:spcPts val="1200"/>
              </a:spcBef>
              <a:spcAft>
                <a:spcPts val="2400"/>
              </a:spcAft>
            </a:pP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Retirement explainer #14: </a:t>
            </a:r>
            <a:b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r>
              <a:rPr lang="en-AU" sz="49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  <a:t>Age Pension and other support for retirees</a:t>
            </a:r>
            <a:br>
              <a:rPr lang="en-AU" sz="2700" b="1" dirty="0">
                <a:solidFill>
                  <a:schemeClr val="bg1"/>
                </a:solidFill>
                <a:latin typeface="Franklin Gothic Demi Cond" panose="020B0603020102020204" pitchFamily="34" charset="0"/>
              </a:rPr>
            </a:br>
            <a:endParaRPr lang="en-AU" sz="3300" b="1" dirty="0">
              <a:solidFill>
                <a:srgbClr val="FF0000"/>
              </a:solidFill>
              <a:latin typeface="Franklin Gothic Demi Cond" panose="020B06030201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8AC761-04C9-4735-B6BE-AD9E58CD5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207" y="4591162"/>
            <a:ext cx="9532540" cy="1358224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David Bell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Jeremy Duffield 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– SuperEd and Retirement Essentials</a:t>
            </a:r>
          </a:p>
          <a:p>
            <a:pPr algn="l">
              <a:lnSpc>
                <a:spcPct val="110000"/>
              </a:lnSpc>
              <a:spcBef>
                <a:spcPts val="600"/>
              </a:spcBef>
            </a:pPr>
            <a:r>
              <a:rPr lang="en-US" b="1" dirty="0">
                <a:solidFill>
                  <a:schemeClr val="bg1"/>
                </a:solidFill>
                <a:latin typeface="Cambria" panose="02040503050406030204" pitchFamily="18" charset="0"/>
              </a:rPr>
              <a:t>Geoff Warren</a:t>
            </a:r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 – The Conexus Institute and ANU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AD2A414-B5A3-EA4B-9D69-D3A52580F119}"/>
              </a:ext>
            </a:extLst>
          </p:cNvPr>
          <p:cNvCxnSpPr/>
          <p:nvPr/>
        </p:nvCxnSpPr>
        <p:spPr>
          <a:xfrm flipV="1">
            <a:off x="1392111" y="4206098"/>
            <a:ext cx="9194240" cy="24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88297BE-D302-704A-A5B9-9401B282D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429" y="456786"/>
            <a:ext cx="2411185" cy="93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508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3D70-42B1-5371-24AD-CF5E58E8F4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E3F3-76A3-BA50-EB39-82697B1F8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Implications for retirement solution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6C973-EEC1-1DD3-D1FC-5CAC1EFE2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10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3D8B6B4-5667-D897-A849-104CA76A6741}"/>
              </a:ext>
            </a:extLst>
          </p:cNvPr>
          <p:cNvCxnSpPr>
            <a:cxnSpLocks/>
          </p:cNvCxnSpPr>
          <p:nvPr/>
        </p:nvCxnSpPr>
        <p:spPr>
          <a:xfrm>
            <a:off x="9316122" y="868948"/>
            <a:ext cx="23192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7011142-DCB3-D428-FCBB-2A3F073F3ACA}"/>
              </a:ext>
            </a:extLst>
          </p:cNvPr>
          <p:cNvSpPr txBox="1"/>
          <p:nvPr/>
        </p:nvSpPr>
        <p:spPr>
          <a:xfrm>
            <a:off x="543833" y="1407757"/>
            <a:ext cx="11268063" cy="2951347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500"/>
              </a:spcBef>
            </a:pPr>
            <a:r>
              <a:rPr lang="en-AU" sz="2000" b="1" dirty="0"/>
              <a:t>Meeting the RIC objective around </a:t>
            </a:r>
            <a:r>
              <a:rPr lang="en-AU" sz="2000" b="1" u="sng" dirty="0"/>
              <a:t>flexible access to funds</a:t>
            </a:r>
            <a:r>
              <a:rPr lang="en-AU" sz="2000" b="1" dirty="0"/>
              <a:t>:</a:t>
            </a:r>
          </a:p>
          <a:p>
            <a:pPr>
              <a:spcBef>
                <a:spcPts val="1200"/>
              </a:spcBef>
            </a:pPr>
            <a:r>
              <a:rPr lang="en-AU" sz="2000" dirty="0"/>
              <a:t>Need for flexible access to funds is reduced by the presence of the Age Pension and other support, largely through various insurance mechanisms. Two considerations stand out:</a:t>
            </a:r>
          </a:p>
          <a:p>
            <a:pPr marL="182563" indent="-182563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Requirement for </a:t>
            </a:r>
            <a:r>
              <a:rPr lang="en-AU" sz="2000" i="1" dirty="0"/>
              <a:t>precautionary savings </a:t>
            </a:r>
            <a:r>
              <a:rPr lang="en-AU" sz="2000" dirty="0"/>
              <a:t>is reduced by support mechanisms that assist with meeting unplanned spending needs, most notably health expenditures </a:t>
            </a:r>
          </a:p>
          <a:p>
            <a:pPr marL="182563" indent="-182563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Means-tested </a:t>
            </a:r>
            <a:r>
              <a:rPr lang="en-AU" sz="2000" i="1" dirty="0"/>
              <a:t>access to aged care </a:t>
            </a:r>
            <a:r>
              <a:rPr lang="en-AU" sz="2000" dirty="0"/>
              <a:t>reduces the necessity of holding back some funds for the purpose of entering aged care </a:t>
            </a:r>
          </a:p>
        </p:txBody>
      </p:sp>
    </p:spTree>
    <p:extLst>
      <p:ext uri="{BB962C8B-B14F-4D97-AF65-F5344CB8AC3E}">
        <p14:creationId xmlns:p14="http://schemas.microsoft.com/office/powerpoint/2010/main" val="31646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9978C0-6CE5-A97B-0CC4-7949D43C2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CFCF9-6A1D-1403-AAF5-0D17C66E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Notable cases 1 &amp;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155AD-1667-432B-60DE-C6BEE00C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11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3437873-0B38-2154-F6B6-17E0EF9D3ABF}"/>
              </a:ext>
            </a:extLst>
          </p:cNvPr>
          <p:cNvCxnSpPr>
            <a:cxnSpLocks/>
          </p:cNvCxnSpPr>
          <p:nvPr/>
        </p:nvCxnSpPr>
        <p:spPr>
          <a:xfrm>
            <a:off x="4647304" y="868949"/>
            <a:ext cx="711080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CF2C9EF8-B6CB-1876-68E8-C697F7CC3BB0}"/>
              </a:ext>
            </a:extLst>
          </p:cNvPr>
          <p:cNvSpPr txBox="1"/>
          <p:nvPr/>
        </p:nvSpPr>
        <p:spPr>
          <a:xfrm>
            <a:off x="679731" y="1119077"/>
            <a:ext cx="6801209" cy="42944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n-AU" sz="2000" b="1" dirty="0"/>
              <a:t>Renters vs. homeowners</a:t>
            </a:r>
          </a:p>
          <a:p>
            <a:pPr marL="182563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Homeowners require lower income to deliver a given standard of living, given no need to pay rent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 home is a significant backstop – capital is accessible via sale, downsizing or home equity loan; fund entry into aged care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 home can provide confidence to draw more, invest in growth      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CRA and assets test thresholds do not make up the difference</a:t>
            </a:r>
          </a:p>
          <a:p>
            <a:pPr algn="ctr">
              <a:spcBef>
                <a:spcPts val="900"/>
              </a:spcBef>
            </a:pPr>
            <a:r>
              <a:rPr lang="en-AU" sz="1900" b="1" i="1" dirty="0"/>
              <a:t>Implications for retirement solutions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Renters need higher levels of income in excess of Age Pension, suggesting greater drawdowns, higher income targets (if affordable) and possibly a need for an income floor   </a:t>
            </a:r>
          </a:p>
          <a:p>
            <a:pPr marL="268288" indent="-26828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 home lessens the need for flexible access to funds</a:t>
            </a:r>
            <a:endParaRPr lang="en-AU" sz="19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777A51-D7BB-0446-A4EC-3D2972B8B9D9}"/>
              </a:ext>
            </a:extLst>
          </p:cNvPr>
          <p:cNvSpPr txBox="1"/>
          <p:nvPr/>
        </p:nvSpPr>
        <p:spPr>
          <a:xfrm>
            <a:off x="7633801" y="1377259"/>
            <a:ext cx="4303058" cy="3778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n-AU" sz="2000" b="1" dirty="0"/>
              <a:t>Full Age Pensioners who have      low balances</a:t>
            </a:r>
          </a:p>
          <a:p>
            <a:pPr marL="182563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Many such members may prefer to live off the Age Pension and use their super balance as an account they can access as required</a:t>
            </a:r>
          </a:p>
          <a:p>
            <a:pPr algn="ctr">
              <a:spcBef>
                <a:spcPts val="900"/>
              </a:spcBef>
            </a:pPr>
            <a:r>
              <a:rPr lang="en-AU" sz="1900" b="1" i="1" dirty="0"/>
              <a:t>Implications for retirement solutions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Minimum drawdown rules may be suitable for such members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 contingency or rainy-day account may benefit these members 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900" dirty="0"/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F06D37-C068-BE96-16B5-E7765EAFDE89}"/>
              </a:ext>
            </a:extLst>
          </p:cNvPr>
          <p:cNvSpPr/>
          <p:nvPr/>
        </p:nvSpPr>
        <p:spPr>
          <a:xfrm>
            <a:off x="1846187" y="5451139"/>
            <a:ext cx="7939143" cy="1369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/>
            <a:r>
              <a:rPr lang="en-AU" sz="2400" b="1" i="1" dirty="0"/>
              <a:t>What can super funds do to best help renters and/or low-balance members relying on the Age Pension?</a:t>
            </a:r>
          </a:p>
        </p:txBody>
      </p:sp>
    </p:spTree>
    <p:extLst>
      <p:ext uri="{BB962C8B-B14F-4D97-AF65-F5344CB8AC3E}">
        <p14:creationId xmlns:p14="http://schemas.microsoft.com/office/powerpoint/2010/main" val="227911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BC4E3-428B-AAB4-2F0B-8F7D3C12C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3FE23-03C9-7E8C-097C-6438AD59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808044"/>
          </a:xfrm>
        </p:spPr>
        <p:txBody>
          <a:bodyPr>
            <a:normAutofit/>
          </a:bodyPr>
          <a:lstStyle/>
          <a:p>
            <a:r>
              <a:rPr lang="en-AU" sz="4200" dirty="0"/>
              <a:t>Notable cases 3 &amp; 4</a:t>
            </a:r>
            <a:endParaRPr lang="en-AU" sz="42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A8B0FF-AF26-0EC7-0350-D3A1AD945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777BEE0-4A6A-34FB-5404-ED8800D6FF0B}"/>
              </a:ext>
            </a:extLst>
          </p:cNvPr>
          <p:cNvCxnSpPr>
            <a:cxnSpLocks/>
          </p:cNvCxnSpPr>
          <p:nvPr/>
        </p:nvCxnSpPr>
        <p:spPr>
          <a:xfrm>
            <a:off x="4658061" y="868949"/>
            <a:ext cx="710004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24433DC-5691-A960-999C-A0D662A7A7DA}"/>
              </a:ext>
            </a:extLst>
          </p:cNvPr>
          <p:cNvSpPr txBox="1"/>
          <p:nvPr/>
        </p:nvSpPr>
        <p:spPr>
          <a:xfrm>
            <a:off x="570155" y="1288789"/>
            <a:ext cx="4396168" cy="40792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n-AU" sz="2000" b="1" dirty="0"/>
              <a:t>Part Age Pensioners</a:t>
            </a:r>
          </a:p>
          <a:p>
            <a:pPr marL="182563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Part Age Pensioners in the taper zone can hasten to boost Age Pension access by drawing more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Modelling suggests this can be optimal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It is a balance between maximising expected income and enjoying income earlier, versus hastening the time of becoming reliant on Age Pension</a:t>
            </a:r>
          </a:p>
          <a:p>
            <a:pPr algn="ctr">
              <a:spcBef>
                <a:spcPts val="900"/>
              </a:spcBef>
            </a:pPr>
            <a:r>
              <a:rPr lang="en-AU" sz="1900" b="1" i="1" dirty="0"/>
              <a:t>Implications for retirement solutions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Higher drawdown rates might be  encoded for retirees in the taper zone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17D16-D494-6AF5-C3E2-B948DE175417}"/>
              </a:ext>
            </a:extLst>
          </p:cNvPr>
          <p:cNvSpPr txBox="1"/>
          <p:nvPr/>
        </p:nvSpPr>
        <p:spPr>
          <a:xfrm>
            <a:off x="5135102" y="1138184"/>
            <a:ext cx="6377168" cy="43804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txBody>
          <a:bodyPr wrap="square" lIns="72000" tIns="72000" rIns="72000" bIns="72000" rtlCol="0">
            <a:noAutofit/>
          </a:bodyPr>
          <a:lstStyle/>
          <a:p>
            <a:pPr algn="ctr">
              <a:spcBef>
                <a:spcPts val="1500"/>
              </a:spcBef>
            </a:pPr>
            <a:r>
              <a:rPr lang="en-AU" sz="2000" b="1" dirty="0"/>
              <a:t>Age Pension and lifetime income streams (LIS)</a:t>
            </a:r>
          </a:p>
          <a:p>
            <a:pPr marL="182563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While the Age Pension may reduce need for a fixed LIS …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LIS can also enhance Age Pension access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Asset test assesses 60% of purchase price until age 84 (30% after age 84); income test assesses 60% of payments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Boost to Age Pension can arise from gap between investment returns and deeming rates (0.25%/2.25%)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Note: Only relevant within the taper zone </a:t>
            </a:r>
          </a:p>
          <a:p>
            <a:pPr algn="ctr">
              <a:spcBef>
                <a:spcPts val="900"/>
              </a:spcBef>
            </a:pPr>
            <a:r>
              <a:rPr lang="en-AU" sz="1900" b="1" i="1" dirty="0"/>
              <a:t>Implications for retirement solutions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Investment-link LIS in particular become more attractive due to ability to enhance Age Pension benefits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Benefit can be substantial if LIS purchased pre-retirement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900" dirty="0"/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AU" sz="19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875F5FF-D3E5-F602-9C49-252EAE721B97}"/>
              </a:ext>
            </a:extLst>
          </p:cNvPr>
          <p:cNvSpPr/>
          <p:nvPr/>
        </p:nvSpPr>
        <p:spPr>
          <a:xfrm>
            <a:off x="1151069" y="5620688"/>
            <a:ext cx="8552328" cy="1054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Does ramping up drawdowns in the taper zone make sense?</a:t>
            </a:r>
          </a:p>
        </p:txBody>
      </p:sp>
    </p:spTree>
    <p:extLst>
      <p:ext uri="{BB962C8B-B14F-4D97-AF65-F5344CB8AC3E}">
        <p14:creationId xmlns:p14="http://schemas.microsoft.com/office/powerpoint/2010/main" val="299916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11317596" y="793772"/>
            <a:ext cx="4940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215" y="163690"/>
            <a:ext cx="11225053" cy="1020859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Franklin Gothic Demi Cond" panose="020B0706030402020204" pitchFamily="34" charset="0"/>
              </a:rPr>
              <a:t>Implications for trustees: Delivering retirement solutions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A100A48-3845-2220-4B76-94F343FF0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622" y="1184549"/>
            <a:ext cx="5756234" cy="4443738"/>
          </a:xfrm>
        </p:spPr>
        <p:txBody>
          <a:bodyPr>
            <a:noAutofit/>
          </a:bodyPr>
          <a:lstStyle/>
          <a:p>
            <a:pPr marL="223838" indent="-223838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Age Pension </a:t>
            </a:r>
            <a:r>
              <a:rPr lang="en-AU" sz="2000" b="1" i="1" dirty="0"/>
              <a:t>must</a:t>
            </a:r>
            <a:r>
              <a:rPr lang="en-AU" sz="2000" dirty="0"/>
              <a:t> be taken into account in determining retirement income under the RIC (see highlighted text in the box beside) </a:t>
            </a:r>
          </a:p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To understand Age Pension eligibility, trustees need to know the following about a member:</a:t>
            </a:r>
          </a:p>
          <a:p>
            <a:pPr marL="538163" lvl="1" indent="-188913">
              <a:lnSpc>
                <a:spcPct val="100000"/>
              </a:lnSpc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Assets outside of super</a:t>
            </a:r>
          </a:p>
          <a:p>
            <a:pPr marL="538163" lvl="1" indent="-188913">
              <a:lnSpc>
                <a:spcPct val="100000"/>
              </a:lnSpc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Whether a partner exists, and their assets</a:t>
            </a:r>
          </a:p>
          <a:p>
            <a:pPr marL="538163" lvl="1" indent="-188913">
              <a:lnSpc>
                <a:spcPct val="100000"/>
              </a:lnSpc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Homeownership status</a:t>
            </a:r>
          </a:p>
          <a:p>
            <a:pPr marL="538163" lvl="1" indent="-188913">
              <a:lnSpc>
                <a:spcPct val="100000"/>
              </a:lnSpc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Whether any wage income is earned</a:t>
            </a:r>
          </a:p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DBFO tranche 2 seems to be enabling trustees to collect and use the key information </a:t>
            </a:r>
          </a:p>
          <a:p>
            <a:pPr marL="223838" indent="-223838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2000" dirty="0"/>
              <a:t>Age Pension eligibility may also inform cohorting</a:t>
            </a:r>
          </a:p>
          <a:p>
            <a:pPr marL="538163" lvl="1" indent="-188913">
              <a:lnSpc>
                <a:spcPct val="100000"/>
              </a:lnSpc>
              <a:spcBef>
                <a:spcPts val="0"/>
              </a:spcBef>
              <a:buFont typeface="Cambria" panose="02040503050406030204" pitchFamily="18" charset="0"/>
              <a:buChar char="–"/>
            </a:pPr>
            <a:endParaRPr lang="en-AU" sz="1900" dirty="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E4B4FD8-D0CC-856A-4283-FC2BEC1911F8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13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2DCAD15-DE5C-986A-AF80-3A054159254B}"/>
              </a:ext>
            </a:extLst>
          </p:cNvPr>
          <p:cNvSpPr txBox="1">
            <a:spLocks/>
          </p:cNvSpPr>
          <p:nvPr/>
        </p:nvSpPr>
        <p:spPr>
          <a:xfrm>
            <a:off x="6361011" y="1057155"/>
            <a:ext cx="5512675" cy="42679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txBody>
          <a:bodyPr vert="horz" lIns="91440" tIns="108000" rIns="91440" bIns="108000" rtlCol="0">
            <a:noAutofit/>
          </a:bodyPr>
          <a:lstStyle>
            <a:lvl1pPr marL="538163" indent="-493713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TIXGeneral-Regular" pitchFamily="2" charset="2"/>
              <a:buChar char="⟶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⟶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450" indent="0" algn="ctr">
              <a:lnSpc>
                <a:spcPct val="100000"/>
              </a:lnSpc>
              <a:buNone/>
            </a:pPr>
            <a:r>
              <a:rPr lang="en-AU" sz="1800" b="1" dirty="0"/>
              <a:t>Extract from Superannuation Industry (Supervision) Act 1993, Section 52AA(5)</a:t>
            </a:r>
          </a:p>
          <a:p>
            <a:pPr marL="44450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AU" sz="1800" dirty="0"/>
              <a:t>“</a:t>
            </a:r>
            <a:r>
              <a:rPr lang="en-AU" sz="1800" i="1" dirty="0"/>
              <a:t>The trustee must determine the meaning of retirement income for the purposes of the strategy, which:</a:t>
            </a:r>
            <a:endParaRPr lang="en-AU" sz="1800" dirty="0"/>
          </a:p>
          <a:p>
            <a:pPr marL="182563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AU" sz="1800" i="1" dirty="0"/>
              <a:t>(a) must include income, net of tax, received during the period of retirement of the following kinds: </a:t>
            </a:r>
            <a:endParaRPr lang="en-AU" sz="1800" dirty="0"/>
          </a:p>
          <a:p>
            <a:pPr marL="3556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i="1" dirty="0"/>
              <a:t>(i) income paid from, or supported by, a superannuation interest in the entity;</a:t>
            </a:r>
            <a:endParaRPr lang="en-AU" sz="1800" dirty="0"/>
          </a:p>
          <a:p>
            <a:pPr marL="35560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800" i="1" dirty="0"/>
              <a:t>(ii) income from an Age Pension under the Social Security Act 1991;</a:t>
            </a:r>
            <a:endParaRPr lang="en-AU" sz="1800" dirty="0"/>
          </a:p>
          <a:p>
            <a:pPr marL="182563" indent="0">
              <a:lnSpc>
                <a:spcPct val="100000"/>
              </a:lnSpc>
              <a:spcBef>
                <a:spcPts val="900"/>
              </a:spcBef>
              <a:buNone/>
            </a:pPr>
            <a:r>
              <a:rPr lang="en-AU" sz="1800" i="1" dirty="0"/>
              <a:t>(b) may include income from any other source if the trustee determines that it is appropriate to include income from that source.” </a:t>
            </a:r>
            <a:endParaRPr lang="en-AU" sz="18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0FB1E48-3880-F03E-D8D0-63F059BB4216}"/>
              </a:ext>
            </a:extLst>
          </p:cNvPr>
          <p:cNvSpPr/>
          <p:nvPr/>
        </p:nvSpPr>
        <p:spPr>
          <a:xfrm>
            <a:off x="1172585" y="5398467"/>
            <a:ext cx="8552328" cy="13698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72000" rIns="144000" bIns="72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/>
            <a:r>
              <a:rPr lang="en-AU" sz="2400" b="1" i="1" dirty="0"/>
              <a:t>How essential is it for trustees to know the Age Pension eligibility of individual members to assist them?</a:t>
            </a:r>
          </a:p>
        </p:txBody>
      </p:sp>
    </p:spTree>
    <p:extLst>
      <p:ext uri="{BB962C8B-B14F-4D97-AF65-F5344CB8AC3E}">
        <p14:creationId xmlns:p14="http://schemas.microsoft.com/office/powerpoint/2010/main" val="241421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98592-7674-CC7F-8943-73CC7F3C7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3FD74-0341-9FA1-4726-70D8B1511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F4FE78D-8151-9DAD-FAE0-544390B51850}"/>
              </a:ext>
            </a:extLst>
          </p:cNvPr>
          <p:cNvCxnSpPr>
            <a:cxnSpLocks/>
          </p:cNvCxnSpPr>
          <p:nvPr/>
        </p:nvCxnSpPr>
        <p:spPr>
          <a:xfrm>
            <a:off x="9111727" y="804530"/>
            <a:ext cx="268086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32DAD5EE-6B0D-FE81-15EE-44EF45EBE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389" y="163690"/>
            <a:ext cx="11188879" cy="1020859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Franklin Gothic Demi Cond" panose="020B0706030402020204" pitchFamily="34" charset="0"/>
              </a:rPr>
              <a:t>Implications for trustees: </a:t>
            </a:r>
            <a:r>
              <a:rPr lang="en-AU" sz="4000" b="1" dirty="0">
                <a:latin typeface="Franklin Gothic Demi Cond" panose="020B0706030402020204" pitchFamily="34" charset="0"/>
              </a:rPr>
              <a:t>Assisting members</a:t>
            </a:r>
            <a:endParaRPr lang="en-US" sz="4000" b="1" dirty="0">
              <a:latin typeface="Franklin Gothic Demi Cond" panose="020B0706030402020204" pitchFamily="34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0A58A85B-91E2-9F50-3E2B-E993A796E3B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0A1F2A-9E47-FE68-F6CA-9C3613D5C3FC}"/>
              </a:ext>
            </a:extLst>
          </p:cNvPr>
          <p:cNvSpPr txBox="1">
            <a:spLocks/>
          </p:cNvSpPr>
          <p:nvPr/>
        </p:nvSpPr>
        <p:spPr>
          <a:xfrm>
            <a:off x="679731" y="4270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endParaRPr lang="en-US" dirty="0">
              <a:latin typeface="Calibri Light" panose="020F030202020403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012836C-BDB4-1D87-AB7A-2FC445317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09" y="1182654"/>
            <a:ext cx="11609464" cy="4544713"/>
          </a:xfrm>
        </p:spPr>
        <p:txBody>
          <a:bodyPr>
            <a:noAutofit/>
          </a:bodyPr>
          <a:lstStyle/>
          <a:p>
            <a:pPr marL="180975" lvl="1" indent="-180975">
              <a:lnSpc>
                <a:spcPct val="105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Members find the Age Pension complex and challenging, and eligibility and the application process confusing </a:t>
            </a:r>
          </a:p>
          <a:p>
            <a:pPr marL="180975" lvl="1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A Link Advice* survey conducted by Retirement Essentials in 2022 found: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79% of people wanted help with the Age Pension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72% wanted that help from their super fund 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Only 44% apply on time, 24% within a year and 32% over a year late (costing tens of thousands)</a:t>
            </a:r>
          </a:p>
          <a:p>
            <a:pPr marL="180975" lvl="1" indent="-180975">
              <a:lnSpc>
                <a:spcPct val="10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Trustees can assist members with the Age Pension by:  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Offering educational content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Nudging members to apply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Offering Age Pension calculators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Incorporating the Age Pension into calculators and digital advice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Providing concierge services to help members apply </a:t>
            </a:r>
          </a:p>
          <a:p>
            <a:pPr marL="538163" lvl="2" indent="-166688">
              <a:lnSpc>
                <a:spcPct val="105000"/>
              </a:lnSpc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Adding Age Pension advice to the financial advice offering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215C326-43E5-739E-DE19-FC10AE9296BF}"/>
              </a:ext>
            </a:extLst>
          </p:cNvPr>
          <p:cNvSpPr txBox="1">
            <a:spLocks/>
          </p:cNvSpPr>
          <p:nvPr/>
        </p:nvSpPr>
        <p:spPr>
          <a:xfrm>
            <a:off x="11412416" y="66475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14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6107F5-FC31-69B5-CB6F-C917C71EDEEF}"/>
              </a:ext>
            </a:extLst>
          </p:cNvPr>
          <p:cNvSpPr/>
          <p:nvPr/>
        </p:nvSpPr>
        <p:spPr>
          <a:xfrm>
            <a:off x="7886702" y="3320410"/>
            <a:ext cx="3905889" cy="1926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10000"/>
              </a:lnSpc>
              <a:spcAft>
                <a:spcPts val="900"/>
              </a:spcAft>
            </a:pPr>
            <a:r>
              <a:rPr lang="en-AU" sz="2400" b="1" i="1" dirty="0"/>
              <a:t>DISCUSSION</a:t>
            </a:r>
          </a:p>
          <a:p>
            <a:pPr marL="623888" indent="-623888">
              <a:lnSpc>
                <a:spcPct val="110000"/>
              </a:lnSpc>
            </a:pPr>
            <a:r>
              <a:rPr lang="en-AU" sz="2400" b="1" i="1" dirty="0"/>
              <a:t>&lt;&lt;&lt; Which of these are well-covered by your fund or the industry?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E408E2-3A15-35CE-2BC0-B6584FD47612}"/>
              </a:ext>
            </a:extLst>
          </p:cNvPr>
          <p:cNvSpPr txBox="1"/>
          <p:nvPr/>
        </p:nvSpPr>
        <p:spPr>
          <a:xfrm>
            <a:off x="679731" y="5879697"/>
            <a:ext cx="477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i="1" dirty="0"/>
              <a:t>* Link is now MUFG, and its advice offering is called Retire360</a:t>
            </a:r>
          </a:p>
        </p:txBody>
      </p:sp>
    </p:spTree>
    <p:extLst>
      <p:ext uri="{BB962C8B-B14F-4D97-AF65-F5344CB8AC3E}">
        <p14:creationId xmlns:p14="http://schemas.microsoft.com/office/powerpoint/2010/main" val="12807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79BD7-5965-F577-5E81-DF8D9F19C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ADCF-DCFD-E34B-0637-4235498F8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330140"/>
            <a:ext cx="11616383" cy="808044"/>
          </a:xfrm>
        </p:spPr>
        <p:txBody>
          <a:bodyPr>
            <a:normAutofit/>
          </a:bodyPr>
          <a:lstStyle/>
          <a:p>
            <a:r>
              <a:rPr lang="en-AU" sz="4200" dirty="0"/>
              <a:t>Final thoughts</a:t>
            </a:r>
            <a:endParaRPr lang="en-AU" sz="42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7B921-DF8D-7EFB-6F68-2189067D8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D252C10-1103-20A4-3DFB-8A5498C34C5A}"/>
              </a:ext>
            </a:extLst>
          </p:cNvPr>
          <p:cNvCxnSpPr>
            <a:cxnSpLocks/>
          </p:cNvCxnSpPr>
          <p:nvPr/>
        </p:nvCxnSpPr>
        <p:spPr>
          <a:xfrm>
            <a:off x="3582296" y="868948"/>
            <a:ext cx="80531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20BD207-8325-4F24-0780-23336B7F77F4}"/>
              </a:ext>
            </a:extLst>
          </p:cNvPr>
          <p:cNvSpPr txBox="1"/>
          <p:nvPr/>
        </p:nvSpPr>
        <p:spPr>
          <a:xfrm>
            <a:off x="633763" y="1237129"/>
            <a:ext cx="11295528" cy="4475182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182563" indent="-18256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The Age Pension really matters! </a:t>
            </a:r>
          </a:p>
          <a:p>
            <a:pPr marL="182563" indent="-182563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For many members, it will sit at the centre of their retirement income universe</a:t>
            </a:r>
          </a:p>
          <a:p>
            <a:pPr marL="182563" indent="-182563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Super funds are doing some good things around the Age Pension, but could (should) do more </a:t>
            </a:r>
          </a:p>
          <a:p>
            <a:pPr marL="182563" indent="-182563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AU" sz="2000" dirty="0"/>
              <a:t>In particular, we would like to see:</a:t>
            </a:r>
          </a:p>
          <a:p>
            <a:pPr marL="452438" indent="-1841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Age Pension payments available to individual members being </a:t>
            </a:r>
            <a:r>
              <a:rPr lang="en-AU" sz="2000" i="1" dirty="0"/>
              <a:t>integrated into retirement solutions </a:t>
            </a:r>
            <a:r>
              <a:rPr lang="en-AU" sz="2000" dirty="0"/>
              <a:t>via how assets are allocated and income is delivered … as well as via guidance and advice</a:t>
            </a:r>
          </a:p>
          <a:p>
            <a:pPr marL="452438" indent="-1841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Find a way to do this </a:t>
            </a:r>
            <a:r>
              <a:rPr lang="en-AU" sz="2000" i="1" dirty="0"/>
              <a:t>at scale </a:t>
            </a:r>
            <a:r>
              <a:rPr lang="en-AU" sz="2000" dirty="0"/>
              <a:t>for minimal cost to the member </a:t>
            </a:r>
          </a:p>
          <a:p>
            <a:pPr marL="452438" indent="-1841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This will require collecting and deploying the personal information that allows Age Pension eligibility for individuals to be estimated</a:t>
            </a:r>
          </a:p>
          <a:p>
            <a:pPr marL="452438" indent="-184150">
              <a:spcBef>
                <a:spcPts val="6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This might be done by using the capabilities being facilitated under the DFBO reforms tranche 2, notably  </a:t>
            </a:r>
            <a:r>
              <a:rPr lang="en-AU" sz="2000" i="1" dirty="0"/>
              <a:t>‘Advice through Superannuation’</a:t>
            </a:r>
            <a:endParaRPr lang="en-AU" sz="2100" dirty="0"/>
          </a:p>
        </p:txBody>
      </p:sp>
    </p:spTree>
    <p:extLst>
      <p:ext uri="{BB962C8B-B14F-4D97-AF65-F5344CB8AC3E}">
        <p14:creationId xmlns:p14="http://schemas.microsoft.com/office/powerpoint/2010/main" val="279276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16</a:t>
            </a:fld>
            <a:endParaRPr lang="en-AU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7" y="1663177"/>
            <a:ext cx="11389894" cy="3414150"/>
          </a:xfrm>
        </p:spPr>
        <p:txBody>
          <a:bodyPr>
            <a:normAutofit/>
          </a:bodyPr>
          <a:lstStyle/>
          <a:p>
            <a:pPr algn="ctr"/>
            <a:r>
              <a:rPr lang="en-US" sz="6000" b="0" dirty="0">
                <a:latin typeface="Franklin Gothic Demi Cond" panose="020B0706030402020204" pitchFamily="34" charset="0"/>
              </a:rPr>
              <a:t>Thank-you!</a:t>
            </a:r>
            <a:br>
              <a:rPr lang="en-US" sz="6000" b="0" dirty="0">
                <a:latin typeface="Franklin Gothic Demi Cond" panose="020B0706030402020204" pitchFamily="34" charset="0"/>
              </a:rPr>
            </a:br>
            <a:br>
              <a:rPr lang="en-US" sz="3600" b="0" dirty="0">
                <a:latin typeface="Franklin Gothic Demi Cond" panose="020B0706030402020204" pitchFamily="34" charset="0"/>
              </a:rPr>
            </a:br>
            <a:r>
              <a:rPr lang="en-US" sz="5200" b="0" dirty="0">
                <a:latin typeface="Franklin Gothic Demi Cond" panose="020B0706030402020204" pitchFamily="34" charset="0"/>
              </a:rPr>
              <a:t>Further questions, discussion or feedback?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B4009E-69DC-F417-C6D2-9C8E323CFF3B}"/>
              </a:ext>
            </a:extLst>
          </p:cNvPr>
          <p:cNvSpPr txBox="1">
            <a:spLocks/>
          </p:cNvSpPr>
          <p:nvPr/>
        </p:nvSpPr>
        <p:spPr>
          <a:xfrm>
            <a:off x="11260016" y="6495182"/>
            <a:ext cx="646493" cy="19971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5C4F4D4-6F9F-4101-B420-EAE9BABB75B0}" type="slidenum">
              <a:rPr lang="en-US" sz="1200">
                <a:solidFill>
                  <a:schemeClr val="bg1"/>
                </a:solidFill>
              </a:rPr>
              <a:pPr algn="r"/>
              <a:t>16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D2B8F49-2EE5-B4B9-BD2E-4C1A0390302C}"/>
              </a:ext>
            </a:extLst>
          </p:cNvPr>
          <p:cNvSpPr txBox="1">
            <a:spLocks/>
          </p:cNvSpPr>
          <p:nvPr/>
        </p:nvSpPr>
        <p:spPr>
          <a:xfrm>
            <a:off x="433137" y="305153"/>
            <a:ext cx="11150125" cy="906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7937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STIXGeneral-Regular" pitchFamily="2" charset="2"/>
              <a:buNone/>
              <a:tabLst/>
              <a:defRPr sz="4400" b="1" i="0" kern="1200">
                <a:solidFill>
                  <a:schemeClr val="tx1"/>
                </a:solidFill>
                <a:latin typeface="Franklin Gothic Demi Cond" panose="020B0603020102020204" pitchFamily="34" charset="0"/>
                <a:ea typeface="+mj-ea"/>
                <a:cs typeface="+mj-cs"/>
              </a:defRPr>
            </a:lvl1pPr>
          </a:lstStyle>
          <a:p>
            <a:r>
              <a:rPr lang="en-US" sz="4200" dirty="0">
                <a:latin typeface="Franklin Gothic Demi Cond" panose="020B0706030402020204" pitchFamily="34" charset="0"/>
              </a:rPr>
              <a:t>Wrapping up …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3725779" y="939173"/>
            <a:ext cx="8033084" cy="1005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7205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276215"/>
            <a:ext cx="10261424" cy="905377"/>
          </a:xfrm>
        </p:spPr>
        <p:txBody>
          <a:bodyPr>
            <a:normAutofit/>
          </a:bodyPr>
          <a:lstStyle/>
          <a:p>
            <a:r>
              <a:rPr lang="en-US" sz="4200" dirty="0"/>
              <a:t>Overview</a:t>
            </a:r>
            <a:endParaRPr lang="en-AU" sz="42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2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2361363" y="924448"/>
            <a:ext cx="9189936" cy="132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8947F29-2F6B-47C8-B3ED-78EDC7D5938C}"/>
              </a:ext>
            </a:extLst>
          </p:cNvPr>
          <p:cNvSpPr txBox="1"/>
          <p:nvPr/>
        </p:nvSpPr>
        <p:spPr>
          <a:xfrm>
            <a:off x="679731" y="1200673"/>
            <a:ext cx="11336561" cy="4456654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The details (to set the scene)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What support is available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Age Pension eligibility, means testing and indexation</a:t>
            </a:r>
          </a:p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Nature of the Age Pension and other support (from a conceptual viewpoint) </a:t>
            </a:r>
          </a:p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Implications for retirement solution design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RIC perspective: income objectives and flexible access to funds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Notable cases: renters </a:t>
            </a:r>
            <a:r>
              <a:rPr lang="en-AU" sz="2200" i="1" dirty="0"/>
              <a:t>vs</a:t>
            </a:r>
            <a:r>
              <a:rPr lang="en-AU" sz="2200" dirty="0"/>
              <a:t>. homeowners, full and part pensioners, lifetime income streams </a:t>
            </a:r>
          </a:p>
          <a:p>
            <a:pPr marL="268288" indent="-268288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AU" sz="2200" dirty="0"/>
              <a:t>What it all means for super fund trustees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Delivering retirement solutions </a:t>
            </a:r>
          </a:p>
          <a:p>
            <a:pPr marL="452438" lvl="1" indent="-17780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200" dirty="0"/>
              <a:t>Assisting members with the Age Pension</a:t>
            </a:r>
          </a:p>
          <a:p>
            <a:pPr marL="271463" indent="-271463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1442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6FDCF-C883-4B6E-A636-9146E68DD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0" y="287110"/>
            <a:ext cx="10055029" cy="616573"/>
          </a:xfrm>
        </p:spPr>
        <p:txBody>
          <a:bodyPr>
            <a:no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The Age Pension </a:t>
            </a:r>
            <a:r>
              <a:rPr lang="en-AU" sz="4200" dirty="0"/>
              <a:t>provides significant support</a:t>
            </a:r>
            <a:endParaRPr lang="en-AU" sz="42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0B4C7-B966-4899-8A80-6552050DA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3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990BC3-2FBA-A841-A5FF-7D68B12BF488}"/>
              </a:ext>
            </a:extLst>
          </p:cNvPr>
          <p:cNvCxnSpPr>
            <a:cxnSpLocks/>
          </p:cNvCxnSpPr>
          <p:nvPr/>
        </p:nvCxnSpPr>
        <p:spPr>
          <a:xfrm>
            <a:off x="9918551" y="783011"/>
            <a:ext cx="191118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A8F7A7-13F3-C708-A2D0-B4C83EC94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080645"/>
              </p:ext>
            </p:extLst>
          </p:nvPr>
        </p:nvGraphicFramePr>
        <p:xfrm>
          <a:off x="714303" y="1805944"/>
          <a:ext cx="4948188" cy="23118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88602">
                  <a:extLst>
                    <a:ext uri="{9D8B030D-6E8A-4147-A177-3AD203B41FA5}">
                      <a16:colId xmlns:a16="http://schemas.microsoft.com/office/drawing/2014/main" val="516562105"/>
                    </a:ext>
                  </a:extLst>
                </a:gridCol>
                <a:gridCol w="1096181">
                  <a:extLst>
                    <a:ext uri="{9D8B030D-6E8A-4147-A177-3AD203B41FA5}">
                      <a16:colId xmlns:a16="http://schemas.microsoft.com/office/drawing/2014/main" val="2623169493"/>
                    </a:ext>
                  </a:extLst>
                </a:gridCol>
                <a:gridCol w="1371468">
                  <a:extLst>
                    <a:ext uri="{9D8B030D-6E8A-4147-A177-3AD203B41FA5}">
                      <a16:colId xmlns:a16="http://schemas.microsoft.com/office/drawing/2014/main" val="2253846684"/>
                    </a:ext>
                  </a:extLst>
                </a:gridCol>
                <a:gridCol w="1391937">
                  <a:extLst>
                    <a:ext uri="{9D8B030D-6E8A-4147-A177-3AD203B41FA5}">
                      <a16:colId xmlns:a16="http://schemas.microsoft.com/office/drawing/2014/main" val="1848518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Retiree type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Pension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Age Pension &amp; energy supplements</a:t>
                      </a: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36195" marR="36195" marT="36195" marB="36195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92372"/>
                  </a:ext>
                </a:extLst>
              </a:tr>
              <a:tr h="236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Single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2000" marB="7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$28,072.20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2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$2,574.00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2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$30,646.20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2000" marB="72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1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Couple, each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$21,161.40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$1,939.60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$23,101.00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8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  <a:latin typeface="+mn-lt"/>
                        </a:rPr>
                        <a:t>Couple, combined</a:t>
                      </a:r>
                      <a:endParaRPr lang="en-A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$42,322.80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$3,879.20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$46,202.00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1354"/>
                  </a:ext>
                </a:extLst>
              </a:tr>
            </a:tbl>
          </a:graphicData>
        </a:graphic>
      </p:graphicFrame>
      <p:sp>
        <p:nvSpPr>
          <p:cNvPr id="9" name="Rectangle 1">
            <a:extLst>
              <a:ext uri="{FF2B5EF4-FFF2-40B4-BE49-F238E27FC236}">
                <a16:creationId xmlns:a16="http://schemas.microsoft.com/office/drawing/2014/main" id="{73E1EFE0-6495-0E00-B05A-BC762E471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03" y="1077356"/>
            <a:ext cx="4948188" cy="68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Maximum Age Pension benefits </a:t>
            </a:r>
            <a:endParaRPr kumimoji="0" lang="en-A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From 20 September 2025, A$ per year  </a:t>
            </a:r>
            <a:endParaRPr kumimoji="0" lang="en-AU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6663AA1-CB0A-7003-1035-3C0D61E133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473" y="1035827"/>
            <a:ext cx="46292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Real value of the Age Pension 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442DB09-1058-9DB9-89A5-4FC4DA36DE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2546291"/>
              </p:ext>
            </p:extLst>
          </p:nvPr>
        </p:nvGraphicFramePr>
        <p:xfrm>
          <a:off x="5908325" y="1433034"/>
          <a:ext cx="5834230" cy="4549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779059">
                  <a:extLst>
                    <a:ext uri="{9D8B030D-6E8A-4147-A177-3AD203B41FA5}">
                      <a16:colId xmlns:a16="http://schemas.microsoft.com/office/drawing/2014/main" val="296104442"/>
                    </a:ext>
                  </a:extLst>
                </a:gridCol>
                <a:gridCol w="1366221">
                  <a:extLst>
                    <a:ext uri="{9D8B030D-6E8A-4147-A177-3AD203B41FA5}">
                      <a16:colId xmlns:a16="http://schemas.microsoft.com/office/drawing/2014/main" val="3250011541"/>
                    </a:ext>
                  </a:extLst>
                </a:gridCol>
                <a:gridCol w="1688950">
                  <a:extLst>
                    <a:ext uri="{9D8B030D-6E8A-4147-A177-3AD203B41FA5}">
                      <a16:colId xmlns:a16="http://schemas.microsoft.com/office/drawing/2014/main" val="1989090517"/>
                    </a:ext>
                  </a:extLst>
                </a:gridCol>
              </a:tblGrid>
              <a:tr h="31788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Member type (homeowner)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Real value at age 67 to 92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% of retirement income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523153"/>
                  </a:ext>
                </a:extLst>
              </a:tr>
              <a:tr h="1373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b="1" dirty="0">
                          <a:effectLst/>
                        </a:rPr>
                        <a:t>Single</a:t>
                      </a:r>
                      <a:endParaRPr lang="en-AU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62652"/>
                  </a:ext>
                </a:extLst>
              </a:tr>
              <a:tr h="320057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Full Age Pensioner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$150,000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$766,100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79.3%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448613"/>
                  </a:ext>
                </a:extLst>
              </a:tr>
              <a:tr h="2319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Part Age Pensioner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$600,000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$647,700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45.6%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58907"/>
                  </a:ext>
                </a:extLst>
              </a:tr>
              <a:tr h="23191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Future Age Pensioner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$1.5m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$276,800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12.4%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795407"/>
                  </a:ext>
                </a:extLst>
              </a:tr>
              <a:tr h="13736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b="1" dirty="0">
                          <a:effectLst/>
                        </a:rPr>
                        <a:t>Couple, combined</a:t>
                      </a:r>
                      <a:endParaRPr lang="en-AU" sz="1600" b="1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378626"/>
                  </a:ext>
                </a:extLst>
              </a:tr>
              <a:tr h="301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Full Age Pensioners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$150,000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$1,155,600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85.2%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4095937"/>
                  </a:ext>
                </a:extLst>
              </a:tr>
              <a:tr h="301956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Part Age Pensioners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$600,000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$1,124,800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58.6%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06687"/>
                  </a:ext>
                </a:extLst>
              </a:tr>
              <a:tr h="25358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Future Age Pensioners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$1.5m assets at retirement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$655,800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25.5%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02078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DF1AE1BA-C05F-4FBD-1DD6-E0E33FC6C241}"/>
              </a:ext>
            </a:extLst>
          </p:cNvPr>
          <p:cNvSpPr txBox="1"/>
          <p:nvPr/>
        </p:nvSpPr>
        <p:spPr>
          <a:xfrm>
            <a:off x="5811514" y="5982474"/>
            <a:ext cx="4311432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en-AU" altLang="en-US" sz="15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Source: SuperEd, estimated based March 2025 rates </a:t>
            </a:r>
            <a:endParaRPr kumimoji="0" lang="en-AU" altLang="en-US" sz="15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62BAA9-F1CC-11F7-1F2E-B2064329C3C7}"/>
              </a:ext>
            </a:extLst>
          </p:cNvPr>
          <p:cNvSpPr txBox="1"/>
          <p:nvPr/>
        </p:nvSpPr>
        <p:spPr>
          <a:xfrm>
            <a:off x="1128393" y="4308180"/>
            <a:ext cx="4292129" cy="11085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i="1" dirty="0"/>
              <a:t>The Age Pension is a core funding source of income for 2.6 million people or about seven out of ten Australian retirees</a:t>
            </a:r>
          </a:p>
        </p:txBody>
      </p:sp>
    </p:spTree>
    <p:extLst>
      <p:ext uri="{BB962C8B-B14F-4D97-AF65-F5344CB8AC3E}">
        <p14:creationId xmlns:p14="http://schemas.microsoft.com/office/powerpoint/2010/main" val="1296512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818935-90E5-6068-F1E2-640CB3BE1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2DE9B-07DB-C35B-D34F-CC72CBFFA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730" y="287110"/>
            <a:ext cx="10055029" cy="684802"/>
          </a:xfrm>
        </p:spPr>
        <p:txBody>
          <a:bodyPr>
            <a:normAutofit/>
          </a:bodyPr>
          <a:lstStyle/>
          <a:p>
            <a:r>
              <a:rPr lang="en-AU" sz="4200" dirty="0"/>
              <a:t>Other </a:t>
            </a:r>
            <a:r>
              <a:rPr lang="en-AU" sz="4200" b="1" dirty="0">
                <a:latin typeface="Franklin Gothic Demi Cond" panose="020B0603020102020204" pitchFamily="34" charset="0"/>
              </a:rPr>
              <a:t>available support is also meaningful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76F2-DBAC-74E9-9CC2-CA24EF52A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4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70C01A7-B44B-8FD9-2E7F-5C0A669AEDE3}"/>
              </a:ext>
            </a:extLst>
          </p:cNvPr>
          <p:cNvCxnSpPr>
            <a:cxnSpLocks/>
          </p:cNvCxnSpPr>
          <p:nvPr/>
        </p:nvCxnSpPr>
        <p:spPr>
          <a:xfrm>
            <a:off x="9305364" y="761496"/>
            <a:ext cx="230827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1BAEC05-8D64-A38D-8A93-03267A494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3251151"/>
              </p:ext>
            </p:extLst>
          </p:nvPr>
        </p:nvGraphicFramePr>
        <p:xfrm>
          <a:off x="1349083" y="1063760"/>
          <a:ext cx="9785082" cy="45491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12811">
                  <a:extLst>
                    <a:ext uri="{9D8B030D-6E8A-4147-A177-3AD203B41FA5}">
                      <a16:colId xmlns:a16="http://schemas.microsoft.com/office/drawing/2014/main" val="516562105"/>
                    </a:ext>
                  </a:extLst>
                </a:gridCol>
                <a:gridCol w="7472271">
                  <a:extLst>
                    <a:ext uri="{9D8B030D-6E8A-4147-A177-3AD203B41FA5}">
                      <a16:colId xmlns:a16="http://schemas.microsoft.com/office/drawing/2014/main" val="1848518239"/>
                    </a:ext>
                  </a:extLst>
                </a:gridCol>
              </a:tblGrid>
              <a:tr h="2180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 of support</a:t>
                      </a: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Description</a:t>
                      </a:r>
                    </a:p>
                  </a:txBody>
                  <a:tcPr marL="72000" marR="72000" marT="36195" marB="3619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92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Pensioner Concession Card (PCC)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Access to broad array of concessions, including:</a:t>
                      </a:r>
                    </a:p>
                    <a:p>
                      <a:pPr marL="355600" lvl="2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Subsidised pharmaceuticals (through PBS)</a:t>
                      </a:r>
                    </a:p>
                    <a:p>
                      <a:pPr marL="355600" lvl="2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Bulk-billed medical </a:t>
                      </a:r>
                    </a:p>
                    <a:p>
                      <a:pPr marL="355600" lvl="2" indent="-166688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mbria" panose="02040503050406030204" pitchFamily="18" charset="0"/>
                        <a:buChar char="–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Discounts on government services, e.g. transport, utilities, council rates</a:t>
                      </a:r>
                    </a:p>
                  </a:txBody>
                  <a:tcPr marL="72000" marR="72000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1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Commonwealth Seniors Health Card 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Expands scope of support from PCC to non pensioners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$2,000-$3,000 indicative yearly benefit, subject to income test </a:t>
                      </a:r>
                    </a:p>
                  </a:txBody>
                  <a:tcPr marL="72000" marR="72000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8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Commonwealth Rent Assistance (CRA)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Payment to renters receiving social security benefits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Covers 75% of rental costs above minimum threshold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Maximum yearly amount of $5,600.40 for singles and $5,278 for couples      </a:t>
                      </a:r>
                    </a:p>
                  </a:txBody>
                  <a:tcPr marL="72000" marR="72000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1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Tax benefits 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Imputation tax credits in retirement accounts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Seniors and pensioners income tax offsets</a:t>
                      </a:r>
                    </a:p>
                  </a:txBody>
                  <a:tcPr marL="72000" marR="72000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47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Other assistance and concessions </a:t>
                      </a:r>
                      <a:endParaRPr lang="en-A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195" marB="3619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Access to free or heavily subsidised health 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Government subsidies, e.g. home care packages, means-tested aged care 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Pensioner discounts by businesses</a:t>
                      </a:r>
                    </a:p>
                  </a:txBody>
                  <a:tcPr marL="72000" marR="72000" marT="36195" marB="36195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6595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70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E54F2-F07C-A240-42F3-2B967306E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A96D4-E8CE-C135-78CF-955C481AC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8" y="287110"/>
            <a:ext cx="11382091" cy="808044"/>
          </a:xfrm>
        </p:spPr>
        <p:txBody>
          <a:bodyPr>
            <a:norm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Age Pension eligibility criteria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AB1FDA-5F45-4787-1B28-DDBACEF0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5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07AD81-C2BF-C6E6-DBD7-93E1AE6807EF}"/>
              </a:ext>
            </a:extLst>
          </p:cNvPr>
          <p:cNvCxnSpPr>
            <a:cxnSpLocks/>
          </p:cNvCxnSpPr>
          <p:nvPr/>
        </p:nvCxnSpPr>
        <p:spPr>
          <a:xfrm>
            <a:off x="6637468" y="868948"/>
            <a:ext cx="493776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3">
            <a:extLst>
              <a:ext uri="{FF2B5EF4-FFF2-40B4-BE49-F238E27FC236}">
                <a16:creationId xmlns:a16="http://schemas.microsoft.com/office/drawing/2014/main" id="{B66365DA-60CE-D068-E26C-CEF388C05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314" y="1236236"/>
            <a:ext cx="8304905" cy="4170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AU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Age requirements </a:t>
            </a: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Eligibility </a:t>
            </a:r>
            <a:r>
              <a:rPr lang="en-A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from a</a:t>
            </a: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ge 67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AU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Residency requirements</a:t>
            </a:r>
            <a:endParaRPr lang="en-AU" altLang="en-US" sz="2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Australian citizen or permanent resident for at least 10 years, including at least 5 years continuously</a:t>
            </a: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ome retirees qualify under international agreements </a:t>
            </a:r>
          </a:p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buClrTx/>
              <a:buSzTx/>
              <a:buFont typeface="+mj-lt"/>
              <a:buAutoNum type="arabicPeriod"/>
              <a:tabLst/>
            </a:pPr>
            <a:r>
              <a:rPr kumimoji="0" lang="en-AU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Means testing</a:t>
            </a: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Income test</a:t>
            </a: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2200" dirty="0"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ssets test</a:t>
            </a:r>
          </a:p>
          <a:p>
            <a:pPr marL="623888" lvl="1" indent="-166688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2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Whichever test indicates a lower Age Pension binds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158602B1-F3EC-FD5B-66B0-00C4D8E3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937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1171B-6814-8C15-3BBE-071CD533F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D956A-3579-4540-7F40-79D7B8536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90" y="287110"/>
            <a:ext cx="11435879" cy="808044"/>
          </a:xfrm>
        </p:spPr>
        <p:txBody>
          <a:bodyPr>
            <a:normAutofit/>
          </a:bodyPr>
          <a:lstStyle/>
          <a:p>
            <a:r>
              <a:rPr lang="en-AU" sz="4200" dirty="0"/>
              <a:t>Means testing</a:t>
            </a:r>
            <a:endParaRPr lang="en-AU" sz="4200" b="1" dirty="0">
              <a:latin typeface="Franklin Gothic Demi Cond" panose="020B06030201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2B68B1-CFDD-0CAE-FA7D-580F6501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6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2F3C4C-CE0D-589F-CB7D-7BDCA171A7CA}"/>
              </a:ext>
            </a:extLst>
          </p:cNvPr>
          <p:cNvCxnSpPr>
            <a:cxnSpLocks/>
          </p:cNvCxnSpPr>
          <p:nvPr/>
        </p:nvCxnSpPr>
        <p:spPr>
          <a:xfrm>
            <a:off x="3463962" y="868948"/>
            <a:ext cx="81714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37E14DD6-7D65-E022-F95B-BDC463C03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A258473-F6E2-9A7D-57B2-288743D168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3587739"/>
              </p:ext>
            </p:extLst>
          </p:nvPr>
        </p:nvGraphicFramePr>
        <p:xfrm>
          <a:off x="1608499" y="1450787"/>
          <a:ext cx="4857649" cy="177505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39139">
                  <a:extLst>
                    <a:ext uri="{9D8B030D-6E8A-4147-A177-3AD203B41FA5}">
                      <a16:colId xmlns:a16="http://schemas.microsoft.com/office/drawing/2014/main" val="102878574"/>
                    </a:ext>
                  </a:extLst>
                </a:gridCol>
                <a:gridCol w="1825166">
                  <a:extLst>
                    <a:ext uri="{9D8B030D-6E8A-4147-A177-3AD203B41FA5}">
                      <a16:colId xmlns:a16="http://schemas.microsoft.com/office/drawing/2014/main" val="2138283848"/>
                    </a:ext>
                  </a:extLst>
                </a:gridCol>
                <a:gridCol w="1893344">
                  <a:extLst>
                    <a:ext uri="{9D8B030D-6E8A-4147-A177-3AD203B41FA5}">
                      <a16:colId xmlns:a16="http://schemas.microsoft.com/office/drawing/2014/main" val="329081011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Full Age Pension income threshold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(‘free area’ limit)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Part Age Pension disqualifying limit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(given taper rate)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2035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Single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$5,668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$65,416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236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Couple, combined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$9,880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$99,954.40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521085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954EF3D8-F8BB-6349-128A-AF22A3E13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3477" y="1029717"/>
            <a:ext cx="48576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Income test limits</a:t>
            </a:r>
            <a:endParaRPr kumimoji="0" lang="en-A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411B34BB-E6EB-1A1A-0F42-30CCCF862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99864"/>
              </p:ext>
            </p:extLst>
          </p:nvPr>
        </p:nvGraphicFramePr>
        <p:xfrm>
          <a:off x="475328" y="3748820"/>
          <a:ext cx="7123990" cy="20976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307271">
                  <a:extLst>
                    <a:ext uri="{9D8B030D-6E8A-4147-A177-3AD203B41FA5}">
                      <a16:colId xmlns:a16="http://schemas.microsoft.com/office/drawing/2014/main" val="2653247199"/>
                    </a:ext>
                  </a:extLst>
                </a:gridCol>
                <a:gridCol w="1732560">
                  <a:extLst>
                    <a:ext uri="{9D8B030D-6E8A-4147-A177-3AD203B41FA5}">
                      <a16:colId xmlns:a16="http://schemas.microsoft.com/office/drawing/2014/main" val="1040390300"/>
                    </a:ext>
                  </a:extLst>
                </a:gridCol>
                <a:gridCol w="2084159">
                  <a:extLst>
                    <a:ext uri="{9D8B030D-6E8A-4147-A177-3AD203B41FA5}">
                      <a16:colId xmlns:a16="http://schemas.microsoft.com/office/drawing/2014/main" val="25969071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AU" sz="1600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Full Age Pension asset threshold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(‘free area’ limit)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Part Age Pension disqualifying limit </a:t>
                      </a:r>
                    </a:p>
                    <a:p>
                      <a:pPr algn="ctr">
                        <a:lnSpc>
                          <a:spcPct val="102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lang="en-AU" sz="1600" b="1" dirty="0">
                          <a:solidFill>
                            <a:schemeClr val="bg1"/>
                          </a:solidFill>
                          <a:effectLst/>
                        </a:rPr>
                        <a:t>(given taper rate)</a:t>
                      </a:r>
                      <a:endParaRPr lang="en-AU" sz="1600" b="1" dirty="0">
                        <a:solidFill>
                          <a:schemeClr val="bg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1178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Single, homeowner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$321,500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$704,500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12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Single, non-homeowner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$579,500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$962,500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4844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Couple combined, homeowners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$481,500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$1,059,000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45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Couple combined, non-homeowners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$739,500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2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600" dirty="0">
                          <a:effectLst/>
                        </a:rPr>
                        <a:t>$1,317,000</a:t>
                      </a:r>
                      <a:endParaRPr lang="en-AU" sz="1600" dirty="0"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429398"/>
                  </a:ext>
                </a:extLst>
              </a:tr>
            </a:tbl>
          </a:graphicData>
        </a:graphic>
      </p:graphicFrame>
      <p:sp>
        <p:nvSpPr>
          <p:cNvPr id="16" name="Rectangle 2">
            <a:extLst>
              <a:ext uri="{FF2B5EF4-FFF2-40B4-BE49-F238E27FC236}">
                <a16:creationId xmlns:a16="http://schemas.microsoft.com/office/drawing/2014/main" id="{56A1A64F-B22A-479F-091D-906BA30E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905" y="3352656"/>
            <a:ext cx="71324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Assets test limits</a:t>
            </a:r>
            <a:endParaRPr kumimoji="0" lang="en-AU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5D6B37-2C73-E799-26D5-AB774D3F5F21}"/>
              </a:ext>
            </a:extLst>
          </p:cNvPr>
          <p:cNvSpPr txBox="1"/>
          <p:nvPr/>
        </p:nvSpPr>
        <p:spPr>
          <a:xfrm>
            <a:off x="2500705" y="5932910"/>
            <a:ext cx="37194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From 20 September</a:t>
            </a:r>
            <a:r>
              <a:rPr kumimoji="0" lang="en-AU" altLang="en-US" sz="16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2025, A$ per year   </a:t>
            </a:r>
            <a:endParaRPr kumimoji="0" lang="en-AU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43207E0-1092-B703-B73A-A0EE26D5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9745" y="1233337"/>
            <a:ext cx="4458815" cy="19228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0" fontAlgn="base" hangingPunct="0">
              <a:spcBef>
                <a:spcPts val="300"/>
              </a:spcBef>
              <a:spcAft>
                <a:spcPts val="600"/>
              </a:spcAft>
            </a:pPr>
            <a:r>
              <a:rPr lang="en-AU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Income test details</a:t>
            </a: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17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Taper rate: </a:t>
            </a:r>
            <a:r>
              <a:rPr lang="en-AU" alt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Age Pension reduces 50 cents for each $1 of income above free area</a:t>
            </a: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Deeming income rates on financial assets of 0.75% up to $64,200 (single) then 2.75%</a:t>
            </a: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Work bonus scheme provides added buffer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B5E0DDDF-E753-DD5D-7B03-4C8373A76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8238" y="3662008"/>
            <a:ext cx="3834090" cy="2184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>
                <a:lumMod val="95000"/>
                <a:lumOff val="5000"/>
              </a:schemeClr>
            </a:solidFill>
          </a:ln>
          <a:effectLst/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  <a:spAutoFit/>
          </a:bodyPr>
          <a:lstStyle/>
          <a:p>
            <a:pPr marL="0" lvl="1" algn="ctr" eaLnBrk="0" fontAlgn="base" hangingPunct="0">
              <a:spcBef>
                <a:spcPts val="300"/>
              </a:spcBef>
              <a:spcAft>
                <a:spcPts val="600"/>
              </a:spcAft>
            </a:pPr>
            <a:r>
              <a:rPr lang="en-AU" alt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Assets test details</a:t>
            </a: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altLang="en-US" sz="17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Taper rate: </a:t>
            </a:r>
            <a:r>
              <a:rPr lang="en-AU" altLang="en-US" sz="1700" dirty="0">
                <a:ea typeface="Calibri" panose="020F0502020204030204" pitchFamily="34" charset="0"/>
                <a:cs typeface="Times New Roman" panose="02020603050405020304" pitchFamily="18" charset="0"/>
              </a:rPr>
              <a:t>Age Pension reduces $78 p.a. for every extra $1,000 of assets</a:t>
            </a: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700" dirty="0"/>
              <a:t>Test applied to super, financial assets outside of super, business interests and certain personal assets</a:t>
            </a:r>
            <a:endParaRPr lang="en-AU" altLang="en-US" sz="17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1" indent="-182563" eaLnBrk="0" fontAlgn="base" hangingPunct="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kumimoji="0" lang="en-AU" altLang="en-US" sz="17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Home exempt, but impacts thresholds</a:t>
            </a:r>
          </a:p>
        </p:txBody>
      </p:sp>
    </p:spTree>
    <p:extLst>
      <p:ext uri="{BB962C8B-B14F-4D97-AF65-F5344CB8AC3E}">
        <p14:creationId xmlns:p14="http://schemas.microsoft.com/office/powerpoint/2010/main" val="34019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EFBD41-13E3-16DB-0791-A099B4CD4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1A27-9A63-AC58-2CB8-87695A80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8" y="287110"/>
            <a:ext cx="11382091" cy="808044"/>
          </a:xfrm>
        </p:spPr>
        <p:txBody>
          <a:bodyPr>
            <a:norm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Indexation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91862-7DD0-4A35-1812-E5AFCE66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7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24B715-473B-2E52-35ED-4AB9B572CA3F}"/>
              </a:ext>
            </a:extLst>
          </p:cNvPr>
          <p:cNvCxnSpPr>
            <a:cxnSpLocks/>
          </p:cNvCxnSpPr>
          <p:nvPr/>
        </p:nvCxnSpPr>
        <p:spPr>
          <a:xfrm>
            <a:off x="2796988" y="868948"/>
            <a:ext cx="883841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4">
            <a:extLst>
              <a:ext uri="{FF2B5EF4-FFF2-40B4-BE49-F238E27FC236}">
                <a16:creationId xmlns:a16="http://schemas.microsoft.com/office/drawing/2014/main" id="{DF845A2E-BABE-43CF-146D-709935B01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099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9F4D039-C33E-50FF-499F-CD54B23D8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312175"/>
              </p:ext>
            </p:extLst>
          </p:nvPr>
        </p:nvGraphicFramePr>
        <p:xfrm>
          <a:off x="904973" y="1095154"/>
          <a:ext cx="10390556" cy="3651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324440">
                  <a:extLst>
                    <a:ext uri="{9D8B030D-6E8A-4147-A177-3AD203B41FA5}">
                      <a16:colId xmlns:a16="http://schemas.microsoft.com/office/drawing/2014/main" val="516562105"/>
                    </a:ext>
                  </a:extLst>
                </a:gridCol>
                <a:gridCol w="8066116">
                  <a:extLst>
                    <a:ext uri="{9D8B030D-6E8A-4147-A177-3AD203B41FA5}">
                      <a16:colId xmlns:a16="http://schemas.microsoft.com/office/drawing/2014/main" val="1848518239"/>
                    </a:ext>
                  </a:extLst>
                </a:gridCol>
              </a:tblGrid>
              <a:tr h="2180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Element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Indexation rules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592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Basic Age Pension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References Consumer Price Index (CPI), the Pensioner Beneficiary Living Cost Index and male average weekly total earnings (MAWTE)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Age Pension rate is increased based on the higher of the two price indices, then benchmarked vs. 27.7% of MAWTE for singles and 41.76% for couples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Currently benchmark at which MAWTE would bind is 14% above Age Pension. Closing this gap would take 9-13 years at 1%-1.5% real wage growth</a:t>
                      </a:r>
                    </a:p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Modelling issue: what to do about MWATE adjustment for long run projections?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2124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Pension supplement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CPI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184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Energy supplement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Not indexed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91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Age Pension eligibility thresholds</a:t>
                      </a: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2563" lvl="1" indent="-182563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800" dirty="0">
                          <a:effectLst/>
                          <a:latin typeface="+mn-lt"/>
                          <a:ea typeface="Cambria" panose="02040503050406030204" pitchFamily="18" charset="0"/>
                          <a:cs typeface="Cambria" panose="02040503050406030204" pitchFamily="18" charset="0"/>
                        </a:rPr>
                        <a:t>CPI</a:t>
                      </a:r>
                    </a:p>
                  </a:txBody>
                  <a:tcPr marL="72000" marR="72000" marT="36000" marB="3600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647507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F6813B0-985E-7D05-F81E-D7A8ACC8F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5284" y="4746994"/>
            <a:ext cx="10609385" cy="900766"/>
          </a:xfrm>
        </p:spPr>
        <p:txBody>
          <a:bodyPr>
            <a:noAutofit/>
          </a:bodyPr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AU" sz="1700" i="1" dirty="0"/>
              <a:t>Note on timing: </a:t>
            </a:r>
          </a:p>
          <a:p>
            <a:pPr marL="182563" lvl="1" indent="-1825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1700" dirty="0"/>
              <a:t>Age Pension and supplements are indexed in March and September (</a:t>
            </a:r>
            <a:r>
              <a:rPr lang="en-AU" sz="1600" dirty="0">
                <a:ea typeface="Cambria" panose="02040503050406030204" pitchFamily="18" charset="0"/>
              </a:rPr>
              <a:t>updated </a:t>
            </a:r>
            <a:r>
              <a:rPr lang="en-AU" sz="1700" dirty="0"/>
              <a:t>around 20</a:t>
            </a:r>
            <a:r>
              <a:rPr lang="en-AU" sz="1700" baseline="30000" dirty="0"/>
              <a:t>th</a:t>
            </a:r>
            <a:r>
              <a:rPr lang="en-AU" sz="1700" dirty="0"/>
              <a:t> of month)</a:t>
            </a:r>
          </a:p>
          <a:p>
            <a:pPr marL="182563" lvl="1" indent="-1825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AU" sz="1700" dirty="0"/>
              <a:t>Thresholds have additional adjustment in July</a:t>
            </a:r>
          </a:p>
        </p:txBody>
      </p:sp>
    </p:spTree>
    <p:extLst>
      <p:ext uri="{BB962C8B-B14F-4D97-AF65-F5344CB8AC3E}">
        <p14:creationId xmlns:p14="http://schemas.microsoft.com/office/powerpoint/2010/main" val="4022526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3D4F1B-1B3B-B48B-4291-CFDAB614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9E332-94F1-FBCB-C51C-8F917B79B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15" y="211151"/>
            <a:ext cx="10055029" cy="808044"/>
          </a:xfrm>
        </p:spPr>
        <p:txBody>
          <a:bodyPr>
            <a:normAutofit/>
          </a:bodyPr>
          <a:lstStyle/>
          <a:p>
            <a:r>
              <a:rPr lang="en-AU" sz="4200" dirty="0"/>
              <a:t>Na</a:t>
            </a:r>
            <a:r>
              <a:rPr lang="en-AU" sz="4200" b="1" dirty="0">
                <a:latin typeface="Franklin Gothic Demi Cond" panose="020B0603020102020204" pitchFamily="34" charset="0"/>
              </a:rPr>
              <a:t>ture of the Age Pension and other support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1F517-A822-B97E-8693-9AD2F7A1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8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876DC5-B486-EAC9-BFF8-DF164F449A07}"/>
              </a:ext>
            </a:extLst>
          </p:cNvPr>
          <p:cNvCxnSpPr>
            <a:cxnSpLocks/>
          </p:cNvCxnSpPr>
          <p:nvPr/>
        </p:nvCxnSpPr>
        <p:spPr>
          <a:xfrm>
            <a:off x="9800216" y="772255"/>
            <a:ext cx="18564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6E4DFFA-B529-EE15-6689-216B9ABF9A19}"/>
              </a:ext>
            </a:extLst>
          </p:cNvPr>
          <p:cNvSpPr txBox="1"/>
          <p:nvPr/>
        </p:nvSpPr>
        <p:spPr>
          <a:xfrm>
            <a:off x="352626" y="1019195"/>
            <a:ext cx="6091205" cy="449947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108000" tIns="108000" rIns="72000" bIns="108000" rtlCol="0">
            <a:noAutofit/>
          </a:bodyPr>
          <a:lstStyle/>
          <a:p>
            <a:pPr algn="ctr">
              <a:spcBef>
                <a:spcPts val="1800"/>
              </a:spcBef>
              <a:spcAft>
                <a:spcPts val="900"/>
              </a:spcAft>
            </a:pPr>
            <a:r>
              <a:rPr lang="en-AU" sz="2000" b="1" dirty="0"/>
              <a:t>Financial nature of the Age Pension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In essence, a government-supplied real fixed lifetime income stream (LIS) available on a means-tested basis </a:t>
            </a:r>
          </a:p>
          <a:p>
            <a:pPr marL="182563" indent="-1825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sz="1900" dirty="0"/>
              <a:t>Four inter-related roles:</a:t>
            </a:r>
          </a:p>
          <a:p>
            <a:pPr marL="538163" lvl="1" indent="-269875">
              <a:spcBef>
                <a:spcPts val="400"/>
              </a:spcBef>
              <a:buFont typeface="+mj-lt"/>
              <a:buAutoNum type="arabicPeriod"/>
            </a:pPr>
            <a:r>
              <a:rPr lang="en-AU" sz="1900" i="1" dirty="0"/>
              <a:t>Income safety net </a:t>
            </a:r>
            <a:r>
              <a:rPr lang="en-AU" sz="1900" dirty="0"/>
              <a:t>– Underwrites a certain level of income, acting as an income floor  </a:t>
            </a:r>
          </a:p>
          <a:p>
            <a:pPr marL="538163" lvl="1" indent="-269875">
              <a:spcBef>
                <a:spcPts val="400"/>
              </a:spcBef>
              <a:buFont typeface="+mj-lt"/>
              <a:buAutoNum type="arabicPeriod"/>
            </a:pPr>
            <a:r>
              <a:rPr lang="en-AU" sz="1900" i="1" dirty="0"/>
              <a:t>Longevity protection </a:t>
            </a:r>
            <a:r>
              <a:rPr lang="en-AU" sz="1900" dirty="0"/>
              <a:t>– Offers income for life </a:t>
            </a:r>
          </a:p>
          <a:p>
            <a:pPr marL="538163" lvl="1" indent="-269875">
              <a:spcBef>
                <a:spcPts val="400"/>
              </a:spcBef>
              <a:buFont typeface="+mj-lt"/>
              <a:buAutoNum type="arabicPeriod"/>
            </a:pPr>
            <a:r>
              <a:rPr lang="en-AU" sz="1900" i="1" dirty="0"/>
              <a:t>Inflation hedge </a:t>
            </a:r>
            <a:r>
              <a:rPr lang="en-AU" sz="1900" dirty="0"/>
              <a:t>– Indexation of payments  </a:t>
            </a:r>
          </a:p>
          <a:p>
            <a:pPr marL="538163" lvl="1" indent="-269875">
              <a:spcBef>
                <a:spcPts val="400"/>
              </a:spcBef>
              <a:buFont typeface="+mj-lt"/>
              <a:buAutoNum type="arabicPeriod"/>
            </a:pPr>
            <a:r>
              <a:rPr lang="en-AU" sz="1900" i="1" dirty="0"/>
              <a:t>Buffer against investment risk</a:t>
            </a:r>
          </a:p>
          <a:p>
            <a:pPr marL="720725" lvl="2" indent="-182563"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Defensive asset that provides risk-free income</a:t>
            </a:r>
          </a:p>
          <a:p>
            <a:pPr marL="720725" lvl="2" indent="-182563">
              <a:spcBef>
                <a:spcPts val="200"/>
              </a:spcBef>
              <a:buFont typeface="Cambria" panose="02040503050406030204" pitchFamily="18" charset="0"/>
              <a:buChar char="–"/>
            </a:pPr>
            <a:r>
              <a:rPr lang="en-AU" sz="1900" dirty="0"/>
              <a:t>Interaction between investment returns, asset values and means test reduces the impact of return volatility (within taper zone)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5D34D0-44A6-02B2-467D-3056EE2089BA}"/>
              </a:ext>
            </a:extLst>
          </p:cNvPr>
          <p:cNvSpPr txBox="1"/>
          <p:nvPr/>
        </p:nvSpPr>
        <p:spPr>
          <a:xfrm>
            <a:off x="6605195" y="1019195"/>
            <a:ext cx="5234179" cy="449947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lIns="108000" tIns="108000" rIns="72000" bIns="108000" rtlCol="0">
            <a:noAutofit/>
          </a:bodyPr>
          <a:lstStyle/>
          <a:p>
            <a:pPr indent="-101600" algn="ctr">
              <a:spcBef>
                <a:spcPts val="600"/>
              </a:spcBef>
              <a:spcAft>
                <a:spcPts val="900"/>
              </a:spcAft>
            </a:pPr>
            <a:r>
              <a:rPr lang="en-AU" sz="2000" b="1" dirty="0"/>
              <a:t>Financial nature of other support</a:t>
            </a:r>
          </a:p>
          <a:p>
            <a:pPr marL="0" lvl="1">
              <a:spcBef>
                <a:spcPts val="600"/>
              </a:spcBef>
            </a:pPr>
            <a:r>
              <a:rPr lang="en-AU" dirty="0"/>
              <a:t>Holds additional relevance for two reasons:</a:t>
            </a:r>
          </a:p>
          <a:p>
            <a:pPr marL="182563" lvl="1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i="1" dirty="0"/>
              <a:t>Income supplementation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Either directly, e.g. CRA, imputation tax credits 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Indirectly through available services and discounts, e.g. PCC, pensioner discounts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Reduces the amount of income required to deliver a given standard of living </a:t>
            </a:r>
          </a:p>
          <a:p>
            <a:pPr marL="182563" lvl="1" indent="-182563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AU" i="1" dirty="0"/>
              <a:t>Insurance mechanisms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Insurance against certain risks, notably: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Medical expenses</a:t>
            </a:r>
          </a:p>
          <a:p>
            <a:pPr marL="452438" lvl="2" indent="-1841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dirty="0"/>
              <a:t>Aged care entry for those who can’t afford it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26D9A0-C82A-68DD-E6FE-98854D6C218B}"/>
              </a:ext>
            </a:extLst>
          </p:cNvPr>
          <p:cNvSpPr/>
          <p:nvPr/>
        </p:nvSpPr>
        <p:spPr>
          <a:xfrm>
            <a:off x="2140772" y="5662660"/>
            <a:ext cx="6841863" cy="1054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Is the value of this support well understood?</a:t>
            </a:r>
          </a:p>
        </p:txBody>
      </p:sp>
    </p:spTree>
    <p:extLst>
      <p:ext uri="{BB962C8B-B14F-4D97-AF65-F5344CB8AC3E}">
        <p14:creationId xmlns:p14="http://schemas.microsoft.com/office/powerpoint/2010/main" val="116396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C75C-13FB-2093-EE28-763198E08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EC192-5401-68F8-306F-B3E099F20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10" y="330140"/>
            <a:ext cx="11625510" cy="713352"/>
          </a:xfrm>
        </p:spPr>
        <p:txBody>
          <a:bodyPr>
            <a:normAutofit/>
          </a:bodyPr>
          <a:lstStyle/>
          <a:p>
            <a:r>
              <a:rPr lang="en-AU" sz="4200" b="1" dirty="0">
                <a:latin typeface="Franklin Gothic Demi Cond" panose="020B0603020102020204" pitchFamily="34" charset="0"/>
              </a:rPr>
              <a:t>Implications for retirement solution design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F713C-B012-5E7C-9F5E-C2D92F0A1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A05B9-B95E-42A2-82DD-B4C37E02D95B}" type="slidenum">
              <a:rPr lang="en-AU" smtClean="0"/>
              <a:t>9</a:t>
            </a:fld>
            <a:endParaRPr lang="en-A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E06D3C-5D5D-823F-7F81-8208051D9AA6}"/>
              </a:ext>
            </a:extLst>
          </p:cNvPr>
          <p:cNvCxnSpPr>
            <a:cxnSpLocks/>
          </p:cNvCxnSpPr>
          <p:nvPr/>
        </p:nvCxnSpPr>
        <p:spPr>
          <a:xfrm>
            <a:off x="9230061" y="815160"/>
            <a:ext cx="25818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0DA7068-182F-8D57-BD58-049CCF4AA34C}"/>
              </a:ext>
            </a:extLst>
          </p:cNvPr>
          <p:cNvSpPr txBox="1"/>
          <p:nvPr/>
        </p:nvSpPr>
        <p:spPr>
          <a:xfrm>
            <a:off x="589145" y="1121484"/>
            <a:ext cx="11375639" cy="4457418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>
            <a:noAutofit/>
          </a:bodyPr>
          <a:lstStyle/>
          <a:p>
            <a:pPr>
              <a:spcBef>
                <a:spcPts val="1500"/>
              </a:spcBef>
            </a:pPr>
            <a:r>
              <a:rPr lang="en-AU" sz="2000" b="1" dirty="0"/>
              <a:t>Meeting the RIC objectives around </a:t>
            </a:r>
            <a:r>
              <a:rPr lang="en-AU" sz="2000" b="1" u="sng" dirty="0"/>
              <a:t>income</a:t>
            </a:r>
            <a:r>
              <a:rPr lang="en-AU" sz="2000" b="1" dirty="0"/>
              <a:t>: </a:t>
            </a:r>
          </a:p>
          <a:p>
            <a:pPr>
              <a:spcBef>
                <a:spcPts val="600"/>
              </a:spcBef>
            </a:pPr>
            <a:r>
              <a:rPr lang="en-AU" sz="2000" dirty="0"/>
              <a:t>Presence of the Age Pension and other support boosts </a:t>
            </a:r>
            <a:r>
              <a:rPr lang="en-AU" sz="2000" i="1" dirty="0"/>
              <a:t>expected income </a:t>
            </a:r>
            <a:r>
              <a:rPr lang="en-AU" sz="2000" dirty="0"/>
              <a:t>and helps manage </a:t>
            </a:r>
            <a:r>
              <a:rPr lang="en-AU" sz="2000" i="1" dirty="0"/>
              <a:t>income risk </a:t>
            </a:r>
            <a:r>
              <a:rPr lang="en-AU" sz="2000" dirty="0"/>
              <a:t>through providing income safety nets for life … particularly for retirees where this safety net is adequate</a:t>
            </a:r>
          </a:p>
          <a:p>
            <a:pPr marL="182563" indent="-1825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Increased capacity to accept investment risk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Scope to pursue higher expected returns and income due to reduced consequences of poor returns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Part Age Pensioners (those in or near taper zone) should be more able to tolerate investment risk </a:t>
            </a:r>
          </a:p>
          <a:p>
            <a:pPr marL="182563" indent="-1825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Less need for a fixed lifetime income stream (LIS)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Role for fixed LIS possibly nullified to extent that Age Pension and other support performs this role 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Investment-linked LIS may still be worthwhile (to capture mortality credits and pension benefits) </a:t>
            </a:r>
          </a:p>
          <a:p>
            <a:pPr marL="182563" indent="-1825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Scope to draw more income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Arises as the safety net lessens the potential for adverse consequences, e.g. impact of running out</a:t>
            </a:r>
          </a:p>
          <a:p>
            <a:pPr marL="355600" lvl="1" indent="-171450">
              <a:spcBef>
                <a:spcPts val="300"/>
              </a:spcBef>
              <a:buFont typeface="Cambria" panose="02040503050406030204" pitchFamily="18" charset="0"/>
              <a:buChar char="–"/>
            </a:pPr>
            <a:r>
              <a:rPr lang="en-AU" sz="2000" dirty="0"/>
              <a:t>Drawing more earlier raises expected income and allows retiree to enjoy their assets while able     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991A36-A842-B43E-44B0-4ABCC7BCBBE9}"/>
              </a:ext>
            </a:extLst>
          </p:cNvPr>
          <p:cNvSpPr/>
          <p:nvPr/>
        </p:nvSpPr>
        <p:spPr>
          <a:xfrm>
            <a:off x="1549102" y="5656894"/>
            <a:ext cx="7939143" cy="10547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0800" cmpd="dbl">
            <a:solidFill>
              <a:schemeClr val="tx1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algn="ctr">
              <a:lnSpc>
                <a:spcPct val="108000"/>
              </a:lnSpc>
              <a:spcAft>
                <a:spcPts val="600"/>
              </a:spcAft>
            </a:pPr>
            <a:r>
              <a:rPr lang="en-AU" sz="2400" b="1" i="1" dirty="0"/>
              <a:t>DISCUSSION</a:t>
            </a:r>
          </a:p>
          <a:p>
            <a:pPr algn="ctr">
              <a:lnSpc>
                <a:spcPct val="105000"/>
              </a:lnSpc>
            </a:pPr>
            <a:r>
              <a:rPr lang="en-AU" sz="2400" b="1" i="1" dirty="0"/>
              <a:t>Any thoughts on these implications? Anything missing?</a:t>
            </a:r>
          </a:p>
        </p:txBody>
      </p:sp>
    </p:spTree>
    <p:extLst>
      <p:ext uri="{BB962C8B-B14F-4D97-AF65-F5344CB8AC3E}">
        <p14:creationId xmlns:p14="http://schemas.microsoft.com/office/powerpoint/2010/main" val="298784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H_FLYSHEET_STYL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_SLIDE_TYPE" val="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01CF8E04A45D49A8D29B1823D442D0" ma:contentTypeVersion="21" ma:contentTypeDescription="Create a new document." ma:contentTypeScope="" ma:versionID="11572c9be52a506f01c2273c73751503">
  <xsd:schema xmlns:xsd="http://www.w3.org/2001/XMLSchema" xmlns:xs="http://www.w3.org/2001/XMLSchema" xmlns:p="http://schemas.microsoft.com/office/2006/metadata/properties" xmlns:ns2="df6b5e73-2540-42ec-b297-d17d58460bae" xmlns:ns3="f21f86fd-b77b-49c1-8946-6dd8350d13e2" targetNamespace="http://schemas.microsoft.com/office/2006/metadata/properties" ma:root="true" ma:fieldsID="8d0def078e18aed306526b9b2974a049" ns2:_="" ns3:_="">
    <xsd:import namespace="df6b5e73-2540-42ec-b297-d17d58460bae"/>
    <xsd:import namespace="f21f86fd-b77b-49c1-8946-6dd8350d13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Testdelegate" minOccurs="0"/>
                <xsd:element ref="ns3:Size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6b5e73-2540-42ec-b297-d17d58460ba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d4c74df-9b95-4b26-8c12-aa47f01fa355}" ma:internalName="TaxCatchAll" ma:showField="CatchAllData" ma:web="df6b5e73-2540-42ec-b297-d17d58460b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1f86fd-b77b-49c1-8946-6dd8350d13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0434a2c-5655-4956-ae77-2fd46d85ebc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estdelegate" ma:index="26" nillable="true" ma:displayName="Test delegate" ma:format="Dropdown" ma:internalName="Testdelegate">
      <xsd:simpleType>
        <xsd:restriction base="dms:Text">
          <xsd:maxLength value="255"/>
        </xsd:restriction>
      </xsd:simpleType>
    </xsd:element>
    <xsd:element name="Size" ma:index="27" nillable="true" ma:displayName="Size" ma:internalName="Size">
      <xsd:simpleType>
        <xsd:restriction base="dms:Number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1f86fd-b77b-49c1-8946-6dd8350d13e2">
      <Terms xmlns="http://schemas.microsoft.com/office/infopath/2007/PartnerControls"/>
    </lcf76f155ced4ddcb4097134ff3c332f>
    <TaxCatchAll xmlns="df6b5e73-2540-42ec-b297-d17d58460bae" xsi:nil="true"/>
    <Testdelegate xmlns="f21f86fd-b77b-49c1-8946-6dd8350d13e2" xsi:nil="true"/>
    <Size xmlns="f21f86fd-b77b-49c1-8946-6dd8350d13e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66610-F4DD-409C-9E09-651DEF8F2289}"/>
</file>

<file path=customXml/itemProps2.xml><?xml version="1.0" encoding="utf-8"?>
<ds:datastoreItem xmlns:ds="http://schemas.openxmlformats.org/officeDocument/2006/customXml" ds:itemID="{DE715D63-7EB2-4B8E-8F65-C8456C20A0C3}">
  <ds:schemaRefs>
    <ds:schemaRef ds:uri="http://schemas.microsoft.com/office/2006/metadata/properties"/>
    <ds:schemaRef ds:uri="http://purl.org/dc/terms/"/>
    <ds:schemaRef ds:uri="f21f86fd-b77b-49c1-8946-6dd8350d13e2"/>
    <ds:schemaRef ds:uri="http://schemas.microsoft.com/office/2006/documentManagement/types"/>
    <ds:schemaRef ds:uri="df6b5e73-2540-42ec-b297-d17d58460bae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AF73560-6E47-41CB-83C5-D3E89E5E67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16478</TotalTime>
  <Words>2225</Words>
  <Application>Microsoft Office PowerPoint</Application>
  <PresentationFormat>Widescreen</PresentationFormat>
  <Paragraphs>314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Franklin Gothic Demi Cond</vt:lpstr>
      <vt:lpstr>STIXGeneral-Regular</vt:lpstr>
      <vt:lpstr>Office Theme</vt:lpstr>
      <vt:lpstr>Retirement explainer #14:  Age Pension and other support for retirees </vt:lpstr>
      <vt:lpstr>Overview</vt:lpstr>
      <vt:lpstr>The Age Pension provides significant support</vt:lpstr>
      <vt:lpstr>Other available support is also meaningful</vt:lpstr>
      <vt:lpstr>Age Pension eligibility criteria</vt:lpstr>
      <vt:lpstr>Means testing</vt:lpstr>
      <vt:lpstr>Indexation</vt:lpstr>
      <vt:lpstr>Nature of the Age Pension and other support</vt:lpstr>
      <vt:lpstr>Implications for retirement solution design </vt:lpstr>
      <vt:lpstr>Implications for retirement solution design </vt:lpstr>
      <vt:lpstr>Notable cases 1 &amp; 2</vt:lpstr>
      <vt:lpstr>Notable cases 3 &amp; 4</vt:lpstr>
      <vt:lpstr>Implications for trustees: Delivering retirement solutions</vt:lpstr>
      <vt:lpstr>Implications for trustees: Assisting members</vt:lpstr>
      <vt:lpstr>Final thoughts</vt:lpstr>
      <vt:lpstr>Thank-you!  Further questions, discussion or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/ Defensive Categorisation</dc:title>
  <dc:creator>David Bell</dc:creator>
  <cp:lastModifiedBy>David Bell</cp:lastModifiedBy>
  <cp:revision>342</cp:revision>
  <dcterms:created xsi:type="dcterms:W3CDTF">2020-07-06T01:22:29Z</dcterms:created>
  <dcterms:modified xsi:type="dcterms:W3CDTF">2025-09-27T21:13:13Z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0x0101001901CF8E04A45D49A8D29B1823D442D0</vt:lpwstr>
  </property>
  <property fmtid="{D5CDD505-2E9C-101B-9397-08002B2CF9AE}" pid="3" name="MediaServiceImageTags">
    <vt:lpwstr/>
  </property>
</Properties>
</file>