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529" r:id="rId6"/>
    <p:sldId id="579" r:id="rId7"/>
    <p:sldId id="578" r:id="rId8"/>
    <p:sldId id="562" r:id="rId9"/>
    <p:sldId id="561" r:id="rId10"/>
    <p:sldId id="584" r:id="rId11"/>
    <p:sldId id="587" r:id="rId12"/>
    <p:sldId id="588" r:id="rId13"/>
    <p:sldId id="586" r:id="rId14"/>
    <p:sldId id="576" r:id="rId15"/>
    <p:sldId id="585"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7139C2-8E4F-61FB-4CFF-6D13E650B54A}" name="Ian Fryer" initials="IF" userId="S::ian.fryer@fefundinfo.com::c79f1ecc-66c5-4cd6-8a54-f9aa8dbe40a4" providerId="AD"/>
  <p188:author id="{EF5950D4-B566-5345-8471-041F0452D3C0}" name="David Bell" initials="DB" userId="S::david.bell@conexusinstitute.com.au::1453229a-5a82-4406-af4d-d33b30fc4c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ff Warren" initials="GW" lastIdx="0" clrIdx="0">
    <p:extLst>
      <p:ext uri="{19B8F6BF-5375-455C-9EA6-DF929625EA0E}">
        <p15:presenceInfo xmlns:p15="http://schemas.microsoft.com/office/powerpoint/2012/main" userId="Geoff War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0247" autoAdjust="0"/>
  </p:normalViewPr>
  <p:slideViewPr>
    <p:cSldViewPr snapToGrid="0">
      <p:cViewPr varScale="1">
        <p:scale>
          <a:sx n="143" d="100"/>
          <a:sy n="143" d="100"/>
        </p:scale>
        <p:origin x="960" y="6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ell" userId="1453229a-5a82-4406-af4d-d33b30fc4c09" providerId="ADAL" clId="{FE2D440F-8214-4BF9-A222-BDC403FB0F84}"/>
    <pc:docChg chg="modSld">
      <pc:chgData name="David Bell" userId="1453229a-5a82-4406-af4d-d33b30fc4c09" providerId="ADAL" clId="{FE2D440F-8214-4BF9-A222-BDC403FB0F84}" dt="2025-06-16T03:02:44.360" v="4" actId="20577"/>
      <pc:docMkLst>
        <pc:docMk/>
      </pc:docMkLst>
      <pc:sldChg chg="modSp mod">
        <pc:chgData name="David Bell" userId="1453229a-5a82-4406-af4d-d33b30fc4c09" providerId="ADAL" clId="{FE2D440F-8214-4BF9-A222-BDC403FB0F84}" dt="2025-06-16T03:02:44.360" v="4" actId="20577"/>
        <pc:sldMkLst>
          <pc:docMk/>
          <pc:sldMk cId="1023399789" sldId="576"/>
        </pc:sldMkLst>
        <pc:spChg chg="mod">
          <ac:chgData name="David Bell" userId="1453229a-5a82-4406-af4d-d33b30fc4c09" providerId="ADAL" clId="{FE2D440F-8214-4BF9-A222-BDC403FB0F84}" dt="2025-06-16T03:02:44.360" v="4" actId="20577"/>
          <ac:spMkLst>
            <pc:docMk/>
            <pc:sldMk cId="1023399789" sldId="576"/>
            <ac:spMk id="11" creationId="{AA100A48-3845-2220-4B76-94F343FF0F4E}"/>
          </ac:spMkLst>
        </pc:spChg>
      </pc:sldChg>
      <pc:sldChg chg="modSp mod">
        <pc:chgData name="David Bell" userId="1453229a-5a82-4406-af4d-d33b30fc4c09" providerId="ADAL" clId="{FE2D440F-8214-4BF9-A222-BDC403FB0F84}" dt="2025-06-16T03:02:28.743" v="2" actId="1076"/>
        <pc:sldMkLst>
          <pc:docMk/>
          <pc:sldMk cId="2947165689" sldId="586"/>
        </pc:sldMkLst>
        <pc:spChg chg="mod">
          <ac:chgData name="David Bell" userId="1453229a-5a82-4406-af4d-d33b30fc4c09" providerId="ADAL" clId="{FE2D440F-8214-4BF9-A222-BDC403FB0F84}" dt="2025-06-16T03:02:28.743" v="2" actId="1076"/>
          <ac:spMkLst>
            <pc:docMk/>
            <pc:sldMk cId="2947165689" sldId="586"/>
            <ac:spMk id="3" creationId="{064BB0E7-9825-C325-CE2B-52DDE3EDB7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E5F652-B2D1-41A5-A80E-FB13FDE8B7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BEDE6664-4556-4819-ACD7-8BE52C8EE6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882D94-9482-4286-B6CC-25E415F33A7A}" type="datetimeFigureOut">
              <a:rPr lang="en-AU" smtClean="0"/>
              <a:t>16/06/2025</a:t>
            </a:fld>
            <a:endParaRPr lang="en-AU" dirty="0"/>
          </a:p>
        </p:txBody>
      </p:sp>
      <p:sp>
        <p:nvSpPr>
          <p:cNvPr id="4" name="Footer Placeholder 3">
            <a:extLst>
              <a:ext uri="{FF2B5EF4-FFF2-40B4-BE49-F238E27FC236}">
                <a16:creationId xmlns:a16="http://schemas.microsoft.com/office/drawing/2014/main" id="{0E987DC8-9A5C-4EB8-925A-F83A1BCB9B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383B7C32-6938-49F2-BA51-28344BD1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A252A1-1FDE-4721-BABE-8B06CB5E9CF1}" type="slidenum">
              <a:rPr lang="en-AU" smtClean="0"/>
              <a:t>‹#›</a:t>
            </a:fld>
            <a:endParaRPr lang="en-AU" dirty="0"/>
          </a:p>
        </p:txBody>
      </p:sp>
    </p:spTree>
    <p:extLst>
      <p:ext uri="{BB962C8B-B14F-4D97-AF65-F5344CB8AC3E}">
        <p14:creationId xmlns:p14="http://schemas.microsoft.com/office/powerpoint/2010/main" val="195971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58297-26F8-42E0-9ACB-37FE4E3E547C}" type="datetimeFigureOut">
              <a:rPr lang="en-AU" smtClean="0"/>
              <a:t>16/06/2025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F1588-627C-48C5-B370-07C0F9908D35}" type="slidenum">
              <a:rPr lang="en-AU" smtClean="0"/>
              <a:t>‹#›</a:t>
            </a:fld>
            <a:endParaRPr lang="en-AU" dirty="0"/>
          </a:p>
        </p:txBody>
      </p:sp>
    </p:spTree>
    <p:extLst>
      <p:ext uri="{BB962C8B-B14F-4D97-AF65-F5344CB8AC3E}">
        <p14:creationId xmlns:p14="http://schemas.microsoft.com/office/powerpoint/2010/main" val="293643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2</a:t>
            </a:fld>
            <a:endParaRPr lang="en-AU" dirty="0"/>
          </a:p>
        </p:txBody>
      </p:sp>
    </p:spTree>
    <p:extLst>
      <p:ext uri="{BB962C8B-B14F-4D97-AF65-F5344CB8AC3E}">
        <p14:creationId xmlns:p14="http://schemas.microsoft.com/office/powerpoint/2010/main" val="189433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12</a:t>
            </a:fld>
            <a:endParaRPr lang="en-AU" dirty="0"/>
          </a:p>
        </p:txBody>
      </p:sp>
    </p:spTree>
    <p:extLst>
      <p:ext uri="{BB962C8B-B14F-4D97-AF65-F5344CB8AC3E}">
        <p14:creationId xmlns:p14="http://schemas.microsoft.com/office/powerpoint/2010/main" val="425978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3</a:t>
            </a:fld>
            <a:endParaRPr lang="en-AU" dirty="0"/>
          </a:p>
        </p:txBody>
      </p:sp>
    </p:spTree>
    <p:extLst>
      <p:ext uri="{BB962C8B-B14F-4D97-AF65-F5344CB8AC3E}">
        <p14:creationId xmlns:p14="http://schemas.microsoft.com/office/powerpoint/2010/main" val="382977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5</a:t>
            </a:fld>
            <a:endParaRPr lang="en-AU" dirty="0"/>
          </a:p>
        </p:txBody>
      </p:sp>
    </p:spTree>
    <p:extLst>
      <p:ext uri="{BB962C8B-B14F-4D97-AF65-F5344CB8AC3E}">
        <p14:creationId xmlns:p14="http://schemas.microsoft.com/office/powerpoint/2010/main" val="331107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6</a:t>
            </a:fld>
            <a:endParaRPr lang="en-AU" dirty="0"/>
          </a:p>
        </p:txBody>
      </p:sp>
    </p:spTree>
    <p:extLst>
      <p:ext uri="{BB962C8B-B14F-4D97-AF65-F5344CB8AC3E}">
        <p14:creationId xmlns:p14="http://schemas.microsoft.com/office/powerpoint/2010/main" val="132096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7</a:t>
            </a:fld>
            <a:endParaRPr lang="en-AU" dirty="0"/>
          </a:p>
        </p:txBody>
      </p:sp>
    </p:spTree>
    <p:extLst>
      <p:ext uri="{BB962C8B-B14F-4D97-AF65-F5344CB8AC3E}">
        <p14:creationId xmlns:p14="http://schemas.microsoft.com/office/powerpoint/2010/main" val="71158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D699F-E932-4A2B-1158-DB30CC5CC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61753-1D84-D1D4-22FE-24E8B84FE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77176-CA25-6329-CA5F-B8E8BEA25A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C563592-FF8E-137F-7BF1-AA9B3B03BE7D}"/>
              </a:ext>
            </a:extLst>
          </p:cNvPr>
          <p:cNvSpPr>
            <a:spLocks noGrp="1"/>
          </p:cNvSpPr>
          <p:nvPr>
            <p:ph type="sldNum" sz="quarter" idx="5"/>
          </p:nvPr>
        </p:nvSpPr>
        <p:spPr/>
        <p:txBody>
          <a:bodyPr/>
          <a:lstStyle/>
          <a:p>
            <a:fld id="{71DF1588-627C-48C5-B370-07C0F9908D35}" type="slidenum">
              <a:rPr lang="en-AU" smtClean="0"/>
              <a:t>8</a:t>
            </a:fld>
            <a:endParaRPr lang="en-AU" dirty="0"/>
          </a:p>
        </p:txBody>
      </p:sp>
    </p:spTree>
    <p:extLst>
      <p:ext uri="{BB962C8B-B14F-4D97-AF65-F5344CB8AC3E}">
        <p14:creationId xmlns:p14="http://schemas.microsoft.com/office/powerpoint/2010/main" val="75090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DBB0-E5EB-7E3E-9FCE-E88199B89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CE7AD-3514-0610-0185-E375E8C5B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4F673-0446-6D66-FA40-2D17D6A0D53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82B0311-B9F8-0437-17B4-003E6C8976C5}"/>
              </a:ext>
            </a:extLst>
          </p:cNvPr>
          <p:cNvSpPr>
            <a:spLocks noGrp="1"/>
          </p:cNvSpPr>
          <p:nvPr>
            <p:ph type="sldNum" sz="quarter" idx="5"/>
          </p:nvPr>
        </p:nvSpPr>
        <p:spPr/>
        <p:txBody>
          <a:bodyPr/>
          <a:lstStyle/>
          <a:p>
            <a:fld id="{71DF1588-627C-48C5-B370-07C0F9908D35}" type="slidenum">
              <a:rPr lang="en-AU" smtClean="0"/>
              <a:t>9</a:t>
            </a:fld>
            <a:endParaRPr lang="en-AU" dirty="0"/>
          </a:p>
        </p:txBody>
      </p:sp>
    </p:spTree>
    <p:extLst>
      <p:ext uri="{BB962C8B-B14F-4D97-AF65-F5344CB8AC3E}">
        <p14:creationId xmlns:p14="http://schemas.microsoft.com/office/powerpoint/2010/main" val="103932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10</a:t>
            </a:fld>
            <a:endParaRPr lang="en-AU" dirty="0"/>
          </a:p>
        </p:txBody>
      </p:sp>
    </p:spTree>
    <p:extLst>
      <p:ext uri="{BB962C8B-B14F-4D97-AF65-F5344CB8AC3E}">
        <p14:creationId xmlns:p14="http://schemas.microsoft.com/office/powerpoint/2010/main" val="314149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11</a:t>
            </a:fld>
            <a:endParaRPr lang="en-AU" dirty="0"/>
          </a:p>
        </p:txBody>
      </p:sp>
    </p:spTree>
    <p:extLst>
      <p:ext uri="{BB962C8B-B14F-4D97-AF65-F5344CB8AC3E}">
        <p14:creationId xmlns:p14="http://schemas.microsoft.com/office/powerpoint/2010/main" val="320516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B61A-4FFE-41A0-A356-9B4ED4C675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5DBED8B-966C-49FC-94E3-95672303F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EBA69A5-8B3F-4794-9823-D9E25BF07115}"/>
              </a:ext>
            </a:extLst>
          </p:cNvPr>
          <p:cNvSpPr>
            <a:spLocks noGrp="1"/>
          </p:cNvSpPr>
          <p:nvPr>
            <p:ph type="dt" sz="half" idx="10"/>
          </p:nvPr>
        </p:nvSpPr>
        <p:spPr>
          <a:xfrm>
            <a:off x="838200" y="6356350"/>
            <a:ext cx="2743200" cy="365125"/>
          </a:xfrm>
          <a:prstGeom prst="rect">
            <a:avLst/>
          </a:prstGeom>
        </p:spPr>
        <p:txBody>
          <a:bodyPr/>
          <a:lstStyle/>
          <a:p>
            <a:fld id="{6B17C45A-B785-4DC8-B971-FBB2553F7C8C}" type="datetime1">
              <a:rPr lang="en-AU" smtClean="0"/>
              <a:t>16/06/2025</a:t>
            </a:fld>
            <a:endParaRPr lang="en-AU" dirty="0"/>
          </a:p>
        </p:txBody>
      </p:sp>
      <p:sp>
        <p:nvSpPr>
          <p:cNvPr id="5" name="Footer Placeholder 4">
            <a:extLst>
              <a:ext uri="{FF2B5EF4-FFF2-40B4-BE49-F238E27FC236}">
                <a16:creationId xmlns:a16="http://schemas.microsoft.com/office/drawing/2014/main" id="{A24CA5DC-42A3-4DF0-A5E2-6FB2336E042F}"/>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172C26CE-A206-4EF3-8B0C-F1EDCF46A6DD}"/>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340406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CC0C-A7B8-4ADC-95E2-A2C7491B67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380362-8DCC-47BE-B9B3-0B9B86DC15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86B650C-EC5A-45C6-B131-E2BFCD7B4584}"/>
              </a:ext>
            </a:extLst>
          </p:cNvPr>
          <p:cNvSpPr>
            <a:spLocks noGrp="1"/>
          </p:cNvSpPr>
          <p:nvPr>
            <p:ph type="dt" sz="half" idx="10"/>
          </p:nvPr>
        </p:nvSpPr>
        <p:spPr>
          <a:xfrm>
            <a:off x="838200" y="6356350"/>
            <a:ext cx="2743200" cy="365125"/>
          </a:xfrm>
          <a:prstGeom prst="rect">
            <a:avLst/>
          </a:prstGeom>
        </p:spPr>
        <p:txBody>
          <a:bodyPr/>
          <a:lstStyle/>
          <a:p>
            <a:fld id="{71308C5E-3D7E-488E-A9EF-EB1DFD4398F2}" type="datetime1">
              <a:rPr lang="en-AU" smtClean="0"/>
              <a:t>16/06/2025</a:t>
            </a:fld>
            <a:endParaRPr lang="en-AU" dirty="0"/>
          </a:p>
        </p:txBody>
      </p:sp>
      <p:sp>
        <p:nvSpPr>
          <p:cNvPr id="5" name="Footer Placeholder 4">
            <a:extLst>
              <a:ext uri="{FF2B5EF4-FFF2-40B4-BE49-F238E27FC236}">
                <a16:creationId xmlns:a16="http://schemas.microsoft.com/office/drawing/2014/main" id="{5144A1D4-2919-449B-9787-24B6A31E51A8}"/>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1C345611-81D2-4622-ACD7-60FD3CBD4C98}"/>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85288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D735F-4308-4DB7-B209-05FD61CD53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657A79-5AE1-4E5B-872D-5BBF510549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B1D833-BF2C-4491-BF53-5C17AF4561AC}"/>
              </a:ext>
            </a:extLst>
          </p:cNvPr>
          <p:cNvSpPr>
            <a:spLocks noGrp="1"/>
          </p:cNvSpPr>
          <p:nvPr>
            <p:ph type="dt" sz="half" idx="10"/>
          </p:nvPr>
        </p:nvSpPr>
        <p:spPr>
          <a:xfrm>
            <a:off x="838200" y="6356350"/>
            <a:ext cx="2743200" cy="365125"/>
          </a:xfrm>
          <a:prstGeom prst="rect">
            <a:avLst/>
          </a:prstGeom>
        </p:spPr>
        <p:txBody>
          <a:bodyPr/>
          <a:lstStyle/>
          <a:p>
            <a:fld id="{C79FE2AC-CB13-4E08-8EC3-4523A7FD47F2}" type="datetime1">
              <a:rPr lang="en-AU" smtClean="0"/>
              <a:t>16/06/2025</a:t>
            </a:fld>
            <a:endParaRPr lang="en-AU" dirty="0"/>
          </a:p>
        </p:txBody>
      </p:sp>
      <p:sp>
        <p:nvSpPr>
          <p:cNvPr id="5" name="Footer Placeholder 4">
            <a:extLst>
              <a:ext uri="{FF2B5EF4-FFF2-40B4-BE49-F238E27FC236}">
                <a16:creationId xmlns:a16="http://schemas.microsoft.com/office/drawing/2014/main" id="{B516E4EF-396E-4BC1-BED6-815D08BBC7DD}"/>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2A1155D7-3161-49E2-91B7-D7DDC9863CC1}"/>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39476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41CD-467C-40B7-8C83-39FB711E0D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9C6952E-42B2-4996-B8CA-8E30663E59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81FA58-25A8-4C93-8DF3-CE39F0D46118}"/>
              </a:ext>
            </a:extLst>
          </p:cNvPr>
          <p:cNvSpPr>
            <a:spLocks noGrp="1"/>
          </p:cNvSpPr>
          <p:nvPr>
            <p:ph type="dt" sz="half" idx="10"/>
          </p:nvPr>
        </p:nvSpPr>
        <p:spPr>
          <a:xfrm>
            <a:off x="838200" y="6356350"/>
            <a:ext cx="2743200" cy="365125"/>
          </a:xfrm>
          <a:prstGeom prst="rect">
            <a:avLst/>
          </a:prstGeom>
        </p:spPr>
        <p:txBody>
          <a:bodyPr/>
          <a:lstStyle/>
          <a:p>
            <a:fld id="{5E6651BC-26F5-4153-83B1-C3B15FA25045}" type="datetime1">
              <a:rPr lang="en-AU" smtClean="0"/>
              <a:t>16/06/2025</a:t>
            </a:fld>
            <a:endParaRPr lang="en-AU" dirty="0"/>
          </a:p>
        </p:txBody>
      </p:sp>
      <p:sp>
        <p:nvSpPr>
          <p:cNvPr id="5" name="Footer Placeholder 4">
            <a:extLst>
              <a:ext uri="{FF2B5EF4-FFF2-40B4-BE49-F238E27FC236}">
                <a16:creationId xmlns:a16="http://schemas.microsoft.com/office/drawing/2014/main" id="{09A1EDC9-589D-4272-B70A-B0403B8D5AAC}"/>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F27BF16C-1654-4AE8-B528-0995B81831CB}"/>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61965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E5AE-E016-4CC6-89DA-20EB57586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E00A895-7024-4B91-BCD1-BEE684C23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0EF19-F654-453A-8857-C9B406459EAC}"/>
              </a:ext>
            </a:extLst>
          </p:cNvPr>
          <p:cNvSpPr>
            <a:spLocks noGrp="1"/>
          </p:cNvSpPr>
          <p:nvPr>
            <p:ph type="dt" sz="half" idx="10"/>
          </p:nvPr>
        </p:nvSpPr>
        <p:spPr>
          <a:xfrm>
            <a:off x="838200" y="6356350"/>
            <a:ext cx="2743200" cy="365125"/>
          </a:xfrm>
          <a:prstGeom prst="rect">
            <a:avLst/>
          </a:prstGeom>
        </p:spPr>
        <p:txBody>
          <a:bodyPr/>
          <a:lstStyle/>
          <a:p>
            <a:fld id="{2FC90D0A-A0A9-4B39-BB6C-F949CC3F5D35}" type="datetime1">
              <a:rPr lang="en-AU" smtClean="0"/>
              <a:t>16/06/2025</a:t>
            </a:fld>
            <a:endParaRPr lang="en-AU" dirty="0"/>
          </a:p>
        </p:txBody>
      </p:sp>
      <p:sp>
        <p:nvSpPr>
          <p:cNvPr id="5" name="Footer Placeholder 4">
            <a:extLst>
              <a:ext uri="{FF2B5EF4-FFF2-40B4-BE49-F238E27FC236}">
                <a16:creationId xmlns:a16="http://schemas.microsoft.com/office/drawing/2014/main" id="{C299DDC4-6A84-440B-9C60-649929B644B7}"/>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67A6D0FA-E534-48CE-81E7-ECD4799FD72E}"/>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12423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C7B5-A00E-4430-AFEE-75FB52653BB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C8D0F7-470D-4572-A197-63CC4DB30F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FD3440-3914-43EA-9836-180D6721B2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3DCFDB0-61B1-43DE-9AE3-5E7C23F0DA50}"/>
              </a:ext>
            </a:extLst>
          </p:cNvPr>
          <p:cNvSpPr>
            <a:spLocks noGrp="1"/>
          </p:cNvSpPr>
          <p:nvPr>
            <p:ph type="dt" sz="half" idx="10"/>
          </p:nvPr>
        </p:nvSpPr>
        <p:spPr>
          <a:xfrm>
            <a:off x="838200" y="6356350"/>
            <a:ext cx="2743200" cy="365125"/>
          </a:xfrm>
          <a:prstGeom prst="rect">
            <a:avLst/>
          </a:prstGeom>
        </p:spPr>
        <p:txBody>
          <a:bodyPr/>
          <a:lstStyle/>
          <a:p>
            <a:fld id="{F061BF8F-195B-4D13-8D10-F6DE2C2F91E0}" type="datetime1">
              <a:rPr lang="en-AU" smtClean="0"/>
              <a:t>16/06/2025</a:t>
            </a:fld>
            <a:endParaRPr lang="en-AU" dirty="0"/>
          </a:p>
        </p:txBody>
      </p:sp>
      <p:sp>
        <p:nvSpPr>
          <p:cNvPr id="6" name="Footer Placeholder 5">
            <a:extLst>
              <a:ext uri="{FF2B5EF4-FFF2-40B4-BE49-F238E27FC236}">
                <a16:creationId xmlns:a16="http://schemas.microsoft.com/office/drawing/2014/main" id="{3B98E9DA-07E5-44E8-A173-A8F0D716F839}"/>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7" name="Slide Number Placeholder 6">
            <a:extLst>
              <a:ext uri="{FF2B5EF4-FFF2-40B4-BE49-F238E27FC236}">
                <a16:creationId xmlns:a16="http://schemas.microsoft.com/office/drawing/2014/main" id="{2EBA9407-CF2A-45F4-AB14-3D8BF8139AD4}"/>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419197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E54A-601B-4043-A37E-BFEA25967F8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BD59406-F735-429B-8C3B-B10CF696A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7B995D-3F56-4DAC-A44D-D397E027A4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CF9F5DB-C7A6-4DBF-AABE-C71E43213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BB4C1B-8D2D-4B8B-89F8-AE84307E7D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690A31C-5EE6-4D3C-B4C4-F70138E41053}"/>
              </a:ext>
            </a:extLst>
          </p:cNvPr>
          <p:cNvSpPr>
            <a:spLocks noGrp="1"/>
          </p:cNvSpPr>
          <p:nvPr>
            <p:ph type="dt" sz="half" idx="10"/>
          </p:nvPr>
        </p:nvSpPr>
        <p:spPr>
          <a:xfrm>
            <a:off x="838200" y="6356350"/>
            <a:ext cx="2743200" cy="365125"/>
          </a:xfrm>
          <a:prstGeom prst="rect">
            <a:avLst/>
          </a:prstGeom>
        </p:spPr>
        <p:txBody>
          <a:bodyPr/>
          <a:lstStyle/>
          <a:p>
            <a:fld id="{B4771D59-ADAE-4A73-8036-E2A652D54D86}" type="datetime1">
              <a:rPr lang="en-AU" smtClean="0"/>
              <a:t>16/06/2025</a:t>
            </a:fld>
            <a:endParaRPr lang="en-AU" dirty="0"/>
          </a:p>
        </p:txBody>
      </p:sp>
      <p:sp>
        <p:nvSpPr>
          <p:cNvPr id="8" name="Footer Placeholder 7">
            <a:extLst>
              <a:ext uri="{FF2B5EF4-FFF2-40B4-BE49-F238E27FC236}">
                <a16:creationId xmlns:a16="http://schemas.microsoft.com/office/drawing/2014/main" id="{F55DFBD2-9ED0-4D31-8B64-1D6749915703}"/>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9" name="Slide Number Placeholder 8">
            <a:extLst>
              <a:ext uri="{FF2B5EF4-FFF2-40B4-BE49-F238E27FC236}">
                <a16:creationId xmlns:a16="http://schemas.microsoft.com/office/drawing/2014/main" id="{7762CB53-39DF-4175-A38C-9DBA22EDC72F}"/>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377945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861F6-BE80-044A-A204-A6FC0EF1F22F}"/>
              </a:ext>
            </a:extLst>
          </p:cNvPr>
          <p:cNvPicPr>
            <a:picLocks noChangeAspect="1"/>
          </p:cNvPicPr>
          <p:nvPr userDrawn="1"/>
        </p:nvPicPr>
        <p:blipFill rotWithShape="1">
          <a:blip r:embed="rId3">
            <a:alphaModFix amt="35000"/>
          </a:blip>
          <a:srcRect l="38" t="84185" r="1"/>
          <a:stretch/>
        </p:blipFill>
        <p:spPr>
          <a:xfrm>
            <a:off x="0" y="5626358"/>
            <a:ext cx="12191999" cy="1231641"/>
          </a:xfrm>
          <a:prstGeom prst="rect">
            <a:avLst/>
          </a:prstGeom>
        </p:spPr>
      </p:pic>
      <p:sp>
        <p:nvSpPr>
          <p:cNvPr id="15" name="Do not remove" hidden="1">
            <a:extLst>
              <a:ext uri="{FF2B5EF4-FFF2-40B4-BE49-F238E27FC236}">
                <a16:creationId xmlns:a16="http://schemas.microsoft.com/office/drawing/2014/main" id="{E7C6E84A-5ACB-4AEF-847A-80FD0C2E243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CCAF11A-6C65-4D78-A4FB-4DB211A483DD}"/>
              </a:ext>
            </a:extLst>
          </p:cNvPr>
          <p:cNvSpPr>
            <a:spLocks noGrp="1"/>
          </p:cNvSpPr>
          <p:nvPr>
            <p:ph type="title"/>
          </p:nvPr>
        </p:nvSpPr>
        <p:spPr>
          <a:xfrm>
            <a:off x="439848" y="339832"/>
            <a:ext cx="10515600" cy="905377"/>
          </a:xfrm>
        </p:spPr>
        <p:txBody>
          <a:bodyPr/>
          <a:lstStyle>
            <a:lvl1pPr marL="7937" indent="0">
              <a:buFont typeface="STIXGeneral-Regular" pitchFamily="2" charset="2"/>
              <a:buNone/>
              <a:tabLst/>
              <a:defRPr b="1" i="0">
                <a:latin typeface="Franklin Gothic Demi Cond" panose="020B0603020102020204" pitchFamily="34" charset="0"/>
              </a:defRPr>
            </a:lvl1pPr>
          </a:lstStyle>
          <a:p>
            <a:r>
              <a:rPr lang="en-US" dirty="0"/>
              <a:t>Click to edit Master title style</a:t>
            </a:r>
            <a:endParaRPr lang="en-AU" dirty="0"/>
          </a:p>
        </p:txBody>
      </p:sp>
      <p:sp>
        <p:nvSpPr>
          <p:cNvPr id="3" name="Date Placeholder 2">
            <a:extLst>
              <a:ext uri="{FF2B5EF4-FFF2-40B4-BE49-F238E27FC236}">
                <a16:creationId xmlns:a16="http://schemas.microsoft.com/office/drawing/2014/main" id="{AF9CE9EA-EB22-408A-8230-B2671CE4CAB9}"/>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AU" dirty="0"/>
              <a:t>22/02/2021</a:t>
            </a:r>
          </a:p>
        </p:txBody>
      </p:sp>
      <p:sp>
        <p:nvSpPr>
          <p:cNvPr id="4" name="Footer Placeholder 3">
            <a:extLst>
              <a:ext uri="{FF2B5EF4-FFF2-40B4-BE49-F238E27FC236}">
                <a16:creationId xmlns:a16="http://schemas.microsoft.com/office/drawing/2014/main" id="{B249BD41-7221-4892-A089-C7E29E9B1C9D}"/>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5" name="Slide Number Placeholder 4">
            <a:extLst>
              <a:ext uri="{FF2B5EF4-FFF2-40B4-BE49-F238E27FC236}">
                <a16:creationId xmlns:a16="http://schemas.microsoft.com/office/drawing/2014/main" id="{CCD0F840-EF92-4DEE-B605-103C039F36BD}"/>
              </a:ext>
            </a:extLst>
          </p:cNvPr>
          <p:cNvSpPr>
            <a:spLocks noGrp="1"/>
          </p:cNvSpPr>
          <p:nvPr>
            <p:ph type="sldNum" sz="quarter" idx="12"/>
          </p:nvPr>
        </p:nvSpPr>
        <p:spPr/>
        <p:txBody>
          <a:bodyPr/>
          <a:lstStyle/>
          <a:p>
            <a:fld id="{1D1A05B9-B95E-42A2-82DD-B4C37E02D95B}" type="slidenum">
              <a:rPr lang="en-AU" smtClean="0"/>
              <a:t>‹#›</a:t>
            </a:fld>
            <a:endParaRPr lang="en-AU" dirty="0"/>
          </a:p>
        </p:txBody>
      </p:sp>
      <p:sp>
        <p:nvSpPr>
          <p:cNvPr id="7" name="Text Placeholder 2">
            <a:extLst>
              <a:ext uri="{FF2B5EF4-FFF2-40B4-BE49-F238E27FC236}">
                <a16:creationId xmlns:a16="http://schemas.microsoft.com/office/drawing/2014/main" id="{2B9931DE-35EF-B44A-BCCE-4084734248CF}"/>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a:extLst>
              <a:ext uri="{FF2B5EF4-FFF2-40B4-BE49-F238E27FC236}">
                <a16:creationId xmlns:a16="http://schemas.microsoft.com/office/drawing/2014/main" id="{969FA2B6-EDC7-4749-9B0B-56B9D554B221}"/>
              </a:ext>
            </a:extLst>
          </p:cNvPr>
          <p:cNvPicPr>
            <a:picLocks noChangeAspect="1"/>
          </p:cNvPicPr>
          <p:nvPr userDrawn="1"/>
        </p:nvPicPr>
        <p:blipFill>
          <a:blip r:embed="rId4"/>
          <a:stretch>
            <a:fillRect/>
          </a:stretch>
        </p:blipFill>
        <p:spPr>
          <a:xfrm>
            <a:off x="9989564" y="6220619"/>
            <a:ext cx="1397931" cy="544512"/>
          </a:xfrm>
          <a:prstGeom prst="rect">
            <a:avLst/>
          </a:prstGeom>
        </p:spPr>
      </p:pic>
    </p:spTree>
    <p:extLst>
      <p:ext uri="{BB962C8B-B14F-4D97-AF65-F5344CB8AC3E}">
        <p14:creationId xmlns:p14="http://schemas.microsoft.com/office/powerpoint/2010/main" val="69757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D7DF4-373E-48F7-8314-1DF2625D5FA7}"/>
              </a:ext>
            </a:extLst>
          </p:cNvPr>
          <p:cNvSpPr>
            <a:spLocks noGrp="1"/>
          </p:cNvSpPr>
          <p:nvPr>
            <p:ph type="dt" sz="half" idx="10"/>
          </p:nvPr>
        </p:nvSpPr>
        <p:spPr>
          <a:xfrm>
            <a:off x="838200" y="6356350"/>
            <a:ext cx="2743200" cy="365125"/>
          </a:xfrm>
          <a:prstGeom prst="rect">
            <a:avLst/>
          </a:prstGeom>
        </p:spPr>
        <p:txBody>
          <a:bodyPr/>
          <a:lstStyle/>
          <a:p>
            <a:fld id="{090AB9BB-2284-46CC-A07F-A589335E09B2}" type="datetime1">
              <a:rPr lang="en-AU" smtClean="0"/>
              <a:t>16/06/2025</a:t>
            </a:fld>
            <a:endParaRPr lang="en-AU" dirty="0"/>
          </a:p>
        </p:txBody>
      </p:sp>
      <p:sp>
        <p:nvSpPr>
          <p:cNvPr id="3" name="Footer Placeholder 2">
            <a:extLst>
              <a:ext uri="{FF2B5EF4-FFF2-40B4-BE49-F238E27FC236}">
                <a16:creationId xmlns:a16="http://schemas.microsoft.com/office/drawing/2014/main" id="{03B6C508-DB41-4C17-BDF5-373236C78B50}"/>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4" name="Slide Number Placeholder 3">
            <a:extLst>
              <a:ext uri="{FF2B5EF4-FFF2-40B4-BE49-F238E27FC236}">
                <a16:creationId xmlns:a16="http://schemas.microsoft.com/office/drawing/2014/main" id="{36896BFF-AD2E-40CD-8741-8F9BE51DCB77}"/>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94810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8C47-AA7B-478B-9A6B-CBDAE98B8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DBB77A7-7F63-4027-8732-059949E8C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02C0931-CA24-4FC8-A313-DA4452309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20799D-C9CB-4F09-8DE3-A154A1485890}"/>
              </a:ext>
            </a:extLst>
          </p:cNvPr>
          <p:cNvSpPr>
            <a:spLocks noGrp="1"/>
          </p:cNvSpPr>
          <p:nvPr>
            <p:ph type="dt" sz="half" idx="10"/>
          </p:nvPr>
        </p:nvSpPr>
        <p:spPr>
          <a:xfrm>
            <a:off x="838200" y="6356350"/>
            <a:ext cx="2743200" cy="365125"/>
          </a:xfrm>
          <a:prstGeom prst="rect">
            <a:avLst/>
          </a:prstGeom>
        </p:spPr>
        <p:txBody>
          <a:bodyPr/>
          <a:lstStyle/>
          <a:p>
            <a:fld id="{0E513D58-6F35-4DFA-BF3A-C3C445E9BD56}" type="datetime1">
              <a:rPr lang="en-AU" smtClean="0"/>
              <a:t>16/06/2025</a:t>
            </a:fld>
            <a:endParaRPr lang="en-AU" dirty="0"/>
          </a:p>
        </p:txBody>
      </p:sp>
      <p:sp>
        <p:nvSpPr>
          <p:cNvPr id="6" name="Footer Placeholder 5">
            <a:extLst>
              <a:ext uri="{FF2B5EF4-FFF2-40B4-BE49-F238E27FC236}">
                <a16:creationId xmlns:a16="http://schemas.microsoft.com/office/drawing/2014/main" id="{DF947A48-FDC5-4BFC-A20C-2B02D4CF5789}"/>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7" name="Slide Number Placeholder 6">
            <a:extLst>
              <a:ext uri="{FF2B5EF4-FFF2-40B4-BE49-F238E27FC236}">
                <a16:creationId xmlns:a16="http://schemas.microsoft.com/office/drawing/2014/main" id="{7C93EE54-FDF0-4F00-AC11-2434346CBC20}"/>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169729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5219-6636-4302-BB87-670859C04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371353E-072D-4224-AD20-17FEC853D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D45F693A-D695-4FD7-9910-E76D86BF7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5F5894-2872-4127-9B77-A7B3C387D45D}"/>
              </a:ext>
            </a:extLst>
          </p:cNvPr>
          <p:cNvSpPr>
            <a:spLocks noGrp="1"/>
          </p:cNvSpPr>
          <p:nvPr>
            <p:ph type="dt" sz="half" idx="10"/>
          </p:nvPr>
        </p:nvSpPr>
        <p:spPr>
          <a:xfrm>
            <a:off x="838200" y="6356350"/>
            <a:ext cx="2743200" cy="365125"/>
          </a:xfrm>
          <a:prstGeom prst="rect">
            <a:avLst/>
          </a:prstGeom>
        </p:spPr>
        <p:txBody>
          <a:bodyPr/>
          <a:lstStyle/>
          <a:p>
            <a:fld id="{55424128-EB76-4D31-AB5C-399E4593047B}" type="datetime1">
              <a:rPr lang="en-AU" smtClean="0"/>
              <a:t>16/06/2025</a:t>
            </a:fld>
            <a:endParaRPr lang="en-AU" dirty="0"/>
          </a:p>
        </p:txBody>
      </p:sp>
      <p:sp>
        <p:nvSpPr>
          <p:cNvPr id="6" name="Footer Placeholder 5">
            <a:extLst>
              <a:ext uri="{FF2B5EF4-FFF2-40B4-BE49-F238E27FC236}">
                <a16:creationId xmlns:a16="http://schemas.microsoft.com/office/drawing/2014/main" id="{A3EEE02E-1500-4EF3-9F1E-2FEAFBBD4783}"/>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7" name="Slide Number Placeholder 6">
            <a:extLst>
              <a:ext uri="{FF2B5EF4-FFF2-40B4-BE49-F238E27FC236}">
                <a16:creationId xmlns:a16="http://schemas.microsoft.com/office/drawing/2014/main" id="{47E0D83B-CAB5-4DC4-858A-C01855A92045}"/>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175276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DEAC2-6FC1-460F-82A2-2BB4B6422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A865E19-581C-4758-BF00-67E37D92A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9FA367A1-F322-4510-B852-DCDE98085EF1}"/>
              </a:ext>
            </a:extLst>
          </p:cNvPr>
          <p:cNvSpPr>
            <a:spLocks noGrp="1"/>
          </p:cNvSpPr>
          <p:nvPr>
            <p:ph type="sldNum" sz="quarter" idx="4"/>
          </p:nvPr>
        </p:nvSpPr>
        <p:spPr>
          <a:xfrm>
            <a:off x="219160" y="6492875"/>
            <a:ext cx="460571" cy="365125"/>
          </a:xfrm>
          <a:prstGeom prst="rect">
            <a:avLst/>
          </a:prstGeom>
          <a:solidFill>
            <a:schemeClr val="tx1"/>
          </a:solidFill>
        </p:spPr>
        <p:txBody>
          <a:bodyPr vert="horz" lIns="91440" tIns="45720" rIns="91440" bIns="45720" rtlCol="0" anchor="ctr"/>
          <a:lstStyle>
            <a:lvl1pPr algn="ctr">
              <a:defRPr sz="1200">
                <a:solidFill>
                  <a:schemeClr val="bg1"/>
                </a:solidFill>
              </a:defRPr>
            </a:lvl1pPr>
          </a:lstStyle>
          <a:p>
            <a:fld id="{1D1A05B9-B95E-42A2-82DD-B4C37E02D95B}" type="slidenum">
              <a:rPr lang="en-AU" smtClean="0"/>
              <a:pPr/>
              <a:t>‹#›</a:t>
            </a:fld>
            <a:endParaRPr lang="en-AU" dirty="0"/>
          </a:p>
        </p:txBody>
      </p:sp>
    </p:spTree>
    <p:extLst>
      <p:ext uri="{BB962C8B-B14F-4D97-AF65-F5344CB8AC3E}">
        <p14:creationId xmlns:p14="http://schemas.microsoft.com/office/powerpoint/2010/main" val="2579122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38163" indent="-493713" algn="l" defTabSz="914400" rtl="0" eaLnBrk="1" latinLnBrk="0" hangingPunct="1">
        <a:lnSpc>
          <a:spcPct val="90000"/>
        </a:lnSpc>
        <a:spcBef>
          <a:spcPts val="1000"/>
        </a:spcBef>
        <a:buFont typeface="STIXGeneral-Regular" pitchFamily="2" charset="2"/>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TIXGeneral-Regular"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TIXGeneral-Regular"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TIXGeneral-Regular"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TIXGeneral-Regular"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theconexusinstitute.org.a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theconexusinstitute.org.au/wp-content/uploads/2023/09/Pathways-to-retirement-income-solutions-Draft-for-Discussion-Final-2023091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theconexusinstitute.org.au/wp-content/uploads/2024/08/Retirement-explainer-4-Member-characteristics-20240430.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B6CB8E-FA0F-7441-B28C-A5AC1AB36428}"/>
              </a:ext>
            </a:extLst>
          </p:cNvPr>
          <p:cNvPicPr>
            <a:picLocks noChangeAspect="1"/>
          </p:cNvPicPr>
          <p:nvPr/>
        </p:nvPicPr>
        <p:blipFill rotWithShape="1">
          <a:blip r:embed="rId2">
            <a:alphaModFix amt="35000"/>
          </a:blip>
          <a:srcRect l="38" t="11941" r="1"/>
          <a:stretch/>
        </p:blipFill>
        <p:spPr>
          <a:xfrm>
            <a:off x="0" y="0"/>
            <a:ext cx="12191999" cy="6858000"/>
          </a:xfrm>
          <a:prstGeom prst="rect">
            <a:avLst/>
          </a:prstGeom>
        </p:spPr>
      </p:pic>
      <p:sp>
        <p:nvSpPr>
          <p:cNvPr id="8" name="Rectangle 7">
            <a:extLst>
              <a:ext uri="{FF2B5EF4-FFF2-40B4-BE49-F238E27FC236}">
                <a16:creationId xmlns:a16="http://schemas.microsoft.com/office/drawing/2014/main" id="{721D4FAD-B0DF-2949-B345-69FD640963FD}"/>
              </a:ext>
            </a:extLst>
          </p:cNvPr>
          <p:cNvSpPr/>
          <p:nvPr/>
        </p:nvSpPr>
        <p:spPr>
          <a:xfrm>
            <a:off x="1197430" y="1778558"/>
            <a:ext cx="9797142" cy="46222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9D49EF-F3FD-4B08-9AEF-7364AFDA4073}"/>
              </a:ext>
            </a:extLst>
          </p:cNvPr>
          <p:cNvSpPr>
            <a:spLocks noGrp="1"/>
          </p:cNvSpPr>
          <p:nvPr>
            <p:ph type="ctrTitle"/>
          </p:nvPr>
        </p:nvSpPr>
        <p:spPr>
          <a:xfrm>
            <a:off x="1392111" y="1778558"/>
            <a:ext cx="9484810" cy="3322438"/>
          </a:xfrm>
        </p:spPr>
        <p:txBody>
          <a:bodyPr>
            <a:normAutofit/>
          </a:bodyPr>
          <a:lstStyle/>
          <a:p>
            <a:pPr algn="l">
              <a:lnSpc>
                <a:spcPct val="110000"/>
              </a:lnSpc>
              <a:spcBef>
                <a:spcPts val="1200"/>
              </a:spcBef>
              <a:spcAft>
                <a:spcPts val="2400"/>
              </a:spcAft>
            </a:pPr>
            <a:r>
              <a:rPr lang="en-AU" sz="4900" b="1" dirty="0">
                <a:solidFill>
                  <a:schemeClr val="bg1"/>
                </a:solidFill>
                <a:latin typeface="Franklin Gothic Demi Cond" panose="020B0603020102020204" pitchFamily="34" charset="0"/>
              </a:rPr>
              <a:t>Retirement explainer #6: </a:t>
            </a:r>
            <a:br>
              <a:rPr lang="en-AU" sz="4900" b="1" dirty="0">
                <a:solidFill>
                  <a:schemeClr val="bg1"/>
                </a:solidFill>
                <a:latin typeface="Franklin Gothic Demi Cond" panose="020B0603020102020204" pitchFamily="34" charset="0"/>
              </a:rPr>
            </a:br>
            <a:r>
              <a:rPr lang="en-AU" sz="4900" b="1" dirty="0">
                <a:solidFill>
                  <a:schemeClr val="bg1"/>
                </a:solidFill>
                <a:latin typeface="Franklin Gothic Demi Cond" panose="020B0603020102020204" pitchFamily="34" charset="0"/>
              </a:rPr>
              <a:t>Pathways to  retirement solutions </a:t>
            </a:r>
            <a:br>
              <a:rPr lang="en-AU" sz="4900" b="1" dirty="0">
                <a:solidFill>
                  <a:schemeClr val="bg1"/>
                </a:solidFill>
                <a:latin typeface="Franklin Gothic Demi Cond" panose="020B0603020102020204" pitchFamily="34" charset="0"/>
              </a:rPr>
            </a:br>
            <a:br>
              <a:rPr lang="en-AU" sz="2700" b="1" dirty="0">
                <a:solidFill>
                  <a:schemeClr val="bg1"/>
                </a:solidFill>
                <a:latin typeface="Franklin Gothic Demi Cond" panose="020B0603020102020204" pitchFamily="34" charset="0"/>
              </a:rPr>
            </a:br>
            <a:endParaRPr lang="en-AU" sz="3300" b="1" dirty="0">
              <a:solidFill>
                <a:srgbClr val="FF0000"/>
              </a:solidFill>
              <a:latin typeface="Franklin Gothic Demi Cond" panose="020B0603020102020204" pitchFamily="34" charset="0"/>
            </a:endParaRPr>
          </a:p>
        </p:txBody>
      </p:sp>
      <p:sp>
        <p:nvSpPr>
          <p:cNvPr id="3" name="Subtitle 2">
            <a:extLst>
              <a:ext uri="{FF2B5EF4-FFF2-40B4-BE49-F238E27FC236}">
                <a16:creationId xmlns:a16="http://schemas.microsoft.com/office/drawing/2014/main" id="{248AC761-04C9-4735-B6BE-AD9E58CD5CF6}"/>
              </a:ext>
            </a:extLst>
          </p:cNvPr>
          <p:cNvSpPr>
            <a:spLocks noGrp="1"/>
          </p:cNvSpPr>
          <p:nvPr>
            <p:ph type="subTitle" idx="1"/>
          </p:nvPr>
        </p:nvSpPr>
        <p:spPr>
          <a:xfrm>
            <a:off x="1403207" y="4995671"/>
            <a:ext cx="9532540" cy="1089153"/>
          </a:xfrm>
        </p:spPr>
        <p:txBody>
          <a:bodyPr>
            <a:noAutofit/>
          </a:bodyPr>
          <a:lstStyle/>
          <a:p>
            <a:pPr algn="l">
              <a:lnSpc>
                <a:spcPct val="110000"/>
              </a:lnSpc>
              <a:spcBef>
                <a:spcPts val="600"/>
              </a:spcBef>
            </a:pPr>
            <a:r>
              <a:rPr lang="en-US" b="1" dirty="0">
                <a:solidFill>
                  <a:schemeClr val="bg1"/>
                </a:solidFill>
                <a:latin typeface="Cambria" panose="02040503050406030204" pitchFamily="18" charset="0"/>
              </a:rPr>
              <a:t>David Bell</a:t>
            </a:r>
            <a:r>
              <a:rPr lang="en-US" dirty="0">
                <a:solidFill>
                  <a:schemeClr val="bg1"/>
                </a:solidFill>
                <a:latin typeface="Cambria" panose="02040503050406030204" pitchFamily="18" charset="0"/>
              </a:rPr>
              <a:t> – The Conexus Institute</a:t>
            </a:r>
            <a:endParaRPr lang="en-US" b="1" dirty="0">
              <a:solidFill>
                <a:schemeClr val="bg1"/>
              </a:solidFill>
              <a:latin typeface="Cambria" panose="02040503050406030204" pitchFamily="18" charset="0"/>
            </a:endParaRPr>
          </a:p>
          <a:p>
            <a:pPr algn="l">
              <a:lnSpc>
                <a:spcPct val="110000"/>
              </a:lnSpc>
              <a:spcBef>
                <a:spcPts val="600"/>
              </a:spcBef>
            </a:pPr>
            <a:r>
              <a:rPr lang="en-US" b="1" dirty="0">
                <a:solidFill>
                  <a:schemeClr val="bg1"/>
                </a:solidFill>
                <a:latin typeface="Cambria" panose="02040503050406030204" pitchFamily="18" charset="0"/>
              </a:rPr>
              <a:t>Geoff Warren</a:t>
            </a:r>
            <a:r>
              <a:rPr lang="en-US" dirty="0">
                <a:solidFill>
                  <a:schemeClr val="bg1"/>
                </a:solidFill>
                <a:latin typeface="Cambria" panose="02040503050406030204" pitchFamily="18" charset="0"/>
              </a:rPr>
              <a:t> – The Conexus Institute and ANU</a:t>
            </a:r>
          </a:p>
        </p:txBody>
      </p:sp>
      <p:cxnSp>
        <p:nvCxnSpPr>
          <p:cNvPr id="10" name="Straight Connector 9">
            <a:extLst>
              <a:ext uri="{FF2B5EF4-FFF2-40B4-BE49-F238E27FC236}">
                <a16:creationId xmlns:a16="http://schemas.microsoft.com/office/drawing/2014/main" id="{EAD2A414-B5A3-EA4B-9D69-D3A52580F119}"/>
              </a:ext>
            </a:extLst>
          </p:cNvPr>
          <p:cNvCxnSpPr/>
          <p:nvPr/>
        </p:nvCxnSpPr>
        <p:spPr>
          <a:xfrm flipV="1">
            <a:off x="1403207" y="4729080"/>
            <a:ext cx="9194240" cy="2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88297BE-D302-704A-A5B9-9401B282D255}"/>
              </a:ext>
            </a:extLst>
          </p:cNvPr>
          <p:cNvPicPr>
            <a:picLocks noChangeAspect="1"/>
          </p:cNvPicPr>
          <p:nvPr/>
        </p:nvPicPr>
        <p:blipFill>
          <a:blip r:embed="rId3"/>
          <a:stretch>
            <a:fillRect/>
          </a:stretch>
        </p:blipFill>
        <p:spPr>
          <a:xfrm>
            <a:off x="1197429" y="456786"/>
            <a:ext cx="2411185" cy="939188"/>
          </a:xfrm>
          <a:prstGeom prst="rect">
            <a:avLst/>
          </a:prstGeom>
        </p:spPr>
      </p:pic>
    </p:spTree>
    <p:extLst>
      <p:ext uri="{BB962C8B-B14F-4D97-AF65-F5344CB8AC3E}">
        <p14:creationId xmlns:p14="http://schemas.microsoft.com/office/powerpoint/2010/main" val="96950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59" y="454598"/>
            <a:ext cx="10332954" cy="647223"/>
          </a:xfrm>
        </p:spPr>
        <p:txBody>
          <a:bodyPr>
            <a:normAutofit fontScale="90000"/>
          </a:bodyPr>
          <a:lstStyle/>
          <a:p>
            <a:r>
              <a:rPr lang="en-AU" b="1" dirty="0">
                <a:latin typeface="Franklin Gothic Demi Cond" panose="020B0603020102020204" pitchFamily="34" charset="0"/>
              </a:rPr>
              <a:t>Guidance and advice landscape after DBFO phase 2</a:t>
            </a: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10</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10295068" y="912861"/>
            <a:ext cx="16114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CC71ED9D-91CF-98EF-2E6A-D371E73B40EB}"/>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10</a:t>
            </a:fld>
            <a:endParaRPr lang="en-US" sz="1200" dirty="0">
              <a:solidFill>
                <a:schemeClr val="bg1"/>
              </a:solidFill>
            </a:endParaRPr>
          </a:p>
        </p:txBody>
      </p:sp>
      <p:sp>
        <p:nvSpPr>
          <p:cNvPr id="3" name="Rectangle 2">
            <a:extLst>
              <a:ext uri="{FF2B5EF4-FFF2-40B4-BE49-F238E27FC236}">
                <a16:creationId xmlns:a16="http://schemas.microsoft.com/office/drawing/2014/main" id="{064BB0E7-9825-C325-CE2B-52DDE3EDB711}"/>
              </a:ext>
            </a:extLst>
          </p:cNvPr>
          <p:cNvSpPr/>
          <p:nvPr/>
        </p:nvSpPr>
        <p:spPr>
          <a:xfrm>
            <a:off x="2596961" y="5087544"/>
            <a:ext cx="6444969" cy="1507496"/>
          </a:xfrm>
          <a:prstGeom prst="rect">
            <a:avLst/>
          </a:prstGeom>
          <a:solidFill>
            <a:schemeClr val="accent4">
              <a:lumMod val="20000"/>
              <a:lumOff val="80000"/>
            </a:schemeClr>
          </a:solidFill>
          <a:ln w="50800" cmpd="dbl">
            <a:solidFill>
              <a:schemeClr val="tx1"/>
            </a:solidFill>
          </a:ln>
        </p:spPr>
        <p:txBody>
          <a:bodyPr wrap="square" lIns="108000" tIns="108000" rIns="108000" bIns="144000">
            <a:spAutoFit/>
          </a:bodyPr>
          <a:lstStyle/>
          <a:p>
            <a:pPr algn="ctr">
              <a:spcAft>
                <a:spcPts val="600"/>
              </a:spcAft>
            </a:pPr>
            <a:r>
              <a:rPr lang="en-AU" sz="2400" b="1" i="1" dirty="0"/>
              <a:t>DISCUSSION</a:t>
            </a:r>
          </a:p>
          <a:p>
            <a:pPr algn="ctr">
              <a:lnSpc>
                <a:spcPct val="114000"/>
              </a:lnSpc>
            </a:pPr>
            <a:r>
              <a:rPr lang="en-AU" sz="2400" b="1" i="1" dirty="0"/>
              <a:t>Should trustees be looking to offer the full range of guidance and advice services?</a:t>
            </a:r>
          </a:p>
        </p:txBody>
      </p:sp>
      <p:cxnSp>
        <p:nvCxnSpPr>
          <p:cNvPr id="13" name="Straight Arrow Connector 12">
            <a:extLst>
              <a:ext uri="{FF2B5EF4-FFF2-40B4-BE49-F238E27FC236}">
                <a16:creationId xmlns:a16="http://schemas.microsoft.com/office/drawing/2014/main" id="{F7880798-5453-9752-2918-7931ECB59FC1}"/>
              </a:ext>
            </a:extLst>
          </p:cNvPr>
          <p:cNvCxnSpPr/>
          <p:nvPr/>
        </p:nvCxnSpPr>
        <p:spPr>
          <a:xfrm>
            <a:off x="6076950" y="5018088"/>
            <a:ext cx="4475163" cy="158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7F38DF81-9BFC-6DBA-81CA-3EB9F26869F9}"/>
              </a:ext>
            </a:extLst>
          </p:cNvPr>
          <p:cNvGraphicFramePr>
            <a:graphicFrameLocks noGrp="1"/>
          </p:cNvGraphicFramePr>
          <p:nvPr>
            <p:extLst>
              <p:ext uri="{D42A27DB-BD31-4B8C-83A1-F6EECF244321}">
                <p14:modId xmlns:p14="http://schemas.microsoft.com/office/powerpoint/2010/main" val="2799038478"/>
              </p:ext>
            </p:extLst>
          </p:nvPr>
        </p:nvGraphicFramePr>
        <p:xfrm>
          <a:off x="512307" y="1300619"/>
          <a:ext cx="11167386" cy="3502797"/>
        </p:xfrm>
        <a:graphic>
          <a:graphicData uri="http://schemas.openxmlformats.org/drawingml/2006/table">
            <a:tbl>
              <a:tblPr firstRow="1" firstCol="1" bandRow="1">
                <a:tableStyleId>{5C22544A-7EE6-4342-B048-85BDC9FD1C3A}</a:tableStyleId>
              </a:tblPr>
              <a:tblGrid>
                <a:gridCol w="2744148">
                  <a:extLst>
                    <a:ext uri="{9D8B030D-6E8A-4147-A177-3AD203B41FA5}">
                      <a16:colId xmlns:a16="http://schemas.microsoft.com/office/drawing/2014/main" val="802812549"/>
                    </a:ext>
                  </a:extLst>
                </a:gridCol>
                <a:gridCol w="1656678">
                  <a:extLst>
                    <a:ext uri="{9D8B030D-6E8A-4147-A177-3AD203B41FA5}">
                      <a16:colId xmlns:a16="http://schemas.microsoft.com/office/drawing/2014/main" val="2183210414"/>
                    </a:ext>
                  </a:extLst>
                </a:gridCol>
                <a:gridCol w="2027991">
                  <a:extLst>
                    <a:ext uri="{9D8B030D-6E8A-4147-A177-3AD203B41FA5}">
                      <a16:colId xmlns:a16="http://schemas.microsoft.com/office/drawing/2014/main" val="3476198801"/>
                    </a:ext>
                  </a:extLst>
                </a:gridCol>
                <a:gridCol w="2146167">
                  <a:extLst>
                    <a:ext uri="{9D8B030D-6E8A-4147-A177-3AD203B41FA5}">
                      <a16:colId xmlns:a16="http://schemas.microsoft.com/office/drawing/2014/main" val="4124680751"/>
                    </a:ext>
                  </a:extLst>
                </a:gridCol>
                <a:gridCol w="2592402">
                  <a:extLst>
                    <a:ext uri="{9D8B030D-6E8A-4147-A177-3AD203B41FA5}">
                      <a16:colId xmlns:a16="http://schemas.microsoft.com/office/drawing/2014/main" val="2025814091"/>
                    </a:ext>
                  </a:extLst>
                </a:gridCol>
              </a:tblGrid>
              <a:tr h="836445">
                <a:tc>
                  <a:txBody>
                    <a:bodyPr/>
                    <a:lstStyle/>
                    <a:p>
                      <a:pPr algn="ctr">
                        <a:lnSpc>
                          <a:spcPct val="107000"/>
                        </a:lnSpc>
                        <a:spcAft>
                          <a:spcPts val="0"/>
                        </a:spcAft>
                        <a:buNone/>
                      </a:pPr>
                      <a:r>
                        <a:rPr lang="en-AU" sz="1700" dirty="0">
                          <a:effectLst/>
                        </a:rPr>
                        <a:t>Paid personal</a:t>
                      </a:r>
                    </a:p>
                    <a:p>
                      <a:pPr algn="ctr">
                        <a:lnSpc>
                          <a:spcPct val="107000"/>
                        </a:lnSpc>
                        <a:spcAft>
                          <a:spcPts val="800"/>
                        </a:spcAft>
                        <a:buNone/>
                      </a:pPr>
                      <a:r>
                        <a:rPr lang="en-AU" sz="1700" dirty="0">
                          <a:effectLst/>
                        </a:rPr>
                        <a:t>financial advice</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0"/>
                        </a:spcAft>
                        <a:buNone/>
                      </a:pPr>
                      <a:r>
                        <a:rPr lang="en-AU" sz="1700" dirty="0">
                          <a:effectLst/>
                        </a:rPr>
                        <a:t>Member</a:t>
                      </a:r>
                    </a:p>
                    <a:p>
                      <a:pPr algn="ctr">
                        <a:lnSpc>
                          <a:spcPct val="107000"/>
                        </a:lnSpc>
                        <a:spcAft>
                          <a:spcPts val="800"/>
                        </a:spcAft>
                        <a:buNone/>
                      </a:pPr>
                      <a:r>
                        <a:rPr lang="en-AU" sz="1700" dirty="0">
                          <a:effectLst/>
                        </a:rPr>
                        <a:t>self-direction</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0000"/>
                        </a:lnSpc>
                        <a:spcAft>
                          <a:spcPts val="600"/>
                        </a:spcAft>
                        <a:buNone/>
                      </a:pPr>
                      <a:r>
                        <a:rPr lang="en-AU" sz="1700" dirty="0">
                          <a:effectLst/>
                        </a:rPr>
                        <a:t>Targeted prompts</a:t>
                      </a:r>
                    </a:p>
                    <a:p>
                      <a:pPr algn="ctr">
                        <a:lnSpc>
                          <a:spcPct val="100000"/>
                        </a:lnSpc>
                        <a:spcAft>
                          <a:spcPts val="800"/>
                        </a:spcAft>
                        <a:buNone/>
                      </a:pPr>
                      <a:r>
                        <a:rPr lang="en-AU" sz="1700" dirty="0">
                          <a:effectLst/>
                        </a:rPr>
                        <a:t> (‘activity nudges’)</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buNone/>
                      </a:pPr>
                      <a:r>
                        <a:rPr lang="en-AU" sz="1700" dirty="0">
                          <a:effectLst/>
                        </a:rPr>
                        <a:t>Personas</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buNone/>
                      </a:pPr>
                      <a:r>
                        <a:rPr lang="en-AU" sz="1700" dirty="0">
                          <a:effectLst/>
                        </a:rPr>
                        <a:t>Trustee recommendation</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58022211"/>
                  </a:ext>
                </a:extLst>
              </a:tr>
              <a:tr h="1895378">
                <a:tc>
                  <a:txBody>
                    <a:bodyPr/>
                    <a:lstStyle/>
                    <a:p>
                      <a:pPr algn="ctr">
                        <a:lnSpc>
                          <a:spcPct val="107000"/>
                        </a:lnSpc>
                        <a:spcAft>
                          <a:spcPts val="800"/>
                        </a:spcAft>
                        <a:buNone/>
                      </a:pPr>
                      <a:r>
                        <a:rPr lang="en-AU" sz="1700" b="0" dirty="0">
                          <a:solidFill>
                            <a:schemeClr val="tx1"/>
                          </a:solidFill>
                          <a:effectLst/>
                        </a:rPr>
                        <a:t>Available on paid basis, particularly for members with more complex circumstances.</a:t>
                      </a:r>
                    </a:p>
                    <a:p>
                      <a:pPr algn="ctr">
                        <a:lnSpc>
                          <a:spcPct val="107000"/>
                        </a:lnSpc>
                        <a:spcAft>
                          <a:spcPts val="800"/>
                        </a:spcAft>
                        <a:buNone/>
                      </a:pPr>
                      <a:r>
                        <a:rPr lang="en-AU" sz="1700" b="0" dirty="0">
                          <a:solidFill>
                            <a:schemeClr val="tx1"/>
                          </a:solidFill>
                          <a:effectLst/>
                        </a:rPr>
                        <a:t>Trustees to refer members where appropriate.</a:t>
                      </a:r>
                      <a:endParaRPr lang="en-AU" sz="17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buNone/>
                      </a:pPr>
                      <a:r>
                        <a:rPr lang="en-AU" sz="1700" b="0" dirty="0">
                          <a:solidFill>
                            <a:schemeClr val="tx1"/>
                          </a:solidFill>
                          <a:effectLst/>
                        </a:rPr>
                        <a:t>Available for members who prefer to choose for themselves.</a:t>
                      </a:r>
                      <a:endParaRPr lang="en-AU" sz="17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buNone/>
                      </a:pPr>
                      <a:r>
                        <a:rPr lang="en-AU" sz="1700" dirty="0">
                          <a:effectLst/>
                        </a:rPr>
                        <a:t>Limited in scope. A member response and potentially self-direction is required.</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buNone/>
                      </a:pPr>
                      <a:r>
                        <a:rPr lang="en-AU" sz="1700" dirty="0">
                          <a:effectLst/>
                        </a:rPr>
                        <a:t>Allows member to self-identify with a cohort for which there is a recommended retirement solution.</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buNone/>
                      </a:pPr>
                      <a:r>
                        <a:rPr lang="en-AU" sz="1700" dirty="0">
                          <a:effectLst/>
                        </a:rPr>
                        <a:t>Facilitated under intra-fund advice, with scope of allowable advice and personal information defined under regulations.</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6778189"/>
                  </a:ext>
                </a:extLst>
              </a:tr>
              <a:tr h="770974">
                <a:tc>
                  <a:txBody>
                    <a:bodyPr/>
                    <a:lstStyle/>
                    <a:p>
                      <a:pPr algn="just">
                        <a:lnSpc>
                          <a:spcPct val="107000"/>
                        </a:lnSpc>
                        <a:spcAft>
                          <a:spcPts val="800"/>
                        </a:spcAft>
                        <a:buNone/>
                      </a:pPr>
                      <a:r>
                        <a:rPr lang="en-AU" sz="1700" dirty="0">
                          <a:effectLst/>
                        </a:rPr>
                        <a:t> </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gridSpan="4">
                  <a:txBody>
                    <a:bodyPr/>
                    <a:lstStyle/>
                    <a:p>
                      <a:pPr algn="ctr">
                        <a:lnSpc>
                          <a:spcPct val="107000"/>
                        </a:lnSpc>
                        <a:spcBef>
                          <a:spcPts val="300"/>
                        </a:spcBef>
                        <a:spcAft>
                          <a:spcPts val="300"/>
                        </a:spcAft>
                        <a:buNone/>
                      </a:pPr>
                      <a:r>
                        <a:rPr lang="en-AU" sz="1700" b="1" dirty="0">
                          <a:effectLst/>
                        </a:rPr>
                        <a:t>Trustee-provided guidance services</a:t>
                      </a:r>
                    </a:p>
                    <a:p>
                      <a:pPr algn="ctr">
                        <a:lnSpc>
                          <a:spcPct val="107000"/>
                        </a:lnSpc>
                        <a:spcAft>
                          <a:spcPts val="300"/>
                        </a:spcAft>
                        <a:buNone/>
                      </a:pPr>
                      <a:r>
                        <a:rPr lang="en-AU" sz="1700" dirty="0">
                          <a:effectLst/>
                        </a:rPr>
                        <a:t>Triaging service, information hub, digital tools, general advice, etc</a:t>
                      </a:r>
                      <a:endParaRPr lang="en-AU" sz="1700" dirty="0">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486973594"/>
                  </a:ext>
                </a:extLst>
              </a:tr>
            </a:tbl>
          </a:graphicData>
        </a:graphic>
      </p:graphicFrame>
    </p:spTree>
    <p:extLst>
      <p:ext uri="{BB962C8B-B14F-4D97-AF65-F5344CB8AC3E}">
        <p14:creationId xmlns:p14="http://schemas.microsoft.com/office/powerpoint/2010/main" val="29471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11</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4518212" y="763675"/>
            <a:ext cx="727855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D2B8F49-2EE5-B4B9-BD2E-4C1A0390302C}"/>
              </a:ext>
            </a:extLst>
          </p:cNvPr>
          <p:cNvSpPr>
            <a:spLocks noGrp="1"/>
          </p:cNvSpPr>
          <p:nvPr>
            <p:ph type="title"/>
          </p:nvPr>
        </p:nvSpPr>
        <p:spPr>
          <a:xfrm>
            <a:off x="219160" y="163691"/>
            <a:ext cx="6955363" cy="955256"/>
          </a:xfrm>
        </p:spPr>
        <p:txBody>
          <a:bodyPr>
            <a:normAutofit/>
          </a:bodyPr>
          <a:lstStyle/>
          <a:p>
            <a:r>
              <a:rPr lang="en-US" sz="4400" b="1" dirty="0">
                <a:latin typeface="Franklin Gothic Demi Cond" panose="020B0706030402020204" pitchFamily="34" charset="0"/>
              </a:rPr>
              <a:t>Our own reflections</a:t>
            </a:r>
          </a:p>
        </p:txBody>
      </p:sp>
      <p:sp>
        <p:nvSpPr>
          <p:cNvPr id="9" name="Slide Number Placeholder 3">
            <a:extLst>
              <a:ext uri="{FF2B5EF4-FFF2-40B4-BE49-F238E27FC236}">
                <a16:creationId xmlns:a16="http://schemas.microsoft.com/office/drawing/2014/main" id="{67B4009E-69DC-F417-C6D2-9C8E323CFF3B}"/>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11</a:t>
            </a:fld>
            <a:endParaRPr lang="en-US" sz="1200" dirty="0">
              <a:solidFill>
                <a:schemeClr val="bg1"/>
              </a:solidFill>
            </a:endParaRPr>
          </a:p>
        </p:txBody>
      </p:sp>
      <p:sp>
        <p:nvSpPr>
          <p:cNvPr id="10" name="Title 1">
            <a:extLst>
              <a:ext uri="{FF2B5EF4-FFF2-40B4-BE49-F238E27FC236}">
                <a16:creationId xmlns:a16="http://schemas.microsoft.com/office/drawing/2014/main" id="{8D2B8F49-2EE5-B4B9-BD2E-4C1A0390302C}"/>
              </a:ext>
            </a:extLst>
          </p:cNvPr>
          <p:cNvSpPr txBox="1">
            <a:spLocks/>
          </p:cNvSpPr>
          <p:nvPr/>
        </p:nvSpPr>
        <p:spPr>
          <a:xfrm>
            <a:off x="679731" y="427039"/>
            <a:ext cx="10972800" cy="1143000"/>
          </a:xfrm>
          <a:prstGeom prst="rect">
            <a:avLst/>
          </a:prstGeom>
        </p:spPr>
        <p:txBody>
          <a:bodyPr vert="horz" lIns="91440" tIns="45720" rIns="91440" bIns="45720" rtlCol="0" anchor="ctr">
            <a:normAutofit/>
          </a:bodyPr>
          <a:lstStyle>
            <a:lvl1pPr marL="7937" indent="0" algn="l" defTabSz="914400" rtl="0" eaLnBrk="1" latinLnBrk="0" hangingPunct="1">
              <a:lnSpc>
                <a:spcPct val="90000"/>
              </a:lnSpc>
              <a:spcBef>
                <a:spcPct val="0"/>
              </a:spcBef>
              <a:buFont typeface="STIXGeneral-Regular" pitchFamily="2" charset="2"/>
              <a:buNone/>
              <a:tabLst/>
              <a:defRPr sz="4400" b="1" i="0" kern="1200">
                <a:solidFill>
                  <a:schemeClr val="tx1"/>
                </a:solidFill>
                <a:latin typeface="Franklin Gothic Demi Cond" panose="020B0603020102020204" pitchFamily="34" charset="0"/>
                <a:ea typeface="+mj-ea"/>
                <a:cs typeface="+mj-cs"/>
              </a:defRPr>
            </a:lvl1pPr>
          </a:lstStyle>
          <a:p>
            <a:endParaRPr lang="en-US" dirty="0">
              <a:latin typeface="Calibri Light" panose="020F0302020204030204" pitchFamily="34" charset="0"/>
            </a:endParaRPr>
          </a:p>
        </p:txBody>
      </p:sp>
      <p:sp>
        <p:nvSpPr>
          <p:cNvPr id="11" name="Content Placeholder 2">
            <a:extLst>
              <a:ext uri="{FF2B5EF4-FFF2-40B4-BE49-F238E27FC236}">
                <a16:creationId xmlns:a16="http://schemas.microsoft.com/office/drawing/2014/main" id="{AA100A48-3845-2220-4B76-94F343FF0F4E}"/>
              </a:ext>
            </a:extLst>
          </p:cNvPr>
          <p:cNvSpPr>
            <a:spLocks noGrp="1"/>
          </p:cNvSpPr>
          <p:nvPr>
            <p:ph idx="1"/>
          </p:nvPr>
        </p:nvSpPr>
        <p:spPr>
          <a:xfrm>
            <a:off x="401934" y="1271346"/>
            <a:ext cx="11656975" cy="4415165"/>
          </a:xfrm>
        </p:spPr>
        <p:txBody>
          <a:bodyPr>
            <a:normAutofit/>
          </a:bodyPr>
          <a:lstStyle/>
          <a:p>
            <a:pPr marL="180975" indent="-180975">
              <a:lnSpc>
                <a:spcPct val="110000"/>
              </a:lnSpc>
              <a:spcBef>
                <a:spcPts val="1800"/>
              </a:spcBef>
              <a:buFont typeface="Arial" panose="020B0604020202020204" pitchFamily="34" charset="0"/>
              <a:buChar char="•"/>
            </a:pPr>
            <a:r>
              <a:rPr lang="en-US" sz="2200" dirty="0"/>
              <a:t>Members differ in how they engage with retirement decisions. </a:t>
            </a:r>
          </a:p>
          <a:p>
            <a:pPr marL="180975" indent="-180975">
              <a:lnSpc>
                <a:spcPct val="110000"/>
              </a:lnSpc>
              <a:spcBef>
                <a:spcPts val="1800"/>
              </a:spcBef>
              <a:buFont typeface="Arial" panose="020B0604020202020204" pitchFamily="34" charset="0"/>
              <a:buChar char="•"/>
            </a:pPr>
            <a:r>
              <a:rPr lang="en-US" sz="2200" dirty="0"/>
              <a:t>This creates a </a:t>
            </a:r>
            <a:r>
              <a:rPr lang="en-US" sz="2200"/>
              <a:t>need to </a:t>
            </a:r>
            <a:r>
              <a:rPr lang="en-US" sz="2200" dirty="0"/>
              <a:t>provide a comprehensive range of pathways.</a:t>
            </a:r>
          </a:p>
          <a:p>
            <a:pPr marL="180975" indent="-180975">
              <a:lnSpc>
                <a:spcPct val="110000"/>
              </a:lnSpc>
              <a:spcBef>
                <a:spcPts val="1800"/>
              </a:spcBef>
              <a:buFont typeface="Arial" panose="020B0604020202020204" pitchFamily="34" charset="0"/>
              <a:buChar char="•"/>
            </a:pPr>
            <a:r>
              <a:rPr lang="en-US" sz="2200" dirty="0"/>
              <a:t>DBFO phase 2 reforms offer potential to be a ‘game-changer’ for the capacity of super funds to provide affordable financial advice at scale, and provide all members with at least some advice.</a:t>
            </a:r>
          </a:p>
          <a:p>
            <a:pPr marL="180975" indent="-180975">
              <a:lnSpc>
                <a:spcPct val="110000"/>
              </a:lnSpc>
              <a:spcBef>
                <a:spcPts val="1800"/>
              </a:spcBef>
              <a:buFont typeface="Arial" panose="020B0604020202020204" pitchFamily="34" charset="0"/>
              <a:buChar char="•"/>
            </a:pPr>
            <a:r>
              <a:rPr lang="en-US" sz="2200" dirty="0"/>
              <a:t>How the industry evolves in response to these reforms will be interesting. We are yet to be convinced that super funds will make full use of the reforms to provide trustee recommendations of retirement solutions or provide activity nudges. </a:t>
            </a:r>
          </a:p>
        </p:txBody>
      </p:sp>
      <p:sp>
        <p:nvSpPr>
          <p:cNvPr id="12" name="Slide Number Placeholder 3">
            <a:extLst>
              <a:ext uri="{FF2B5EF4-FFF2-40B4-BE49-F238E27FC236}">
                <a16:creationId xmlns:a16="http://schemas.microsoft.com/office/drawing/2014/main" id="{6E4B4FD8-D0CC-856A-4283-FC2BEC1911F8}"/>
              </a:ext>
            </a:extLst>
          </p:cNvPr>
          <p:cNvSpPr txBox="1">
            <a:spLocks/>
          </p:cNvSpPr>
          <p:nvPr/>
        </p:nvSpPr>
        <p:spPr>
          <a:xfrm>
            <a:off x="11412416" y="66475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11</a:t>
            </a:fld>
            <a:endParaRPr lang="en-US" sz="1200" dirty="0">
              <a:solidFill>
                <a:schemeClr val="bg1"/>
              </a:solidFill>
            </a:endParaRPr>
          </a:p>
        </p:txBody>
      </p:sp>
    </p:spTree>
    <p:extLst>
      <p:ext uri="{BB962C8B-B14F-4D97-AF65-F5344CB8AC3E}">
        <p14:creationId xmlns:p14="http://schemas.microsoft.com/office/powerpoint/2010/main" val="102339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12</a:t>
            </a:fld>
            <a:endParaRPr lang="en-AU" dirty="0"/>
          </a:p>
        </p:txBody>
      </p:sp>
      <p:sp>
        <p:nvSpPr>
          <p:cNvPr id="5" name="Title 1">
            <a:extLst>
              <a:ext uri="{FF2B5EF4-FFF2-40B4-BE49-F238E27FC236}">
                <a16:creationId xmlns:a16="http://schemas.microsoft.com/office/drawing/2014/main" id="{8D2B8F49-2EE5-B4B9-BD2E-4C1A0390302C}"/>
              </a:ext>
            </a:extLst>
          </p:cNvPr>
          <p:cNvSpPr>
            <a:spLocks noGrp="1"/>
          </p:cNvSpPr>
          <p:nvPr>
            <p:ph type="title"/>
          </p:nvPr>
        </p:nvSpPr>
        <p:spPr>
          <a:xfrm>
            <a:off x="449445" y="807527"/>
            <a:ext cx="11389894" cy="3414150"/>
          </a:xfrm>
        </p:spPr>
        <p:txBody>
          <a:bodyPr>
            <a:normAutofit/>
          </a:bodyPr>
          <a:lstStyle/>
          <a:p>
            <a:pPr algn="ctr"/>
            <a:r>
              <a:rPr lang="en-US" sz="6000" b="0" dirty="0">
                <a:latin typeface="Franklin Gothic Demi Cond" panose="020B0706030402020204" pitchFamily="34" charset="0"/>
              </a:rPr>
              <a:t>Thank-you!</a:t>
            </a:r>
            <a:br>
              <a:rPr lang="en-US" sz="6000" b="0" dirty="0">
                <a:latin typeface="Franklin Gothic Demi Cond" panose="020B0706030402020204" pitchFamily="34" charset="0"/>
              </a:rPr>
            </a:br>
            <a:br>
              <a:rPr lang="en-US" sz="3600" b="0" dirty="0">
                <a:latin typeface="Franklin Gothic Demi Cond" panose="020B0706030402020204" pitchFamily="34" charset="0"/>
              </a:rPr>
            </a:br>
            <a:r>
              <a:rPr lang="en-US" sz="5200" b="0" dirty="0">
                <a:latin typeface="Franklin Gothic Demi Cond" panose="020B0706030402020204" pitchFamily="34" charset="0"/>
              </a:rPr>
              <a:t>Further questions, discussion or feedback?</a:t>
            </a:r>
          </a:p>
        </p:txBody>
      </p:sp>
      <p:sp>
        <p:nvSpPr>
          <p:cNvPr id="9" name="Slide Number Placeholder 3">
            <a:extLst>
              <a:ext uri="{FF2B5EF4-FFF2-40B4-BE49-F238E27FC236}">
                <a16:creationId xmlns:a16="http://schemas.microsoft.com/office/drawing/2014/main" id="{67B4009E-69DC-F417-C6D2-9C8E323CFF3B}"/>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12</a:t>
            </a:fld>
            <a:endParaRPr lang="en-US" sz="1200" dirty="0">
              <a:solidFill>
                <a:schemeClr val="bg1"/>
              </a:solidFill>
            </a:endParaRPr>
          </a:p>
        </p:txBody>
      </p:sp>
      <p:sp>
        <p:nvSpPr>
          <p:cNvPr id="6" name="Title 1">
            <a:extLst>
              <a:ext uri="{FF2B5EF4-FFF2-40B4-BE49-F238E27FC236}">
                <a16:creationId xmlns:a16="http://schemas.microsoft.com/office/drawing/2014/main" id="{8D2B8F49-2EE5-B4B9-BD2E-4C1A0390302C}"/>
              </a:ext>
            </a:extLst>
          </p:cNvPr>
          <p:cNvSpPr txBox="1">
            <a:spLocks/>
          </p:cNvSpPr>
          <p:nvPr/>
        </p:nvSpPr>
        <p:spPr>
          <a:xfrm>
            <a:off x="281471" y="305153"/>
            <a:ext cx="11301791" cy="906020"/>
          </a:xfrm>
          <a:prstGeom prst="rect">
            <a:avLst/>
          </a:prstGeom>
        </p:spPr>
        <p:txBody>
          <a:bodyPr vert="horz" lIns="91440" tIns="45720" rIns="91440" bIns="45720" rtlCol="0" anchor="ctr">
            <a:normAutofit/>
          </a:bodyPr>
          <a:lstStyle>
            <a:lvl1pPr marL="7937" indent="0" algn="l" defTabSz="914400" rtl="0" eaLnBrk="1" latinLnBrk="0" hangingPunct="1">
              <a:lnSpc>
                <a:spcPct val="90000"/>
              </a:lnSpc>
              <a:spcBef>
                <a:spcPct val="0"/>
              </a:spcBef>
              <a:buFont typeface="STIXGeneral-Regular" pitchFamily="2" charset="2"/>
              <a:buNone/>
              <a:tabLst/>
              <a:defRPr sz="4400" b="1" i="0" kern="1200">
                <a:solidFill>
                  <a:schemeClr val="tx1"/>
                </a:solidFill>
                <a:latin typeface="Franklin Gothic Demi Cond" panose="020B0603020102020204" pitchFamily="34" charset="0"/>
                <a:ea typeface="+mj-ea"/>
                <a:cs typeface="+mj-cs"/>
              </a:defRPr>
            </a:lvl1pPr>
          </a:lstStyle>
          <a:p>
            <a:r>
              <a:rPr lang="en-US" dirty="0">
                <a:latin typeface="Franklin Gothic Demi Cond" panose="020B0706030402020204" pitchFamily="34" charset="0"/>
              </a:rPr>
              <a:t>Wrapping up …</a:t>
            </a:r>
          </a:p>
        </p:txBody>
      </p:sp>
      <p:cxnSp>
        <p:nvCxnSpPr>
          <p:cNvPr id="7" name="Straight Connector 6">
            <a:extLst>
              <a:ext uri="{FF2B5EF4-FFF2-40B4-BE49-F238E27FC236}">
                <a16:creationId xmlns:a16="http://schemas.microsoft.com/office/drawing/2014/main" id="{D6990BC3-2FBA-A841-A5FF-7D68B12BF488}"/>
              </a:ext>
            </a:extLst>
          </p:cNvPr>
          <p:cNvCxnSpPr>
            <a:cxnSpLocks/>
          </p:cNvCxnSpPr>
          <p:nvPr/>
        </p:nvCxnSpPr>
        <p:spPr>
          <a:xfrm>
            <a:off x="3789947" y="914400"/>
            <a:ext cx="8033084" cy="100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2B8F49-2EE5-B4B9-BD2E-4C1A0390302C}"/>
              </a:ext>
            </a:extLst>
          </p:cNvPr>
          <p:cNvSpPr txBox="1">
            <a:spLocks/>
          </p:cNvSpPr>
          <p:nvPr/>
        </p:nvSpPr>
        <p:spPr>
          <a:xfrm>
            <a:off x="865027" y="3907325"/>
            <a:ext cx="11092593" cy="1838848"/>
          </a:xfrm>
          <a:prstGeom prst="rect">
            <a:avLst/>
          </a:prstGeom>
        </p:spPr>
        <p:txBody>
          <a:bodyPr vert="horz" lIns="91440" tIns="45720" rIns="91440" bIns="45720" rtlCol="0" anchor="ctr">
            <a:normAutofit/>
          </a:bodyPr>
          <a:lstStyle>
            <a:lvl1pPr marL="7937" indent="0" algn="l" defTabSz="914400" rtl="0" eaLnBrk="1" latinLnBrk="0" hangingPunct="1">
              <a:lnSpc>
                <a:spcPct val="90000"/>
              </a:lnSpc>
              <a:spcBef>
                <a:spcPct val="0"/>
              </a:spcBef>
              <a:buFont typeface="STIXGeneral-Regular" pitchFamily="2" charset="2"/>
              <a:buNone/>
              <a:tabLst/>
              <a:defRPr sz="4400" b="1" i="0" kern="1200">
                <a:solidFill>
                  <a:schemeClr val="tx1"/>
                </a:solidFill>
                <a:latin typeface="Franklin Gothic Demi Cond" panose="020B0603020102020204" pitchFamily="34" charset="0"/>
                <a:ea typeface="+mj-ea"/>
                <a:cs typeface="+mj-cs"/>
              </a:defRPr>
            </a:lvl1pPr>
          </a:lstStyle>
          <a:p>
            <a:pPr algn="ctr"/>
            <a:r>
              <a:rPr lang="en-US" sz="2200" dirty="0">
                <a:latin typeface="Cambria" panose="02040503050406030204" pitchFamily="18" charset="0"/>
                <a:ea typeface="Cambria" panose="02040503050406030204" pitchFamily="18" charset="0"/>
              </a:rPr>
              <a:t>For research paper, see:</a:t>
            </a:r>
          </a:p>
          <a:p>
            <a:pPr algn="ctr"/>
            <a:br>
              <a:rPr lang="en-US" sz="800" dirty="0">
                <a:latin typeface="Cambria" panose="02040503050406030204" pitchFamily="18" charset="0"/>
                <a:ea typeface="Cambria" panose="02040503050406030204" pitchFamily="18" charset="0"/>
              </a:rPr>
            </a:br>
            <a:br>
              <a:rPr lang="en-US" sz="6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Conexus Institute website: </a:t>
            </a:r>
            <a:r>
              <a:rPr lang="en-US" sz="2000" b="0" dirty="0">
                <a:latin typeface="Cambria" panose="02040503050406030204" pitchFamily="18" charset="0"/>
                <a:ea typeface="Cambria" panose="02040503050406030204" pitchFamily="18" charset="0"/>
                <a:hlinkClick r:id="rId3"/>
              </a:rPr>
              <a:t>https://theconexusinstitute.org.au/</a:t>
            </a:r>
            <a:endParaRPr lang="en-US" sz="2000" b="0" dirty="0">
              <a:latin typeface="Cambria" panose="02040503050406030204" pitchFamily="18" charset="0"/>
              <a:ea typeface="Cambria" panose="02040503050406030204" pitchFamily="18" charset="0"/>
            </a:endParaRPr>
          </a:p>
          <a:p>
            <a:pPr algn="ctr"/>
            <a:br>
              <a:rPr lang="en-US" sz="800" b="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Direct link: </a:t>
            </a:r>
            <a:r>
              <a:rPr lang="en-AU" sz="2000" b="0" dirty="0">
                <a:latin typeface="Cambria" panose="02040503050406030204" pitchFamily="18" charset="0"/>
                <a:ea typeface="Cambria" panose="02040503050406030204" pitchFamily="18" charset="0"/>
                <a:hlinkClick r:id="rId4"/>
              </a:rPr>
              <a:t>Pathways-to-retirement-income-solutions-Draft-for-Discussion-Final-20230911.pdf (theconexusinstitute.org.au)</a:t>
            </a:r>
            <a:endParaRPr lang="en-US" sz="2000" b="0" dirty="0">
              <a:latin typeface="Franklin Gothic Demi Cond" panose="020B0706030402020204" pitchFamily="34" charset="0"/>
            </a:endParaRPr>
          </a:p>
        </p:txBody>
      </p:sp>
    </p:spTree>
    <p:extLst>
      <p:ext uri="{BB962C8B-B14F-4D97-AF65-F5344CB8AC3E}">
        <p14:creationId xmlns:p14="http://schemas.microsoft.com/office/powerpoint/2010/main" val="388766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276216"/>
            <a:ext cx="10515600" cy="852536"/>
          </a:xfrm>
        </p:spPr>
        <p:txBody>
          <a:bodyPr/>
          <a:lstStyle/>
          <a:p>
            <a:r>
              <a:rPr lang="en-US" dirty="0"/>
              <a:t>Overview</a:t>
            </a:r>
            <a:endParaRPr lang="en-AU" b="1" dirty="0">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2</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2330191" y="872494"/>
            <a:ext cx="9189936" cy="132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47F29-2F6B-47C8-B3ED-78EDC7D5938C}"/>
              </a:ext>
            </a:extLst>
          </p:cNvPr>
          <p:cNvSpPr txBox="1"/>
          <p:nvPr/>
        </p:nvSpPr>
        <p:spPr>
          <a:xfrm>
            <a:off x="449444" y="1082433"/>
            <a:ext cx="11373209" cy="4568131"/>
          </a:xfrm>
          <a:prstGeom prst="rect">
            <a:avLst/>
          </a:prstGeom>
          <a:noFill/>
          <a:ln>
            <a:noFill/>
          </a:ln>
        </p:spPr>
        <p:txBody>
          <a:bodyPr wrap="square" lIns="36000" tIns="36000" rIns="36000" bIns="36000" rtlCol="0">
            <a:noAutofit/>
          </a:bodyPr>
          <a:lstStyle/>
          <a:p>
            <a:pPr marL="271463" indent="-271463">
              <a:lnSpc>
                <a:spcPct val="105000"/>
              </a:lnSpc>
              <a:spcBef>
                <a:spcPts val="600"/>
              </a:spcBef>
              <a:buFont typeface="Arial" panose="020B0604020202020204" pitchFamily="34" charset="0"/>
              <a:buChar char="•"/>
            </a:pPr>
            <a:r>
              <a:rPr lang="en-AU" sz="2200" dirty="0"/>
              <a:t>We investigate various pathways through which retiring or retired members might be directed towards suitable retirement solutions</a:t>
            </a:r>
          </a:p>
          <a:p>
            <a:pPr marL="271463" indent="-271463">
              <a:lnSpc>
                <a:spcPct val="105000"/>
              </a:lnSpc>
              <a:spcBef>
                <a:spcPts val="1500"/>
              </a:spcBef>
              <a:buFont typeface="Arial" panose="020B0604020202020204" pitchFamily="34" charset="0"/>
              <a:buChar char="•"/>
            </a:pPr>
            <a:r>
              <a:rPr lang="en-AU" sz="2200" dirty="0"/>
              <a:t>Our organising structure is who identifies the solution, considering three parties:</a:t>
            </a:r>
          </a:p>
          <a:p>
            <a:pPr marL="622300" lvl="1" indent="90488">
              <a:lnSpc>
                <a:spcPct val="105000"/>
              </a:lnSpc>
              <a:spcBef>
                <a:spcPts val="300"/>
              </a:spcBef>
            </a:pPr>
            <a:r>
              <a:rPr lang="en-AU" sz="2200" dirty="0"/>
              <a:t>(1) Member (2) Adviser, or (3) Trustee</a:t>
            </a:r>
          </a:p>
          <a:p>
            <a:pPr marL="271463" indent="-271463">
              <a:lnSpc>
                <a:spcPct val="105000"/>
              </a:lnSpc>
              <a:spcBef>
                <a:spcPts val="1500"/>
              </a:spcBef>
              <a:buFont typeface="Arial" panose="020B0604020202020204" pitchFamily="34" charset="0"/>
              <a:buChar char="•"/>
            </a:pPr>
            <a:r>
              <a:rPr lang="en-AU" sz="2200" dirty="0"/>
              <a:t>For each pathway, we outline</a:t>
            </a:r>
          </a:p>
          <a:p>
            <a:pPr marL="712788" lvl="1" indent="-255588">
              <a:lnSpc>
                <a:spcPct val="105000"/>
              </a:lnSpc>
              <a:buFont typeface="Cambria" panose="02040503050406030204" pitchFamily="18" charset="0"/>
              <a:buChar char="–"/>
            </a:pPr>
            <a:r>
              <a:rPr lang="en-AU" sz="2200" dirty="0"/>
              <a:t>Nature of the pathway</a:t>
            </a:r>
          </a:p>
          <a:p>
            <a:pPr marL="712788" lvl="1" indent="-255588">
              <a:lnSpc>
                <a:spcPct val="105000"/>
              </a:lnSpc>
              <a:buFont typeface="Cambria" panose="02040503050406030204" pitchFamily="18" charset="0"/>
              <a:buChar char="–"/>
            </a:pPr>
            <a:r>
              <a:rPr lang="en-AU" sz="2200" dirty="0"/>
              <a:t>Strengths and opportunities</a:t>
            </a:r>
          </a:p>
          <a:p>
            <a:pPr marL="712788" lvl="1" indent="-255588">
              <a:lnSpc>
                <a:spcPct val="105000"/>
              </a:lnSpc>
              <a:buFont typeface="Cambria" panose="02040503050406030204" pitchFamily="18" charset="0"/>
              <a:buChar char="–"/>
            </a:pPr>
            <a:r>
              <a:rPr lang="en-AU" sz="2200" dirty="0"/>
              <a:t>Weaknesses and challenges</a:t>
            </a:r>
          </a:p>
          <a:p>
            <a:pPr marL="712788" lvl="1" indent="-255588">
              <a:lnSpc>
                <a:spcPct val="105000"/>
              </a:lnSpc>
              <a:buFont typeface="Cambria" panose="02040503050406030204" pitchFamily="18" charset="0"/>
              <a:buChar char="–"/>
            </a:pPr>
            <a:r>
              <a:rPr lang="en-AU" sz="2200" dirty="0"/>
              <a:t>What is required for the pathway to work effectively</a:t>
            </a:r>
          </a:p>
          <a:p>
            <a:pPr marL="342900" indent="-342900">
              <a:lnSpc>
                <a:spcPct val="105000"/>
              </a:lnSpc>
              <a:spcBef>
                <a:spcPts val="1500"/>
              </a:spcBef>
              <a:buFont typeface="Arial" panose="020B0604020202020204" pitchFamily="34" charset="0"/>
              <a:buChar char="•"/>
            </a:pPr>
            <a:r>
              <a:rPr lang="en-AU" sz="2200" dirty="0"/>
              <a:t>We then discuss implications of the Delivering Better Financial Outcome (DBFO) reforms </a:t>
            </a:r>
          </a:p>
        </p:txBody>
      </p:sp>
    </p:spTree>
    <p:extLst>
      <p:ext uri="{BB962C8B-B14F-4D97-AF65-F5344CB8AC3E}">
        <p14:creationId xmlns:p14="http://schemas.microsoft.com/office/powerpoint/2010/main" val="281442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286143"/>
            <a:ext cx="10515600" cy="905377"/>
          </a:xfrm>
        </p:spPr>
        <p:txBody>
          <a:bodyPr/>
          <a:lstStyle/>
          <a:p>
            <a:r>
              <a:rPr lang="en-US" dirty="0"/>
              <a:t>Retirement income strategies vs. solutions</a:t>
            </a:r>
            <a:endParaRPr lang="en-AU" b="1" dirty="0">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3</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flipV="1">
            <a:off x="9430378" y="923078"/>
            <a:ext cx="2200589" cy="10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947F29-2F6B-47C8-B3ED-78EDC7D5938C}"/>
              </a:ext>
            </a:extLst>
          </p:cNvPr>
          <p:cNvSpPr txBox="1"/>
          <p:nvPr/>
        </p:nvSpPr>
        <p:spPr>
          <a:xfrm>
            <a:off x="9701684" y="2098602"/>
            <a:ext cx="2260878" cy="1619287"/>
          </a:xfrm>
          <a:prstGeom prst="rect">
            <a:avLst/>
          </a:prstGeom>
          <a:solidFill>
            <a:schemeClr val="accent5">
              <a:lumMod val="20000"/>
              <a:lumOff val="80000"/>
            </a:schemeClr>
          </a:solidFill>
          <a:ln>
            <a:solidFill>
              <a:schemeClr val="accent1"/>
            </a:solidFill>
          </a:ln>
        </p:spPr>
        <p:txBody>
          <a:bodyPr wrap="square" lIns="36000" tIns="36000" rIns="36000" bIns="36000" rtlCol="0">
            <a:noAutofit/>
          </a:bodyPr>
          <a:lstStyle/>
          <a:p>
            <a:pPr algn="ctr">
              <a:lnSpc>
                <a:spcPct val="120000"/>
              </a:lnSpc>
            </a:pPr>
            <a:r>
              <a:rPr lang="en-AU" sz="2100" b="1" i="1" dirty="0"/>
              <a:t>How can retired members find their way to a suitable solution?</a:t>
            </a:r>
            <a:endParaRPr lang="en-US" sz="2100" b="1" i="1" dirty="0"/>
          </a:p>
        </p:txBody>
      </p:sp>
      <p:sp>
        <p:nvSpPr>
          <p:cNvPr id="10" name="Left Arrow 9"/>
          <p:cNvSpPr/>
          <p:nvPr/>
        </p:nvSpPr>
        <p:spPr>
          <a:xfrm>
            <a:off x="9159073" y="2678440"/>
            <a:ext cx="542611" cy="311498"/>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8C693535-0124-594E-7B8B-6E802B756455}"/>
              </a:ext>
            </a:extLst>
          </p:cNvPr>
          <p:cNvPicPr>
            <a:picLocks noChangeAspect="1"/>
          </p:cNvPicPr>
          <p:nvPr/>
        </p:nvPicPr>
        <p:blipFill>
          <a:blip r:embed="rId3"/>
          <a:stretch>
            <a:fillRect/>
          </a:stretch>
        </p:blipFill>
        <p:spPr>
          <a:xfrm>
            <a:off x="808823" y="1219044"/>
            <a:ext cx="8248603" cy="5456393"/>
          </a:xfrm>
          <a:prstGeom prst="rect">
            <a:avLst/>
          </a:prstGeom>
        </p:spPr>
      </p:pic>
    </p:spTree>
    <p:extLst>
      <p:ext uri="{BB962C8B-B14F-4D97-AF65-F5344CB8AC3E}">
        <p14:creationId xmlns:p14="http://schemas.microsoft.com/office/powerpoint/2010/main" val="1296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47" y="339832"/>
            <a:ext cx="11407159" cy="905377"/>
          </a:xfrm>
        </p:spPr>
        <p:txBody>
          <a:bodyPr>
            <a:normAutofit/>
          </a:bodyPr>
          <a:lstStyle/>
          <a:p>
            <a:r>
              <a:rPr lang="en-AU" sz="4000" dirty="0"/>
              <a:t>Five pathways to retirement solutions</a:t>
            </a:r>
          </a:p>
        </p:txBody>
      </p:sp>
      <p:sp>
        <p:nvSpPr>
          <p:cNvPr id="3" name="Slide Number Placeholder 2"/>
          <p:cNvSpPr>
            <a:spLocks noGrp="1"/>
          </p:cNvSpPr>
          <p:nvPr>
            <p:ph type="sldNum" sz="quarter" idx="12"/>
          </p:nvPr>
        </p:nvSpPr>
        <p:spPr/>
        <p:txBody>
          <a:bodyPr/>
          <a:lstStyle/>
          <a:p>
            <a:fld id="{1D1A05B9-B95E-42A2-82DD-B4C37E02D95B}" type="slidenum">
              <a:rPr lang="en-AU" smtClean="0"/>
              <a:t>4</a:t>
            </a:fld>
            <a:endParaRPr lang="en-AU" dirty="0"/>
          </a:p>
        </p:txBody>
      </p:sp>
      <p:cxnSp>
        <p:nvCxnSpPr>
          <p:cNvPr id="11" name="Straight Connector 10">
            <a:extLst>
              <a:ext uri="{FF2B5EF4-FFF2-40B4-BE49-F238E27FC236}">
                <a16:creationId xmlns:a16="http://schemas.microsoft.com/office/drawing/2014/main" id="{31911C5C-B47A-F196-2F26-F3D6B27A98BF}"/>
              </a:ext>
            </a:extLst>
          </p:cNvPr>
          <p:cNvCxnSpPr>
            <a:cxnSpLocks/>
          </p:cNvCxnSpPr>
          <p:nvPr/>
        </p:nvCxnSpPr>
        <p:spPr>
          <a:xfrm>
            <a:off x="7831866" y="910027"/>
            <a:ext cx="41015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3B7C9879-85B6-A9C0-6121-14C9062862D2}"/>
              </a:ext>
            </a:extLst>
          </p:cNvPr>
          <p:cNvGraphicFramePr>
            <a:graphicFrameLocks noGrp="1"/>
          </p:cNvGraphicFramePr>
          <p:nvPr>
            <p:extLst>
              <p:ext uri="{D42A27DB-BD31-4B8C-83A1-F6EECF244321}">
                <p14:modId xmlns:p14="http://schemas.microsoft.com/office/powerpoint/2010/main" val="659640818"/>
              </p:ext>
            </p:extLst>
          </p:nvPr>
        </p:nvGraphicFramePr>
        <p:xfrm>
          <a:off x="453441" y="1245209"/>
          <a:ext cx="11407160" cy="3127178"/>
        </p:xfrm>
        <a:graphic>
          <a:graphicData uri="http://schemas.openxmlformats.org/drawingml/2006/table">
            <a:tbl>
              <a:tblPr firstRow="1" firstCol="1" bandRow="1">
                <a:tableStyleId>{5C22544A-7EE6-4342-B048-85BDC9FD1C3A}</a:tableStyleId>
              </a:tblPr>
              <a:tblGrid>
                <a:gridCol w="965924">
                  <a:extLst>
                    <a:ext uri="{9D8B030D-6E8A-4147-A177-3AD203B41FA5}">
                      <a16:colId xmlns:a16="http://schemas.microsoft.com/office/drawing/2014/main" val="228650527"/>
                    </a:ext>
                  </a:extLst>
                </a:gridCol>
                <a:gridCol w="1650929">
                  <a:extLst>
                    <a:ext uri="{9D8B030D-6E8A-4147-A177-3AD203B41FA5}">
                      <a16:colId xmlns:a16="http://schemas.microsoft.com/office/drawing/2014/main" val="1263195332"/>
                    </a:ext>
                  </a:extLst>
                </a:gridCol>
                <a:gridCol w="2897113">
                  <a:extLst>
                    <a:ext uri="{9D8B030D-6E8A-4147-A177-3AD203B41FA5}">
                      <a16:colId xmlns:a16="http://schemas.microsoft.com/office/drawing/2014/main" val="3156173806"/>
                    </a:ext>
                  </a:extLst>
                </a:gridCol>
                <a:gridCol w="2176132">
                  <a:extLst>
                    <a:ext uri="{9D8B030D-6E8A-4147-A177-3AD203B41FA5}">
                      <a16:colId xmlns:a16="http://schemas.microsoft.com/office/drawing/2014/main" val="3358277972"/>
                    </a:ext>
                  </a:extLst>
                </a:gridCol>
                <a:gridCol w="1785769">
                  <a:extLst>
                    <a:ext uri="{9D8B030D-6E8A-4147-A177-3AD203B41FA5}">
                      <a16:colId xmlns:a16="http://schemas.microsoft.com/office/drawing/2014/main" val="2833820397"/>
                    </a:ext>
                  </a:extLst>
                </a:gridCol>
                <a:gridCol w="1931293">
                  <a:extLst>
                    <a:ext uri="{9D8B030D-6E8A-4147-A177-3AD203B41FA5}">
                      <a16:colId xmlns:a16="http://schemas.microsoft.com/office/drawing/2014/main" val="1918716687"/>
                    </a:ext>
                  </a:extLst>
                </a:gridCol>
              </a:tblGrid>
              <a:tr h="303530">
                <a:tc rowSpan="2">
                  <a:txBody>
                    <a:bodyPr/>
                    <a:lstStyle/>
                    <a:p>
                      <a:pPr algn="ctr">
                        <a:lnSpc>
                          <a:spcPct val="105000"/>
                        </a:lnSpc>
                        <a:spcBef>
                          <a:spcPts val="100"/>
                        </a:spcBef>
                        <a:spcAft>
                          <a:spcPts val="100"/>
                        </a:spcAft>
                        <a:buNone/>
                      </a:pPr>
                      <a:r>
                        <a:rPr lang="en-AU" sz="1550" dirty="0">
                          <a:solidFill>
                            <a:schemeClr val="bg1"/>
                          </a:solidFill>
                          <a:effectLst/>
                        </a:rPr>
                        <a:t>Pathway</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5000"/>
                        </a:lnSpc>
                        <a:spcBef>
                          <a:spcPts val="100"/>
                        </a:spcBef>
                        <a:spcAft>
                          <a:spcPts val="100"/>
                        </a:spcAft>
                        <a:buNone/>
                      </a:pPr>
                      <a:r>
                        <a:rPr lang="en-AU" sz="1550" dirty="0">
                          <a:solidFill>
                            <a:schemeClr val="bg1"/>
                          </a:solidFill>
                          <a:effectLst/>
                        </a:rPr>
                        <a:t>Self-direction</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5000"/>
                        </a:lnSpc>
                        <a:spcBef>
                          <a:spcPts val="100"/>
                        </a:spcBef>
                        <a:spcAft>
                          <a:spcPts val="100"/>
                        </a:spcAft>
                        <a:buNone/>
                      </a:pPr>
                      <a:r>
                        <a:rPr lang="en-AU" sz="1550" dirty="0">
                          <a:solidFill>
                            <a:schemeClr val="bg1"/>
                          </a:solidFill>
                          <a:effectLst/>
                        </a:rPr>
                        <a:t>Adviser direction</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lnSpc>
                          <a:spcPct val="105000"/>
                        </a:lnSpc>
                        <a:spcBef>
                          <a:spcPts val="100"/>
                        </a:spcBef>
                        <a:spcAft>
                          <a:spcPts val="100"/>
                        </a:spcAft>
                        <a:buNone/>
                      </a:pPr>
                      <a:r>
                        <a:rPr lang="en-AU" sz="1550" dirty="0">
                          <a:solidFill>
                            <a:schemeClr val="bg1"/>
                          </a:solidFill>
                          <a:effectLst/>
                        </a:rPr>
                        <a:t>Trustee direction</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495690541"/>
                  </a:ext>
                </a:extLst>
              </a:tr>
              <a:tr h="353060">
                <a:tc vMerge="1">
                  <a:txBody>
                    <a:bodyPr/>
                    <a:lstStyle/>
                    <a:p>
                      <a:endParaRPr lang="en-AU"/>
                    </a:p>
                  </a:txBody>
                  <a:tcPr/>
                </a:tc>
                <a:tc>
                  <a:txBody>
                    <a:bodyPr/>
                    <a:lstStyle/>
                    <a:p>
                      <a:pPr algn="ctr">
                        <a:lnSpc>
                          <a:spcPct val="105000"/>
                        </a:lnSpc>
                        <a:spcBef>
                          <a:spcPts val="100"/>
                        </a:spcBef>
                        <a:spcAft>
                          <a:spcPts val="100"/>
                        </a:spcAft>
                        <a:buNone/>
                      </a:pPr>
                      <a:r>
                        <a:rPr lang="en-AU" sz="1550" dirty="0">
                          <a:solidFill>
                            <a:schemeClr val="bg1"/>
                          </a:solidFill>
                          <a:effectLst/>
                        </a:rPr>
                        <a:t>Member choice</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5000"/>
                        </a:lnSpc>
                        <a:spcBef>
                          <a:spcPts val="100"/>
                        </a:spcBef>
                        <a:spcAft>
                          <a:spcPts val="100"/>
                        </a:spcAft>
                        <a:buNone/>
                      </a:pPr>
                      <a:r>
                        <a:rPr lang="en-AU" sz="1550" dirty="0">
                          <a:solidFill>
                            <a:schemeClr val="bg1"/>
                          </a:solidFill>
                          <a:effectLst/>
                        </a:rPr>
                        <a:t>Personal financial advice</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5000"/>
                        </a:lnSpc>
                        <a:spcBef>
                          <a:spcPts val="100"/>
                        </a:spcBef>
                        <a:spcAft>
                          <a:spcPts val="100"/>
                        </a:spcAft>
                        <a:buNone/>
                      </a:pPr>
                      <a:r>
                        <a:rPr lang="en-AU" sz="1550" dirty="0">
                          <a:solidFill>
                            <a:schemeClr val="bg1"/>
                          </a:solidFill>
                          <a:effectLst/>
                        </a:rPr>
                        <a:t>Trustee recommendation</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5000"/>
                        </a:lnSpc>
                        <a:spcBef>
                          <a:spcPts val="100"/>
                        </a:spcBef>
                        <a:spcAft>
                          <a:spcPts val="0"/>
                        </a:spcAft>
                        <a:buNone/>
                      </a:pPr>
                      <a:r>
                        <a:rPr lang="en-AU" sz="1550" dirty="0">
                          <a:solidFill>
                            <a:schemeClr val="bg1"/>
                          </a:solidFill>
                          <a:effectLst/>
                        </a:rPr>
                        <a:t>Trustee</a:t>
                      </a:r>
                    </a:p>
                    <a:p>
                      <a:pPr algn="ctr">
                        <a:lnSpc>
                          <a:spcPct val="105000"/>
                        </a:lnSpc>
                        <a:spcBef>
                          <a:spcPts val="0"/>
                        </a:spcBef>
                        <a:spcAft>
                          <a:spcPts val="100"/>
                        </a:spcAft>
                        <a:buNone/>
                      </a:pPr>
                      <a:r>
                        <a:rPr lang="en-AU" sz="1550" dirty="0">
                          <a:solidFill>
                            <a:schemeClr val="bg1"/>
                          </a:solidFill>
                          <a:effectLst/>
                        </a:rPr>
                        <a:t>assignment</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5000"/>
                        </a:lnSpc>
                        <a:spcBef>
                          <a:spcPts val="100"/>
                        </a:spcBef>
                        <a:spcAft>
                          <a:spcPts val="100"/>
                        </a:spcAft>
                        <a:buNone/>
                      </a:pPr>
                      <a:r>
                        <a:rPr lang="en-AU" sz="1550" dirty="0">
                          <a:solidFill>
                            <a:schemeClr val="bg1"/>
                          </a:solidFill>
                          <a:effectLst/>
                        </a:rPr>
                        <a:t>Default</a:t>
                      </a:r>
                      <a:endParaRPr lang="en-AU" sz="155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665308599"/>
                  </a:ext>
                </a:extLst>
              </a:tr>
              <a:tr h="953826">
                <a:tc>
                  <a:txBody>
                    <a:bodyPr/>
                    <a:lstStyle/>
                    <a:p>
                      <a:pPr algn="ctr">
                        <a:lnSpc>
                          <a:spcPct val="105000"/>
                        </a:lnSpc>
                        <a:spcBef>
                          <a:spcPts val="100"/>
                        </a:spcBef>
                        <a:spcAft>
                          <a:spcPts val="100"/>
                        </a:spcAft>
                        <a:buNone/>
                      </a:pPr>
                      <a:r>
                        <a:rPr lang="en-AU" sz="1550" b="0" dirty="0">
                          <a:solidFill>
                            <a:schemeClr val="tx1"/>
                          </a:solidFill>
                          <a:effectLst/>
                        </a:rPr>
                        <a:t>Main features</a:t>
                      </a:r>
                      <a:endParaRPr lang="en-AU" sz="155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5000"/>
                        </a:lnSpc>
                        <a:spcBef>
                          <a:spcPts val="100"/>
                        </a:spcBef>
                        <a:spcAft>
                          <a:spcPts val="100"/>
                        </a:spcAft>
                        <a:buNone/>
                      </a:pPr>
                      <a:r>
                        <a:rPr lang="en-AU" sz="1550" b="0" dirty="0">
                          <a:solidFill>
                            <a:schemeClr val="tx1"/>
                          </a:solidFill>
                          <a:effectLst/>
                        </a:rPr>
                        <a:t>Member chooses solution, drawing on decision support services</a:t>
                      </a:r>
                      <a:endParaRPr lang="en-AU" sz="155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5000"/>
                        </a:lnSpc>
                        <a:spcBef>
                          <a:spcPts val="100"/>
                        </a:spcBef>
                        <a:spcAft>
                          <a:spcPts val="100"/>
                        </a:spcAft>
                        <a:buNone/>
                      </a:pPr>
                      <a:r>
                        <a:rPr lang="en-AU" sz="1550" b="0" dirty="0">
                          <a:solidFill>
                            <a:schemeClr val="tx1"/>
                          </a:solidFill>
                          <a:effectLst/>
                        </a:rPr>
                        <a:t>Member is directed to a solution by a financial planner through:</a:t>
                      </a:r>
                    </a:p>
                    <a:p>
                      <a:pPr marL="268288" indent="-179388" algn="l">
                        <a:lnSpc>
                          <a:spcPct val="105000"/>
                        </a:lnSpc>
                        <a:spcBef>
                          <a:spcPts val="100"/>
                        </a:spcBef>
                        <a:spcAft>
                          <a:spcPts val="100"/>
                        </a:spcAft>
                        <a:buNone/>
                      </a:pPr>
                      <a:r>
                        <a:rPr lang="en-AU" sz="1550" b="0" dirty="0">
                          <a:solidFill>
                            <a:schemeClr val="tx1"/>
                          </a:solidFill>
                          <a:effectLst/>
                        </a:rPr>
                        <a:t>(a) limited advice, or</a:t>
                      </a:r>
                    </a:p>
                    <a:p>
                      <a:pPr marL="268288" indent="-179388" algn="l">
                        <a:lnSpc>
                          <a:spcPct val="105000"/>
                        </a:lnSpc>
                        <a:spcBef>
                          <a:spcPts val="100"/>
                        </a:spcBef>
                        <a:spcAft>
                          <a:spcPts val="200"/>
                        </a:spcAft>
                        <a:buNone/>
                      </a:pPr>
                      <a:r>
                        <a:rPr lang="en-AU" sz="1550" b="0" dirty="0">
                          <a:solidFill>
                            <a:schemeClr val="tx1"/>
                          </a:solidFill>
                          <a:effectLst/>
                        </a:rPr>
                        <a:t>(b) comprehensive advice </a:t>
                      </a:r>
                      <a:endParaRPr lang="en-AU" sz="155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5000"/>
                        </a:lnSpc>
                        <a:spcBef>
                          <a:spcPts val="100"/>
                        </a:spcBef>
                        <a:spcAft>
                          <a:spcPts val="100"/>
                        </a:spcAft>
                        <a:buNone/>
                      </a:pPr>
                      <a:r>
                        <a:rPr lang="en-US" sz="1550" b="0" dirty="0">
                          <a:solidFill>
                            <a:schemeClr val="tx1"/>
                          </a:solidFill>
                          <a:effectLst/>
                        </a:rPr>
                        <a:t>Trustee recommends a solution to member, who then opts-in or opts-out</a:t>
                      </a:r>
                      <a:endParaRPr lang="en-AU" sz="155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5000"/>
                        </a:lnSpc>
                        <a:spcBef>
                          <a:spcPts val="100"/>
                        </a:spcBef>
                        <a:spcAft>
                          <a:spcPts val="100"/>
                        </a:spcAft>
                        <a:buNone/>
                      </a:pPr>
                      <a:r>
                        <a:rPr lang="en-AU" sz="1550" b="0" dirty="0">
                          <a:solidFill>
                            <a:schemeClr val="tx1"/>
                          </a:solidFill>
                          <a:effectLst/>
                        </a:rPr>
                        <a:t>Member requests trustee to assign them to a solution</a:t>
                      </a:r>
                      <a:endParaRPr lang="en-AU" sz="155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5000"/>
                        </a:lnSpc>
                        <a:spcBef>
                          <a:spcPts val="100"/>
                        </a:spcBef>
                        <a:spcAft>
                          <a:spcPts val="100"/>
                        </a:spcAft>
                        <a:buNone/>
                      </a:pPr>
                      <a:r>
                        <a:rPr lang="en-AU" sz="1550" b="0" dirty="0">
                          <a:solidFill>
                            <a:schemeClr val="tx1"/>
                          </a:solidFill>
                          <a:effectLst/>
                        </a:rPr>
                        <a:t>Trustee defaults member into a (probably basic) retirement solution</a:t>
                      </a:r>
                      <a:endParaRPr lang="en-AU" sz="155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9773859"/>
                  </a:ext>
                </a:extLst>
              </a:tr>
              <a:tr h="695325">
                <a:tc>
                  <a:txBody>
                    <a:bodyPr/>
                    <a:lstStyle/>
                    <a:p>
                      <a:pPr algn="ctr">
                        <a:lnSpc>
                          <a:spcPct val="105000"/>
                        </a:lnSpc>
                        <a:spcBef>
                          <a:spcPts val="100"/>
                        </a:spcBef>
                        <a:spcAft>
                          <a:spcPts val="100"/>
                        </a:spcAft>
                        <a:buNone/>
                      </a:pPr>
                      <a:r>
                        <a:rPr lang="en-AU" sz="1550" b="0" dirty="0">
                          <a:solidFill>
                            <a:schemeClr val="tx1"/>
                          </a:solidFill>
                          <a:effectLst/>
                        </a:rPr>
                        <a:t>Member type most suited for</a:t>
                      </a:r>
                      <a:endParaRPr lang="en-AU" sz="155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5000"/>
                        </a:lnSpc>
                        <a:spcBef>
                          <a:spcPts val="100"/>
                        </a:spcBef>
                        <a:spcAft>
                          <a:spcPts val="100"/>
                        </a:spcAft>
                        <a:buNone/>
                      </a:pPr>
                      <a:r>
                        <a:rPr lang="en-AU" sz="1550" dirty="0">
                          <a:effectLst/>
                        </a:rPr>
                        <a:t>Members who want to choose for themselves</a:t>
                      </a:r>
                      <a:endParaRPr lang="en-AU" sz="1550" dirty="0">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5000"/>
                        </a:lnSpc>
                        <a:spcBef>
                          <a:spcPts val="100"/>
                        </a:spcBef>
                        <a:spcAft>
                          <a:spcPts val="100"/>
                        </a:spcAft>
                        <a:buNone/>
                      </a:pPr>
                      <a:r>
                        <a:rPr lang="en-AU" sz="1550" dirty="0">
                          <a:effectLst/>
                        </a:rPr>
                        <a:t>Members who desire a personalised recommendation and are willing to pay</a:t>
                      </a:r>
                      <a:endParaRPr lang="en-AU" sz="1550" dirty="0">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39370" algn="l">
                        <a:lnSpc>
                          <a:spcPct val="105000"/>
                        </a:lnSpc>
                        <a:spcBef>
                          <a:spcPts val="300"/>
                        </a:spcBef>
                        <a:spcAft>
                          <a:spcPts val="100"/>
                        </a:spcAft>
                        <a:buNone/>
                      </a:pPr>
                      <a:r>
                        <a:rPr lang="en-AU" sz="1550" dirty="0">
                          <a:effectLst/>
                        </a:rPr>
                        <a:t>Members looking for direction, but:</a:t>
                      </a:r>
                    </a:p>
                    <a:p>
                      <a:pPr marL="182563" lvl="0" indent="-96838" algn="l">
                        <a:lnSpc>
                          <a:spcPct val="105000"/>
                        </a:lnSpc>
                        <a:spcBef>
                          <a:spcPts val="200"/>
                        </a:spcBef>
                        <a:spcAft>
                          <a:spcPts val="200"/>
                        </a:spcAft>
                        <a:buFont typeface="Arial" panose="020B0604020202020204" pitchFamily="34" charset="0"/>
                        <a:buChar char="•"/>
                      </a:pPr>
                      <a:r>
                        <a:rPr lang="en-AU" sz="1550" dirty="0">
                          <a:effectLst/>
                        </a:rPr>
                        <a:t>Do not want to seek a financial adviser</a:t>
                      </a:r>
                    </a:p>
                    <a:p>
                      <a:pPr marL="182563" lvl="0" indent="-96838" algn="l">
                        <a:lnSpc>
                          <a:spcPct val="105000"/>
                        </a:lnSpc>
                        <a:spcBef>
                          <a:spcPts val="200"/>
                        </a:spcBef>
                        <a:spcAft>
                          <a:spcPts val="300"/>
                        </a:spcAft>
                        <a:buFont typeface="Arial" panose="020B0604020202020204" pitchFamily="34" charset="0"/>
                        <a:buChar char="•"/>
                      </a:pPr>
                      <a:r>
                        <a:rPr lang="en-AU" sz="1550" dirty="0">
                          <a:effectLst/>
                        </a:rPr>
                        <a:t>Not well-prepared to choose for themselves</a:t>
                      </a:r>
                      <a:endParaRPr lang="en-AU" sz="1550" dirty="0">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a:p>
                  </a:txBody>
                  <a:tcPr/>
                </a:tc>
                <a:tc>
                  <a:txBody>
                    <a:bodyPr/>
                    <a:lstStyle/>
                    <a:p>
                      <a:pPr algn="ctr">
                        <a:lnSpc>
                          <a:spcPct val="105000"/>
                        </a:lnSpc>
                        <a:spcBef>
                          <a:spcPts val="100"/>
                        </a:spcBef>
                        <a:spcAft>
                          <a:spcPts val="100"/>
                        </a:spcAft>
                        <a:buNone/>
                      </a:pPr>
                      <a:r>
                        <a:rPr lang="en-AU" sz="1550" dirty="0">
                          <a:effectLst/>
                        </a:rPr>
                        <a:t>Highly disengaged members who take no action</a:t>
                      </a:r>
                      <a:endParaRPr lang="en-AU" sz="1550" dirty="0">
                        <a:effectLst/>
                        <a:latin typeface="Cambria" panose="02040503050406030204" pitchFamily="18" charset="0"/>
                        <a:ea typeface="Calibri" panose="020F0502020204030204" pitchFamily="34" charset="0"/>
                        <a:cs typeface="Times New Roman" panose="02020603050405020304" pitchFamily="18" charset="0"/>
                      </a:endParaRPr>
                    </a:p>
                  </a:txBody>
                  <a:tcPr marL="54000" marR="54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563078"/>
                  </a:ext>
                </a:extLst>
              </a:tr>
            </a:tbl>
          </a:graphicData>
        </a:graphic>
      </p:graphicFrame>
      <p:sp>
        <p:nvSpPr>
          <p:cNvPr id="14" name="TextBox 13">
            <a:extLst>
              <a:ext uri="{FF2B5EF4-FFF2-40B4-BE49-F238E27FC236}">
                <a16:creationId xmlns:a16="http://schemas.microsoft.com/office/drawing/2014/main" id="{5846CF16-CFAF-61A5-8B4B-AAB838B4E51E}"/>
              </a:ext>
            </a:extLst>
          </p:cNvPr>
          <p:cNvSpPr txBox="1"/>
          <p:nvPr/>
        </p:nvSpPr>
        <p:spPr>
          <a:xfrm>
            <a:off x="1758063" y="4403246"/>
            <a:ext cx="2954149" cy="429189"/>
          </a:xfrm>
          <a:prstGeom prst="rect">
            <a:avLst/>
          </a:prstGeom>
          <a:noFill/>
          <a:ln>
            <a:noFill/>
          </a:ln>
        </p:spPr>
        <p:txBody>
          <a:bodyPr wrap="square" lIns="36000" tIns="36000" rIns="36000" bIns="36000" rtlCol="0">
            <a:noAutofit/>
          </a:bodyPr>
          <a:lstStyle/>
          <a:p>
            <a:pPr algn="ctr">
              <a:lnSpc>
                <a:spcPct val="120000"/>
              </a:lnSpc>
              <a:spcBef>
                <a:spcPts val="1200"/>
              </a:spcBef>
            </a:pPr>
            <a:r>
              <a:rPr lang="en-AU" sz="1600" i="1" dirty="0">
                <a:solidFill>
                  <a:schemeClr val="accent6">
                    <a:lumMod val="75000"/>
                  </a:schemeClr>
                </a:solidFill>
              </a:rPr>
              <a:t>Currently accommodated </a:t>
            </a:r>
          </a:p>
          <a:p>
            <a:pPr marL="285750" indent="-285750" algn="ctr">
              <a:lnSpc>
                <a:spcPct val="120000"/>
              </a:lnSpc>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E49D4EC8-3E72-D42A-419D-C0CD7E1DBA6C}"/>
              </a:ext>
            </a:extLst>
          </p:cNvPr>
          <p:cNvSpPr txBox="1"/>
          <p:nvPr/>
        </p:nvSpPr>
        <p:spPr>
          <a:xfrm>
            <a:off x="6016833" y="4357667"/>
            <a:ext cx="2141944" cy="934818"/>
          </a:xfrm>
          <a:prstGeom prst="rect">
            <a:avLst/>
          </a:prstGeom>
          <a:noFill/>
          <a:ln>
            <a:noFill/>
          </a:ln>
        </p:spPr>
        <p:txBody>
          <a:bodyPr wrap="square" lIns="36000" tIns="36000" rIns="36000" bIns="36000" rtlCol="0">
            <a:noAutofit/>
          </a:bodyPr>
          <a:lstStyle/>
          <a:p>
            <a:pPr algn="ctr">
              <a:lnSpc>
                <a:spcPct val="120000"/>
              </a:lnSpc>
              <a:spcBef>
                <a:spcPts val="1200"/>
              </a:spcBef>
            </a:pPr>
            <a:r>
              <a:rPr lang="en-AU" sz="1600" i="1" dirty="0">
                <a:solidFill>
                  <a:schemeClr val="accent5">
                    <a:lumMod val="75000"/>
                  </a:schemeClr>
                </a:solidFill>
              </a:rPr>
              <a:t>Potentially facilitated under DBFO phase 2 (‘advice through super’) </a:t>
            </a:r>
          </a:p>
          <a:p>
            <a:pPr marL="285750" indent="-285750" algn="ctr">
              <a:lnSpc>
                <a:spcPct val="120000"/>
              </a:lnSpc>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A116F48C-B902-4E0A-8CB1-DC8D76C6ECD2}"/>
              </a:ext>
            </a:extLst>
          </p:cNvPr>
          <p:cNvSpPr txBox="1"/>
          <p:nvPr/>
        </p:nvSpPr>
        <p:spPr>
          <a:xfrm>
            <a:off x="8698314" y="4372387"/>
            <a:ext cx="2622750" cy="726182"/>
          </a:xfrm>
          <a:prstGeom prst="rect">
            <a:avLst/>
          </a:prstGeom>
          <a:noFill/>
          <a:ln>
            <a:noFill/>
          </a:ln>
        </p:spPr>
        <p:txBody>
          <a:bodyPr wrap="square" lIns="36000" tIns="36000" rIns="36000" bIns="36000" rtlCol="0">
            <a:noAutofit/>
          </a:bodyPr>
          <a:lstStyle/>
          <a:p>
            <a:pPr algn="ctr">
              <a:lnSpc>
                <a:spcPct val="120000"/>
              </a:lnSpc>
              <a:spcBef>
                <a:spcPts val="1200"/>
              </a:spcBef>
            </a:pPr>
            <a:r>
              <a:rPr lang="en-AU" sz="1600" i="1" dirty="0">
                <a:solidFill>
                  <a:schemeClr val="accent2">
                    <a:lumMod val="75000"/>
                  </a:schemeClr>
                </a:solidFill>
              </a:rPr>
              <a:t>No current plans to facilitate</a:t>
            </a:r>
          </a:p>
          <a:p>
            <a:pPr marL="285750" indent="-285750" algn="ctr">
              <a:lnSpc>
                <a:spcPct val="120000"/>
              </a:lnSpc>
              <a:buFont typeface="Arial" panose="020B0604020202020204" pitchFamily="34" charset="0"/>
              <a:buChar char="•"/>
            </a:pPr>
            <a:endParaRPr lang="en-US" dirty="0"/>
          </a:p>
        </p:txBody>
      </p:sp>
      <p:sp>
        <p:nvSpPr>
          <p:cNvPr id="17" name="TextBox 16">
            <a:extLst>
              <a:ext uri="{FF2B5EF4-FFF2-40B4-BE49-F238E27FC236}">
                <a16:creationId xmlns:a16="http://schemas.microsoft.com/office/drawing/2014/main" id="{8C020039-D113-BF46-AC42-385CBE35DDEC}"/>
              </a:ext>
            </a:extLst>
          </p:cNvPr>
          <p:cNvSpPr txBox="1"/>
          <p:nvPr/>
        </p:nvSpPr>
        <p:spPr>
          <a:xfrm>
            <a:off x="679731" y="4863294"/>
            <a:ext cx="5140156" cy="749497"/>
          </a:xfrm>
          <a:prstGeom prst="rect">
            <a:avLst/>
          </a:prstGeom>
          <a:solidFill>
            <a:schemeClr val="bg1">
              <a:lumMod val="95000"/>
            </a:schemeClr>
          </a:solidFill>
          <a:ln>
            <a:solidFill>
              <a:schemeClr val="tx1"/>
            </a:solidFill>
          </a:ln>
        </p:spPr>
        <p:txBody>
          <a:bodyPr wrap="square" lIns="36000" tIns="36000" rIns="36000" bIns="36000" rtlCol="0">
            <a:noAutofit/>
          </a:bodyPr>
          <a:lstStyle/>
          <a:p>
            <a:pPr algn="ctr">
              <a:lnSpc>
                <a:spcPct val="120000"/>
              </a:lnSpc>
            </a:pPr>
            <a:r>
              <a:rPr lang="en-US" i="1" dirty="0"/>
              <a:t>Pathways are based on who is primarily responsible for identifying a solution, but many grey areas</a:t>
            </a:r>
          </a:p>
        </p:txBody>
      </p:sp>
    </p:spTree>
    <p:extLst>
      <p:ext uri="{BB962C8B-B14F-4D97-AF65-F5344CB8AC3E}">
        <p14:creationId xmlns:p14="http://schemas.microsoft.com/office/powerpoint/2010/main" val="17111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249015"/>
            <a:ext cx="10515600" cy="905377"/>
          </a:xfrm>
        </p:spPr>
        <p:txBody>
          <a:bodyPr/>
          <a:lstStyle/>
          <a:p>
            <a:r>
              <a:rPr lang="en-US" dirty="0"/>
              <a:t>All pathways have a role to play </a:t>
            </a:r>
            <a:endParaRPr lang="en-AU" b="1" dirty="0">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5</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flipV="1">
            <a:off x="6926317" y="823966"/>
            <a:ext cx="4920690" cy="63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4111393" y="1083274"/>
            <a:ext cx="9513914" cy="4120218"/>
          </a:xfrm>
          <a:prstGeom prst="rect">
            <a:avLst/>
          </a:prstGeom>
        </p:spPr>
      </p:pic>
      <p:sp>
        <p:nvSpPr>
          <p:cNvPr id="15" name="TextBox 14">
            <a:extLst>
              <a:ext uri="{FF2B5EF4-FFF2-40B4-BE49-F238E27FC236}">
                <a16:creationId xmlns:a16="http://schemas.microsoft.com/office/drawing/2014/main" id="{E8947F29-2F6B-47C8-B3ED-78EDC7D5938C}"/>
              </a:ext>
            </a:extLst>
          </p:cNvPr>
          <p:cNvSpPr txBox="1"/>
          <p:nvPr/>
        </p:nvSpPr>
        <p:spPr>
          <a:xfrm>
            <a:off x="356587" y="1305754"/>
            <a:ext cx="5225745" cy="4468972"/>
          </a:xfrm>
          <a:prstGeom prst="rect">
            <a:avLst/>
          </a:prstGeom>
          <a:noFill/>
          <a:ln>
            <a:noFill/>
          </a:ln>
        </p:spPr>
        <p:txBody>
          <a:bodyPr wrap="square" lIns="36000" tIns="36000" rIns="36000" bIns="36000" rtlCol="0">
            <a:noAutofit/>
          </a:bodyPr>
          <a:lstStyle/>
          <a:p>
            <a:pPr marL="285750" indent="-285750">
              <a:lnSpc>
                <a:spcPct val="120000"/>
              </a:lnSpc>
              <a:buFont typeface="Arial" panose="020B0604020202020204" pitchFamily="34" charset="0"/>
              <a:buChar char="•"/>
            </a:pPr>
            <a:r>
              <a:rPr lang="en-AU" sz="2100" dirty="0"/>
              <a:t>Members differ in how they want to engage with retirement decisions</a:t>
            </a:r>
          </a:p>
          <a:p>
            <a:pPr marL="285750" indent="-285750">
              <a:lnSpc>
                <a:spcPct val="120000"/>
              </a:lnSpc>
              <a:spcBef>
                <a:spcPts val="1200"/>
              </a:spcBef>
              <a:buFont typeface="Arial" panose="020B0604020202020204" pitchFamily="34" charset="0"/>
              <a:buChar char="•"/>
            </a:pPr>
            <a:r>
              <a:rPr lang="en-AU" sz="2100" dirty="0"/>
              <a:t>Trustee direction is the missing link: </a:t>
            </a:r>
          </a:p>
          <a:p>
            <a:pPr marL="630238" lvl="1" indent="-273050">
              <a:lnSpc>
                <a:spcPct val="120000"/>
              </a:lnSpc>
              <a:buFont typeface="Cambria" panose="02040503050406030204" pitchFamily="18" charset="0"/>
              <a:buChar char="–"/>
            </a:pPr>
            <a:r>
              <a:rPr lang="en-AU" sz="2100" dirty="0"/>
              <a:t>About 70% of members not taking advice and don’t want to choose</a:t>
            </a:r>
          </a:p>
          <a:p>
            <a:pPr marL="630238" lvl="1" indent="-273050">
              <a:lnSpc>
                <a:spcPct val="120000"/>
              </a:lnSpc>
              <a:buFont typeface="Cambria" panose="02040503050406030204" pitchFamily="18" charset="0"/>
              <a:buChar char="–"/>
            </a:pPr>
            <a:r>
              <a:rPr lang="en-AU" sz="2100" dirty="0"/>
              <a:t>Some </a:t>
            </a:r>
            <a:r>
              <a:rPr lang="en-AU" sz="2100" i="1" dirty="0"/>
              <a:t>want</a:t>
            </a:r>
            <a:r>
              <a:rPr lang="en-AU" sz="2100" dirty="0"/>
              <a:t> and </a:t>
            </a:r>
            <a:r>
              <a:rPr lang="en-AU" sz="2100" i="1" dirty="0"/>
              <a:t>expect</a:t>
            </a:r>
            <a:r>
              <a:rPr lang="en-AU" sz="2100" dirty="0"/>
              <a:t> their fund to look after them</a:t>
            </a:r>
          </a:p>
          <a:p>
            <a:pPr marL="285750" indent="-285750">
              <a:lnSpc>
                <a:spcPct val="120000"/>
              </a:lnSpc>
              <a:spcBef>
                <a:spcPts val="1800"/>
              </a:spcBef>
              <a:buFont typeface="Arial" panose="020B0604020202020204" pitchFamily="34" charset="0"/>
              <a:buChar char="•"/>
            </a:pPr>
            <a:r>
              <a:rPr lang="en-AU" sz="2100" dirty="0"/>
              <a:t>Members may be better off in some pathways than others</a:t>
            </a:r>
            <a:endParaRPr lang="en-US" sz="2100" dirty="0"/>
          </a:p>
          <a:p>
            <a:pPr marL="285750" indent="-285750">
              <a:lnSpc>
                <a:spcPct val="120000"/>
              </a:lnSpc>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6542159F-0261-858F-DF46-8B79A4D1F0C4}"/>
              </a:ext>
            </a:extLst>
          </p:cNvPr>
          <p:cNvSpPr/>
          <p:nvPr/>
        </p:nvSpPr>
        <p:spPr>
          <a:xfrm>
            <a:off x="1304433" y="5358194"/>
            <a:ext cx="8082229" cy="1135787"/>
          </a:xfrm>
          <a:prstGeom prst="rect">
            <a:avLst/>
          </a:prstGeom>
          <a:solidFill>
            <a:schemeClr val="accent4">
              <a:lumMod val="20000"/>
              <a:lumOff val="80000"/>
            </a:schemeClr>
          </a:solidFill>
          <a:ln w="50800" cmpd="dbl">
            <a:solidFill>
              <a:schemeClr val="tx1"/>
            </a:solidFill>
          </a:ln>
        </p:spPr>
        <p:txBody>
          <a:bodyPr wrap="square" lIns="108000" tIns="144000" rIns="108000" bIns="144000">
            <a:spAutoFit/>
          </a:bodyPr>
          <a:lstStyle/>
          <a:p>
            <a:pPr algn="ctr">
              <a:lnSpc>
                <a:spcPct val="108000"/>
              </a:lnSpc>
              <a:spcAft>
                <a:spcPts val="600"/>
              </a:spcAft>
            </a:pPr>
            <a:r>
              <a:rPr lang="en-AU" sz="2400" b="1" i="1" dirty="0"/>
              <a:t>DISCUSSION</a:t>
            </a:r>
          </a:p>
          <a:p>
            <a:pPr algn="ctr">
              <a:lnSpc>
                <a:spcPct val="108000"/>
              </a:lnSpc>
            </a:pPr>
            <a:r>
              <a:rPr lang="en-AU" sz="2400" b="1" i="1" dirty="0"/>
              <a:t>Does your membership profile look something like this?</a:t>
            </a:r>
          </a:p>
        </p:txBody>
      </p:sp>
    </p:spTree>
    <p:extLst>
      <p:ext uri="{BB962C8B-B14F-4D97-AF65-F5344CB8AC3E}">
        <p14:creationId xmlns:p14="http://schemas.microsoft.com/office/powerpoint/2010/main" val="29696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234636"/>
            <a:ext cx="10515600" cy="905377"/>
          </a:xfrm>
        </p:spPr>
        <p:txBody>
          <a:bodyPr>
            <a:normAutofit/>
          </a:bodyPr>
          <a:lstStyle/>
          <a:p>
            <a:r>
              <a:rPr lang="en-AU" dirty="0"/>
              <a:t>Member e</a:t>
            </a:r>
            <a:r>
              <a:rPr lang="en-AU" b="1" dirty="0">
                <a:latin typeface="Franklin Gothic Demi Cond" panose="020B0603020102020204" pitchFamily="34" charset="0"/>
              </a:rPr>
              <a:t>ngagement process</a:t>
            </a: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6</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6732396" y="818147"/>
            <a:ext cx="5104562" cy="153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45549" y="1090194"/>
            <a:ext cx="7193668" cy="561247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220891247"/>
              </p:ext>
            </p:extLst>
          </p:nvPr>
        </p:nvGraphicFramePr>
        <p:xfrm>
          <a:off x="7212424" y="1444643"/>
          <a:ext cx="4847721" cy="1676400"/>
        </p:xfrm>
        <a:graphic>
          <a:graphicData uri="http://schemas.openxmlformats.org/drawingml/2006/table">
            <a:tbl>
              <a:tblPr firstRow="1" firstCol="1" bandRow="1">
                <a:tableStyleId>{5C22544A-7EE6-4342-B048-85BDC9FD1C3A}</a:tableStyleId>
              </a:tblPr>
              <a:tblGrid>
                <a:gridCol w="4537517">
                  <a:extLst>
                    <a:ext uri="{9D8B030D-6E8A-4147-A177-3AD203B41FA5}">
                      <a16:colId xmlns:a16="http://schemas.microsoft.com/office/drawing/2014/main" val="3278483569"/>
                    </a:ext>
                  </a:extLst>
                </a:gridCol>
                <a:gridCol w="310204">
                  <a:extLst>
                    <a:ext uri="{9D8B030D-6E8A-4147-A177-3AD203B41FA5}">
                      <a16:colId xmlns:a16="http://schemas.microsoft.com/office/drawing/2014/main" val="3088785056"/>
                    </a:ext>
                  </a:extLst>
                </a:gridCol>
              </a:tblGrid>
              <a:tr h="331200">
                <a:tc>
                  <a:txBody>
                    <a:bodyPr/>
                    <a:lstStyle/>
                    <a:p>
                      <a:pPr marL="22225" algn="just">
                        <a:lnSpc>
                          <a:spcPct val="100000"/>
                        </a:lnSpc>
                        <a:spcAft>
                          <a:spcPts val="0"/>
                        </a:spcAft>
                      </a:pPr>
                      <a:r>
                        <a:rPr lang="en-AU" sz="1600" dirty="0">
                          <a:effectLst/>
                        </a:rPr>
                        <a:t>Please choose one of the following options:</a:t>
                      </a:r>
                      <a:endParaRPr lang="en-AU"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tx1"/>
                    </a:solidFill>
                  </a:tcPr>
                </a:tc>
                <a:tc>
                  <a:txBody>
                    <a:bodyPr/>
                    <a:lstStyle/>
                    <a:p>
                      <a:pPr algn="just">
                        <a:lnSpc>
                          <a:spcPct val="100000"/>
                        </a:lnSpc>
                        <a:spcAft>
                          <a:spcPts val="0"/>
                        </a:spcAft>
                      </a:pPr>
                      <a:r>
                        <a:rPr lang="en-AU" sz="1600" dirty="0">
                          <a:effectLst/>
                        </a:rPr>
                        <a:t> </a:t>
                      </a:r>
                      <a:endParaRPr lang="en-AU"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813665444"/>
                  </a:ext>
                </a:extLst>
              </a:tr>
              <a:tr h="331200">
                <a:tc>
                  <a:txBody>
                    <a:bodyPr/>
                    <a:lstStyle/>
                    <a:p>
                      <a:pPr marL="0" lvl="0" indent="0" algn="just">
                        <a:lnSpc>
                          <a:spcPct val="100000"/>
                        </a:lnSpc>
                        <a:spcAft>
                          <a:spcPts val="0"/>
                        </a:spcAft>
                        <a:buSzPts val="1000"/>
                        <a:buFont typeface="Times New Roman" panose="02020603050405020304" pitchFamily="18" charset="0"/>
                        <a:buNone/>
                      </a:pPr>
                      <a:r>
                        <a:rPr lang="en-AU" sz="1600" b="0" dirty="0">
                          <a:solidFill>
                            <a:schemeClr val="tx1"/>
                          </a:solidFill>
                          <a:effectLst/>
                        </a:rPr>
                        <a:t>1. Please assign me to a retirement solution</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L w="19050" cap="flat" cmpd="sng" algn="ctr">
                      <a:solidFill>
                        <a:schemeClr val="tx1"/>
                      </a:solidFill>
                      <a:prstDash val="solid"/>
                      <a:round/>
                      <a:headEnd type="none" w="med" len="med"/>
                      <a:tailEnd type="none" w="med" len="med"/>
                    </a:lnL>
                    <a:solidFill>
                      <a:schemeClr val="bg1"/>
                    </a:solidFill>
                  </a:tcPr>
                </a:tc>
                <a:tc>
                  <a:txBody>
                    <a:bodyPr/>
                    <a:lstStyle/>
                    <a:p>
                      <a:pPr algn="ctr">
                        <a:lnSpc>
                          <a:spcPct val="100000"/>
                        </a:lnSpc>
                        <a:spcAft>
                          <a:spcPts val="0"/>
                        </a:spcAft>
                      </a:pPr>
                      <a:r>
                        <a:rPr lang="en-AU" sz="1600" b="0" dirty="0">
                          <a:solidFill>
                            <a:schemeClr val="tx1"/>
                          </a:solidFill>
                          <a:effectLst/>
                        </a:rPr>
                        <a:t>○</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16425857"/>
                  </a:ext>
                </a:extLst>
              </a:tr>
              <a:tr h="331200">
                <a:tc>
                  <a:txBody>
                    <a:bodyPr/>
                    <a:lstStyle/>
                    <a:p>
                      <a:pPr marL="0" lvl="0" indent="0" algn="just">
                        <a:lnSpc>
                          <a:spcPct val="100000"/>
                        </a:lnSpc>
                        <a:spcAft>
                          <a:spcPts val="0"/>
                        </a:spcAft>
                        <a:buSzPts val="1000"/>
                        <a:buFont typeface="Times New Roman" panose="02020603050405020304" pitchFamily="18" charset="0"/>
                        <a:buNone/>
                      </a:pPr>
                      <a:r>
                        <a:rPr lang="en-AU" sz="1600" b="0" dirty="0">
                          <a:solidFill>
                            <a:schemeClr val="tx1"/>
                          </a:solidFill>
                          <a:effectLst/>
                        </a:rPr>
                        <a:t>2. Recommend a retirement solution to me</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L w="1905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0000"/>
                        </a:lnSpc>
                        <a:spcAft>
                          <a:spcPts val="0"/>
                        </a:spcAft>
                      </a:pPr>
                      <a:r>
                        <a:rPr lang="en-AU" sz="1600" b="0" dirty="0">
                          <a:solidFill>
                            <a:schemeClr val="tx1"/>
                          </a:solidFill>
                          <a:effectLst/>
                        </a:rPr>
                        <a:t>○</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R w="1905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708906973"/>
                  </a:ext>
                </a:extLst>
              </a:tr>
              <a:tr h="331200">
                <a:tc>
                  <a:txBody>
                    <a:bodyPr/>
                    <a:lstStyle/>
                    <a:p>
                      <a:pPr marL="0" lvl="0" indent="0" algn="just">
                        <a:lnSpc>
                          <a:spcPct val="100000"/>
                        </a:lnSpc>
                        <a:spcAft>
                          <a:spcPts val="0"/>
                        </a:spcAft>
                        <a:buSzPts val="1000"/>
                        <a:buFont typeface="Times New Roman" panose="02020603050405020304" pitchFamily="18" charset="0"/>
                        <a:buNone/>
                      </a:pPr>
                      <a:r>
                        <a:rPr lang="en-AU" sz="1600" b="0" dirty="0">
                          <a:solidFill>
                            <a:schemeClr val="tx1"/>
                          </a:solidFill>
                          <a:effectLst/>
                        </a:rPr>
                        <a:t>3. Please refer me to a financial planner</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L w="19050" cap="flat" cmpd="sng" algn="ctr">
                      <a:solidFill>
                        <a:schemeClr val="tx1"/>
                      </a:solidFill>
                      <a:prstDash val="solid"/>
                      <a:round/>
                      <a:headEnd type="none" w="med" len="med"/>
                      <a:tailEnd type="none" w="med" len="med"/>
                    </a:lnL>
                    <a:solidFill>
                      <a:schemeClr val="bg1"/>
                    </a:solidFill>
                  </a:tcPr>
                </a:tc>
                <a:tc>
                  <a:txBody>
                    <a:bodyPr/>
                    <a:lstStyle/>
                    <a:p>
                      <a:pPr algn="ctr">
                        <a:lnSpc>
                          <a:spcPct val="100000"/>
                        </a:lnSpc>
                        <a:spcAft>
                          <a:spcPts val="0"/>
                        </a:spcAft>
                      </a:pPr>
                      <a:r>
                        <a:rPr lang="en-AU" sz="1600" b="0" dirty="0">
                          <a:solidFill>
                            <a:schemeClr val="tx1"/>
                          </a:solidFill>
                          <a:effectLst/>
                        </a:rPr>
                        <a:t>○</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96430535"/>
                  </a:ext>
                </a:extLst>
              </a:tr>
              <a:tr h="331200">
                <a:tc>
                  <a:txBody>
                    <a:bodyPr/>
                    <a:lstStyle/>
                    <a:p>
                      <a:pPr marL="0" marR="0" lvl="0" indent="0" algn="just" defTabSz="914400" rtl="0" eaLnBrk="1" fontAlgn="auto" latinLnBrk="0" hangingPunct="1">
                        <a:lnSpc>
                          <a:spcPct val="100000"/>
                        </a:lnSpc>
                        <a:spcBef>
                          <a:spcPts val="0"/>
                        </a:spcBef>
                        <a:spcAft>
                          <a:spcPts val="0"/>
                        </a:spcAft>
                        <a:buClrTx/>
                        <a:buSzPts val="1000"/>
                        <a:buFont typeface="Times New Roman" panose="02020603050405020304" pitchFamily="18" charset="0"/>
                        <a:buNone/>
                        <a:tabLst/>
                        <a:defRPr/>
                      </a:pPr>
                      <a:r>
                        <a:rPr lang="en-AU" sz="1600" b="0" dirty="0">
                          <a:solidFill>
                            <a:schemeClr val="tx1"/>
                          </a:solidFill>
                          <a:effectLst/>
                        </a:rPr>
                        <a:t>4. I want to choose a retirement solution for myself</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AU" sz="1600" b="0" dirty="0">
                          <a:solidFill>
                            <a:schemeClr val="tx1"/>
                          </a:solidFill>
                          <a:effectLst/>
                        </a:rPr>
                        <a:t>○</a:t>
                      </a:r>
                      <a:endParaRPr lang="en-AU" sz="16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50974096"/>
                  </a:ext>
                </a:extLst>
              </a:tr>
            </a:tbl>
          </a:graphicData>
        </a:graphic>
      </p:graphicFrame>
      <p:sp>
        <p:nvSpPr>
          <p:cNvPr id="14" name="TextBox 13">
            <a:extLst>
              <a:ext uri="{FF2B5EF4-FFF2-40B4-BE49-F238E27FC236}">
                <a16:creationId xmlns:a16="http://schemas.microsoft.com/office/drawing/2014/main" id="{E8947F29-2F6B-47C8-B3ED-78EDC7D5938C}"/>
              </a:ext>
            </a:extLst>
          </p:cNvPr>
          <p:cNvSpPr txBox="1"/>
          <p:nvPr/>
        </p:nvSpPr>
        <p:spPr>
          <a:xfrm>
            <a:off x="7190654" y="960002"/>
            <a:ext cx="4847721" cy="4468972"/>
          </a:xfrm>
          <a:prstGeom prst="rect">
            <a:avLst/>
          </a:prstGeom>
          <a:noFill/>
          <a:ln>
            <a:noFill/>
          </a:ln>
        </p:spPr>
        <p:txBody>
          <a:bodyPr wrap="square" lIns="36000" tIns="36000" rIns="36000" bIns="36000" rtlCol="0">
            <a:noAutofit/>
          </a:bodyPr>
          <a:lstStyle/>
          <a:p>
            <a:pPr marL="271463" indent="-271463">
              <a:spcBef>
                <a:spcPts val="600"/>
              </a:spcBef>
              <a:buFont typeface="+mj-lt"/>
              <a:buAutoNum type="arabicPeriod"/>
            </a:pPr>
            <a:r>
              <a:rPr lang="en-AU" sz="2200" dirty="0"/>
              <a:t>Trustee attempts to triage</a:t>
            </a:r>
          </a:p>
          <a:p>
            <a:pPr marL="271463" indent="-271463">
              <a:spcBef>
                <a:spcPts val="15600"/>
              </a:spcBef>
              <a:buFont typeface="+mj-lt"/>
              <a:buAutoNum type="arabicPeriod"/>
            </a:pPr>
            <a:r>
              <a:rPr lang="en-AU" sz="2200" dirty="0"/>
              <a:t>Either collects personal information and/or ‘shepherds’ the member</a:t>
            </a:r>
          </a:p>
          <a:p>
            <a:pPr marL="271463" indent="-271463">
              <a:spcBef>
                <a:spcPts val="1800"/>
              </a:spcBef>
              <a:buFont typeface="+mj-lt"/>
              <a:buAutoNum type="arabicPeriod"/>
            </a:pPr>
            <a:r>
              <a:rPr lang="en-AU" sz="2200" dirty="0"/>
              <a:t>Solution identified (possibly cohort-based); offered with opt-out</a:t>
            </a:r>
          </a:p>
          <a:p>
            <a:pPr marL="271463" indent="-271463">
              <a:spcBef>
                <a:spcPts val="1800"/>
              </a:spcBef>
              <a:buFont typeface="+mj-lt"/>
              <a:buAutoNum type="arabicPeriod"/>
            </a:pPr>
            <a:r>
              <a:rPr lang="en-AU" sz="2200" dirty="0"/>
              <a:t>Follow-ups … ideally</a:t>
            </a:r>
            <a:endParaRPr lang="en-US" sz="2200" dirty="0"/>
          </a:p>
          <a:p>
            <a:pPr marL="285750" indent="-285750">
              <a:lnSpc>
                <a:spcPct val="120000"/>
              </a:lnSpc>
              <a:buFont typeface="Arial" panose="020B0604020202020204" pitchFamily="34" charset="0"/>
              <a:buChar char="•"/>
            </a:pPr>
            <a:endParaRPr lang="en-US" sz="2300" dirty="0"/>
          </a:p>
        </p:txBody>
      </p:sp>
      <p:cxnSp>
        <p:nvCxnSpPr>
          <p:cNvPr id="16" name="Straight Arrow Connector 15"/>
          <p:cNvCxnSpPr/>
          <p:nvPr/>
        </p:nvCxnSpPr>
        <p:spPr>
          <a:xfrm flipH="1">
            <a:off x="6794833" y="1210717"/>
            <a:ext cx="374051" cy="289297"/>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674068" y="3509712"/>
            <a:ext cx="503919" cy="11292"/>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6340511" y="5314278"/>
            <a:ext cx="837476" cy="594153"/>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6732397" y="4442908"/>
            <a:ext cx="445590" cy="218718"/>
          </a:xfrm>
          <a:prstGeom prst="straightConnector1">
            <a:avLst/>
          </a:prstGeom>
          <a:ln w="47625" cmpd="db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37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 calcmode="lin" valueType="num">
                                      <p:cBhvr additive="base">
                                        <p:cTn id="4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129123"/>
            <a:ext cx="10515600" cy="905377"/>
          </a:xfrm>
        </p:spPr>
        <p:txBody>
          <a:bodyPr>
            <a:normAutofit fontScale="90000"/>
          </a:bodyPr>
          <a:lstStyle/>
          <a:p>
            <a:r>
              <a:rPr lang="en-AU" dirty="0"/>
              <a:t>Summary – Main opportunities and key challenges</a:t>
            </a:r>
            <a:endParaRPr lang="en-AU" b="1" dirty="0">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7</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10028255" y="783771"/>
            <a:ext cx="187825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CC71ED9D-91CF-98EF-2E6A-D371E73B40EB}"/>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7</a:t>
            </a:fld>
            <a:endParaRPr lang="en-US" sz="1200" dirty="0">
              <a:solidFill>
                <a:schemeClr val="bg1"/>
              </a:solidFill>
            </a:endParaRPr>
          </a:p>
        </p:txBody>
      </p:sp>
      <p:sp>
        <p:nvSpPr>
          <p:cNvPr id="3" name="Rectangle 2">
            <a:extLst>
              <a:ext uri="{FF2B5EF4-FFF2-40B4-BE49-F238E27FC236}">
                <a16:creationId xmlns:a16="http://schemas.microsoft.com/office/drawing/2014/main" id="{064BB0E7-9825-C325-CE2B-52DDE3EDB711}"/>
              </a:ext>
            </a:extLst>
          </p:cNvPr>
          <p:cNvSpPr/>
          <p:nvPr/>
        </p:nvSpPr>
        <p:spPr>
          <a:xfrm>
            <a:off x="3396343" y="5638477"/>
            <a:ext cx="6099350" cy="1121750"/>
          </a:xfrm>
          <a:prstGeom prst="rect">
            <a:avLst/>
          </a:prstGeom>
          <a:solidFill>
            <a:schemeClr val="accent4">
              <a:lumMod val="20000"/>
              <a:lumOff val="80000"/>
            </a:schemeClr>
          </a:solidFill>
          <a:ln w="50800" cmpd="dbl">
            <a:solidFill>
              <a:schemeClr val="tx1"/>
            </a:solidFill>
          </a:ln>
        </p:spPr>
        <p:txBody>
          <a:bodyPr wrap="square" lIns="108000" tIns="108000" rIns="108000" bIns="144000">
            <a:spAutoFit/>
          </a:bodyPr>
          <a:lstStyle/>
          <a:p>
            <a:pPr algn="ctr">
              <a:spcAft>
                <a:spcPts val="600"/>
              </a:spcAft>
            </a:pPr>
            <a:r>
              <a:rPr lang="en-AU" sz="2400" b="1" i="1" dirty="0"/>
              <a:t>DISCUSSION</a:t>
            </a:r>
          </a:p>
          <a:p>
            <a:pPr algn="ctr">
              <a:lnSpc>
                <a:spcPct val="114000"/>
              </a:lnSpc>
            </a:pPr>
            <a:r>
              <a:rPr lang="en-AU" sz="2400" b="1" i="1" dirty="0"/>
              <a:t>Any (major) challenges that are missing?</a:t>
            </a:r>
          </a:p>
        </p:txBody>
      </p:sp>
      <p:pic>
        <p:nvPicPr>
          <p:cNvPr id="5" name="Picture 4"/>
          <p:cNvPicPr>
            <a:picLocks noChangeAspect="1"/>
          </p:cNvPicPr>
          <p:nvPr/>
        </p:nvPicPr>
        <p:blipFill>
          <a:blip r:embed="rId3"/>
          <a:stretch>
            <a:fillRect/>
          </a:stretch>
        </p:blipFill>
        <p:spPr>
          <a:xfrm>
            <a:off x="449445" y="1034500"/>
            <a:ext cx="11174374" cy="4914124"/>
          </a:xfrm>
          <a:prstGeom prst="rect">
            <a:avLst/>
          </a:prstGeom>
        </p:spPr>
      </p:pic>
    </p:spTree>
    <p:extLst>
      <p:ext uri="{BB962C8B-B14F-4D97-AF65-F5344CB8AC3E}">
        <p14:creationId xmlns:p14="http://schemas.microsoft.com/office/powerpoint/2010/main" val="92203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D85FA-406A-94C4-463B-24594F3946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C9AE5-C510-57C7-617B-F2EF27DBC771}"/>
              </a:ext>
            </a:extLst>
          </p:cNvPr>
          <p:cNvSpPr>
            <a:spLocks noGrp="1"/>
          </p:cNvSpPr>
          <p:nvPr>
            <p:ph type="title"/>
          </p:nvPr>
        </p:nvSpPr>
        <p:spPr>
          <a:xfrm>
            <a:off x="311973" y="317627"/>
            <a:ext cx="11123406" cy="647223"/>
          </a:xfrm>
        </p:spPr>
        <p:txBody>
          <a:bodyPr>
            <a:normAutofit fontScale="90000"/>
          </a:bodyPr>
          <a:lstStyle/>
          <a:p>
            <a:r>
              <a:rPr lang="en-AU" b="1" dirty="0">
                <a:latin typeface="Franklin Gothic Demi Cond" panose="020B0603020102020204" pitchFamily="34" charset="0"/>
              </a:rPr>
              <a:t>DBFO phase 2 proposed reforms may adjust the picture </a:t>
            </a:r>
          </a:p>
        </p:txBody>
      </p:sp>
      <p:sp>
        <p:nvSpPr>
          <p:cNvPr id="4" name="Slide Number Placeholder 3">
            <a:extLst>
              <a:ext uri="{FF2B5EF4-FFF2-40B4-BE49-F238E27FC236}">
                <a16:creationId xmlns:a16="http://schemas.microsoft.com/office/drawing/2014/main" id="{379DE5DD-257E-ADB4-E9DC-E712EC04F8D3}"/>
              </a:ext>
            </a:extLst>
          </p:cNvPr>
          <p:cNvSpPr>
            <a:spLocks noGrp="1"/>
          </p:cNvSpPr>
          <p:nvPr>
            <p:ph type="sldNum" sz="quarter" idx="12"/>
          </p:nvPr>
        </p:nvSpPr>
        <p:spPr/>
        <p:txBody>
          <a:bodyPr/>
          <a:lstStyle/>
          <a:p>
            <a:fld id="{1D1A05B9-B95E-42A2-82DD-B4C37E02D95B}" type="slidenum">
              <a:rPr lang="en-AU" smtClean="0"/>
              <a:t>8</a:t>
            </a:fld>
            <a:endParaRPr lang="en-AU" dirty="0"/>
          </a:p>
        </p:txBody>
      </p:sp>
      <p:cxnSp>
        <p:nvCxnSpPr>
          <p:cNvPr id="6" name="Straight Connector 5">
            <a:extLst>
              <a:ext uri="{FF2B5EF4-FFF2-40B4-BE49-F238E27FC236}">
                <a16:creationId xmlns:a16="http://schemas.microsoft.com/office/drawing/2014/main" id="{3D48A389-DF61-8C70-B57F-4FC4BDB78EBC}"/>
              </a:ext>
            </a:extLst>
          </p:cNvPr>
          <p:cNvCxnSpPr>
            <a:cxnSpLocks/>
          </p:cNvCxnSpPr>
          <p:nvPr/>
        </p:nvCxnSpPr>
        <p:spPr>
          <a:xfrm>
            <a:off x="11033070" y="783769"/>
            <a:ext cx="8046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CD98657B-72CB-F18C-8C38-7E165724B0A2}"/>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8</a:t>
            </a:fld>
            <a:endParaRPr lang="en-US" sz="1200" dirty="0">
              <a:solidFill>
                <a:schemeClr val="bg1"/>
              </a:solidFill>
            </a:endParaRPr>
          </a:p>
        </p:txBody>
      </p:sp>
      <p:sp>
        <p:nvSpPr>
          <p:cNvPr id="3" name="Rectangle 2">
            <a:extLst>
              <a:ext uri="{FF2B5EF4-FFF2-40B4-BE49-F238E27FC236}">
                <a16:creationId xmlns:a16="http://schemas.microsoft.com/office/drawing/2014/main" id="{D44181C7-B2DC-CEE8-6890-6584DD372BEC}"/>
              </a:ext>
            </a:extLst>
          </p:cNvPr>
          <p:cNvSpPr/>
          <p:nvPr/>
        </p:nvSpPr>
        <p:spPr>
          <a:xfrm>
            <a:off x="1344705" y="5588953"/>
            <a:ext cx="8186569" cy="1086484"/>
          </a:xfrm>
          <a:prstGeom prst="rect">
            <a:avLst/>
          </a:prstGeom>
          <a:solidFill>
            <a:schemeClr val="accent4">
              <a:lumMod val="20000"/>
              <a:lumOff val="80000"/>
            </a:schemeClr>
          </a:solidFill>
          <a:ln w="50800" cmpd="dbl">
            <a:solidFill>
              <a:schemeClr val="tx1"/>
            </a:solidFill>
          </a:ln>
        </p:spPr>
        <p:txBody>
          <a:bodyPr wrap="square" lIns="108000" tIns="108000" rIns="108000" bIns="144000">
            <a:spAutoFit/>
          </a:bodyPr>
          <a:lstStyle/>
          <a:p>
            <a:pPr algn="ctr">
              <a:spcAft>
                <a:spcPts val="600"/>
              </a:spcAft>
            </a:pPr>
            <a:r>
              <a:rPr lang="en-AU" sz="2400" b="1" i="1" dirty="0"/>
              <a:t>DISCUSSION</a:t>
            </a:r>
          </a:p>
          <a:p>
            <a:pPr algn="ctr">
              <a:lnSpc>
                <a:spcPct val="114000"/>
              </a:lnSpc>
            </a:pPr>
            <a:r>
              <a:rPr lang="en-AU" sz="2400" b="1" i="1" dirty="0"/>
              <a:t>How likely are trustees to make use of these capabilities?</a:t>
            </a:r>
          </a:p>
        </p:txBody>
      </p:sp>
      <p:cxnSp>
        <p:nvCxnSpPr>
          <p:cNvPr id="13" name="Straight Arrow Connector 12">
            <a:extLst>
              <a:ext uri="{FF2B5EF4-FFF2-40B4-BE49-F238E27FC236}">
                <a16:creationId xmlns:a16="http://schemas.microsoft.com/office/drawing/2014/main" id="{56F08C64-9888-88AC-E3FF-F620685F4C39}"/>
              </a:ext>
            </a:extLst>
          </p:cNvPr>
          <p:cNvCxnSpPr/>
          <p:nvPr/>
        </p:nvCxnSpPr>
        <p:spPr>
          <a:xfrm>
            <a:off x="6076950" y="5018088"/>
            <a:ext cx="4475163" cy="158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02BD89-3405-59B8-9C33-DC820562B269}"/>
              </a:ext>
            </a:extLst>
          </p:cNvPr>
          <p:cNvSpPr txBox="1"/>
          <p:nvPr/>
        </p:nvSpPr>
        <p:spPr>
          <a:xfrm>
            <a:off x="311973" y="1094467"/>
            <a:ext cx="11330373" cy="4862703"/>
          </a:xfrm>
          <a:prstGeom prst="rect">
            <a:avLst/>
          </a:prstGeom>
          <a:noFill/>
          <a:ln>
            <a:noFill/>
          </a:ln>
        </p:spPr>
        <p:txBody>
          <a:bodyPr wrap="square" lIns="36000" tIns="36000" rIns="36000" bIns="36000" rtlCol="0">
            <a:noAutofit/>
          </a:bodyPr>
          <a:lstStyle/>
          <a:p>
            <a:pPr marL="182563" indent="-182563">
              <a:lnSpc>
                <a:spcPct val="105000"/>
              </a:lnSpc>
              <a:spcBef>
                <a:spcPts val="600"/>
              </a:spcBef>
              <a:buFont typeface="Arial" panose="020B0604020202020204" pitchFamily="34" charset="0"/>
              <a:buChar char="•"/>
            </a:pPr>
            <a:r>
              <a:rPr lang="en-AU" sz="2000" b="1" i="1" dirty="0"/>
              <a:t>‘Advice through superannuation’ reforms </a:t>
            </a:r>
            <a:r>
              <a:rPr lang="en-AU" sz="2000" dirty="0"/>
              <a:t>aim to define the scope of advice that trustees may provide on a collectively-charged basis. Key elements include:</a:t>
            </a:r>
          </a:p>
          <a:p>
            <a:pPr marL="800100" lvl="1" indent="-342900">
              <a:lnSpc>
                <a:spcPct val="105000"/>
              </a:lnSpc>
              <a:spcBef>
                <a:spcPts val="300"/>
              </a:spcBef>
              <a:buFont typeface="Cambria" panose="02040503050406030204" pitchFamily="18" charset="0"/>
              <a:buChar char="–"/>
            </a:pPr>
            <a:r>
              <a:rPr lang="en-AU" sz="2000" dirty="0"/>
              <a:t>Advice must relate to the member’s interest with the fund</a:t>
            </a:r>
          </a:p>
          <a:p>
            <a:pPr marL="800100" lvl="1" indent="-342900">
              <a:lnSpc>
                <a:spcPct val="105000"/>
              </a:lnSpc>
              <a:spcBef>
                <a:spcPts val="300"/>
              </a:spcBef>
              <a:buFont typeface="Cambria" panose="02040503050406030204" pitchFamily="18" charset="0"/>
              <a:buChar char="–"/>
            </a:pPr>
            <a:r>
              <a:rPr lang="en-AU" sz="2000" dirty="0"/>
              <a:t>Allowed/disallowed  topics, as well as allowed circumstances that may be taken into account, to be defined under regulations (see next slide)</a:t>
            </a:r>
          </a:p>
          <a:p>
            <a:pPr marL="182563" indent="-182563">
              <a:lnSpc>
                <a:spcPct val="105000"/>
              </a:lnSpc>
              <a:spcBef>
                <a:spcPts val="1200"/>
              </a:spcBef>
              <a:buFont typeface="Arial" panose="020B0604020202020204" pitchFamily="34" charset="0"/>
              <a:buChar char="•"/>
            </a:pPr>
            <a:r>
              <a:rPr lang="en-AU" sz="2000" b="1" i="1" dirty="0"/>
              <a:t>Targeted prompts</a:t>
            </a:r>
            <a:r>
              <a:rPr lang="en-AU" sz="2000" dirty="0"/>
              <a:t> (i.e. ‘activity nudges’) to be permitted, subject to a range of requirements around establishing and monitoring their suitability for members</a:t>
            </a:r>
          </a:p>
          <a:p>
            <a:pPr marL="182563" indent="-182563">
              <a:lnSpc>
                <a:spcPct val="105000"/>
              </a:lnSpc>
              <a:spcBef>
                <a:spcPts val="1200"/>
              </a:spcBef>
              <a:buFont typeface="Arial" panose="020B0604020202020204" pitchFamily="34" charset="0"/>
              <a:buChar char="•"/>
            </a:pPr>
            <a:r>
              <a:rPr lang="en-AU" sz="2000" b="1" i="1" dirty="0"/>
              <a:t>Implications:</a:t>
            </a:r>
          </a:p>
          <a:p>
            <a:pPr marL="623888" lvl="1" indent="-255588">
              <a:lnSpc>
                <a:spcPct val="105000"/>
              </a:lnSpc>
              <a:spcBef>
                <a:spcPts val="300"/>
              </a:spcBef>
              <a:buFont typeface="Cambria" panose="02040503050406030204" pitchFamily="18" charset="0"/>
              <a:buChar char="–"/>
            </a:pPr>
            <a:r>
              <a:rPr lang="en-AU" sz="2000" dirty="0"/>
              <a:t>Advice through super reforms appear to pave the way for trustee recommendations</a:t>
            </a:r>
          </a:p>
          <a:p>
            <a:pPr marL="1076325" lvl="2" indent="-184150">
              <a:lnSpc>
                <a:spcPct val="105000"/>
              </a:lnSpc>
              <a:buFont typeface="Cambria" panose="02040503050406030204" pitchFamily="18" charset="0"/>
              <a:buChar char="-"/>
            </a:pPr>
            <a:r>
              <a:rPr lang="en-AU" sz="2000" dirty="0"/>
              <a:t>They should also make it clearer when referring members a financial adviser is appropriate</a:t>
            </a:r>
          </a:p>
          <a:p>
            <a:pPr marL="623888" lvl="1" indent="-255588">
              <a:lnSpc>
                <a:spcPct val="105000"/>
              </a:lnSpc>
              <a:spcBef>
                <a:spcPts val="400"/>
              </a:spcBef>
              <a:buFont typeface="Cambria" panose="02040503050406030204" pitchFamily="18" charset="0"/>
              <a:buChar char="–"/>
            </a:pPr>
            <a:r>
              <a:rPr lang="en-AU" sz="2000" dirty="0"/>
              <a:t>A ‘safe space’ for nudges is carved out, but requirements seem somewhat onerous </a:t>
            </a:r>
          </a:p>
          <a:p>
            <a:pPr marL="623888" lvl="1" indent="-255588">
              <a:lnSpc>
                <a:spcPct val="105000"/>
              </a:lnSpc>
              <a:spcBef>
                <a:spcPts val="400"/>
              </a:spcBef>
              <a:buFont typeface="Cambria" panose="02040503050406030204" pitchFamily="18" charset="0"/>
              <a:buChar char="–"/>
            </a:pPr>
            <a:r>
              <a:rPr lang="en-AU" sz="2000" dirty="0"/>
              <a:t>Role of the ‘new class of adviser’ needs to be specified to complete the picture</a:t>
            </a:r>
          </a:p>
        </p:txBody>
      </p:sp>
    </p:spTree>
    <p:extLst>
      <p:ext uri="{BB962C8B-B14F-4D97-AF65-F5344CB8AC3E}">
        <p14:creationId xmlns:p14="http://schemas.microsoft.com/office/powerpoint/2010/main" val="128451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FE87-43F7-053B-32C9-043FFE5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1F9C5-2FB1-D67A-ED37-CA703AADEF3D}"/>
              </a:ext>
            </a:extLst>
          </p:cNvPr>
          <p:cNvSpPr>
            <a:spLocks noGrp="1"/>
          </p:cNvSpPr>
          <p:nvPr>
            <p:ph type="title"/>
          </p:nvPr>
        </p:nvSpPr>
        <p:spPr>
          <a:xfrm>
            <a:off x="229641" y="85754"/>
            <a:ext cx="11364763" cy="1331485"/>
          </a:xfrm>
        </p:spPr>
        <p:txBody>
          <a:bodyPr>
            <a:normAutofit fontScale="90000"/>
          </a:bodyPr>
          <a:lstStyle/>
          <a:p>
            <a:pPr>
              <a:lnSpc>
                <a:spcPct val="110000"/>
              </a:lnSpc>
              <a:spcBef>
                <a:spcPts val="1200"/>
              </a:spcBef>
            </a:pPr>
            <a:r>
              <a:rPr lang="en-AU" dirty="0"/>
              <a:t>Proposed s</a:t>
            </a:r>
            <a:r>
              <a:rPr lang="en-AU" b="1" dirty="0">
                <a:latin typeface="Franklin Gothic Demi Cond" panose="020B0603020102020204" pitchFamily="34" charset="0"/>
              </a:rPr>
              <a:t>cope of trustee-provided retirement advice</a:t>
            </a:r>
            <a:br>
              <a:rPr lang="en-AU" b="1" dirty="0">
                <a:latin typeface="Franklin Gothic Demi Cond" panose="020B0603020102020204" pitchFamily="34" charset="0"/>
              </a:rPr>
            </a:br>
            <a:r>
              <a:rPr lang="en-AU" sz="2700" b="0" dirty="0"/>
              <a:t>Extracts from</a:t>
            </a:r>
            <a:r>
              <a:rPr lang="en-AU" sz="2700" b="0" dirty="0">
                <a:latin typeface="Franklin Gothic Demi Cond" panose="020B0603020102020204" pitchFamily="34" charset="0"/>
              </a:rPr>
              <a:t> Treasury’s </a:t>
            </a:r>
            <a:r>
              <a:rPr lang="en-AU" sz="2700" b="0" i="1" dirty="0">
                <a:latin typeface="Franklin Gothic Demi Cond" panose="020B0603020102020204" pitchFamily="34" charset="0"/>
              </a:rPr>
              <a:t>Advice through Superannuation</a:t>
            </a:r>
            <a:r>
              <a:rPr lang="en-AU" sz="2700" b="0" dirty="0">
                <a:latin typeface="Franklin Gothic Demi Cond" panose="020B0603020102020204" pitchFamily="34" charset="0"/>
              </a:rPr>
              <a:t> discussion paper </a:t>
            </a:r>
          </a:p>
        </p:txBody>
      </p:sp>
      <p:sp>
        <p:nvSpPr>
          <p:cNvPr id="4" name="Slide Number Placeholder 3">
            <a:extLst>
              <a:ext uri="{FF2B5EF4-FFF2-40B4-BE49-F238E27FC236}">
                <a16:creationId xmlns:a16="http://schemas.microsoft.com/office/drawing/2014/main" id="{EBCE41D8-6AF2-7AB0-C7C2-F2916CBFB0C3}"/>
              </a:ext>
            </a:extLst>
          </p:cNvPr>
          <p:cNvSpPr>
            <a:spLocks noGrp="1"/>
          </p:cNvSpPr>
          <p:nvPr>
            <p:ph type="sldNum" sz="quarter" idx="12"/>
          </p:nvPr>
        </p:nvSpPr>
        <p:spPr/>
        <p:txBody>
          <a:bodyPr/>
          <a:lstStyle/>
          <a:p>
            <a:fld id="{1D1A05B9-B95E-42A2-82DD-B4C37E02D95B}" type="slidenum">
              <a:rPr lang="en-AU" smtClean="0"/>
              <a:t>9</a:t>
            </a:fld>
            <a:endParaRPr lang="en-AU" dirty="0"/>
          </a:p>
        </p:txBody>
      </p:sp>
      <p:cxnSp>
        <p:nvCxnSpPr>
          <p:cNvPr id="6" name="Straight Connector 5">
            <a:extLst>
              <a:ext uri="{FF2B5EF4-FFF2-40B4-BE49-F238E27FC236}">
                <a16:creationId xmlns:a16="http://schemas.microsoft.com/office/drawing/2014/main" id="{4647B407-06C4-EA5B-4B39-0F2E8992C8CD}"/>
              </a:ext>
            </a:extLst>
          </p:cNvPr>
          <p:cNvCxnSpPr>
            <a:cxnSpLocks/>
          </p:cNvCxnSpPr>
          <p:nvPr/>
        </p:nvCxnSpPr>
        <p:spPr>
          <a:xfrm>
            <a:off x="10703581" y="751497"/>
            <a:ext cx="82861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482AC987-3619-5914-F7D1-D141771093ED}"/>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9</a:t>
            </a:fld>
            <a:endParaRPr lang="en-US" sz="1200" dirty="0">
              <a:solidFill>
                <a:schemeClr val="bg1"/>
              </a:solidFill>
            </a:endParaRPr>
          </a:p>
        </p:txBody>
      </p:sp>
      <p:cxnSp>
        <p:nvCxnSpPr>
          <p:cNvPr id="13" name="Straight Arrow Connector 12">
            <a:extLst>
              <a:ext uri="{FF2B5EF4-FFF2-40B4-BE49-F238E27FC236}">
                <a16:creationId xmlns:a16="http://schemas.microsoft.com/office/drawing/2014/main" id="{8D89244F-7350-26B3-62DE-D9EEF52A5DA4}"/>
              </a:ext>
            </a:extLst>
          </p:cNvPr>
          <p:cNvCxnSpPr/>
          <p:nvPr/>
        </p:nvCxnSpPr>
        <p:spPr>
          <a:xfrm>
            <a:off x="6076950" y="5018088"/>
            <a:ext cx="4475163" cy="158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AD27BB14-64FC-3B6B-127C-A5BD3FD71999}"/>
              </a:ext>
            </a:extLst>
          </p:cNvPr>
          <p:cNvGraphicFramePr>
            <a:graphicFrameLocks noGrp="1"/>
          </p:cNvGraphicFramePr>
          <p:nvPr>
            <p:extLst>
              <p:ext uri="{D42A27DB-BD31-4B8C-83A1-F6EECF244321}">
                <p14:modId xmlns:p14="http://schemas.microsoft.com/office/powerpoint/2010/main" val="1532395097"/>
              </p:ext>
            </p:extLst>
          </p:nvPr>
        </p:nvGraphicFramePr>
        <p:xfrm>
          <a:off x="367534" y="1331485"/>
          <a:ext cx="11282721" cy="4889700"/>
        </p:xfrm>
        <a:graphic>
          <a:graphicData uri="http://schemas.openxmlformats.org/drawingml/2006/table">
            <a:tbl>
              <a:tblPr firstRow="1" firstCol="1" bandRow="1">
                <a:tableStyleId>{5C22544A-7EE6-4342-B048-85BDC9FD1C3A}</a:tableStyleId>
              </a:tblPr>
              <a:tblGrid>
                <a:gridCol w="1391771">
                  <a:extLst>
                    <a:ext uri="{9D8B030D-6E8A-4147-A177-3AD203B41FA5}">
                      <a16:colId xmlns:a16="http://schemas.microsoft.com/office/drawing/2014/main" val="1813788039"/>
                    </a:ext>
                  </a:extLst>
                </a:gridCol>
                <a:gridCol w="2284096">
                  <a:extLst>
                    <a:ext uri="{9D8B030D-6E8A-4147-A177-3AD203B41FA5}">
                      <a16:colId xmlns:a16="http://schemas.microsoft.com/office/drawing/2014/main" val="259389425"/>
                    </a:ext>
                  </a:extLst>
                </a:gridCol>
                <a:gridCol w="5380298">
                  <a:extLst>
                    <a:ext uri="{9D8B030D-6E8A-4147-A177-3AD203B41FA5}">
                      <a16:colId xmlns:a16="http://schemas.microsoft.com/office/drawing/2014/main" val="123478278"/>
                    </a:ext>
                  </a:extLst>
                </a:gridCol>
                <a:gridCol w="2226556">
                  <a:extLst>
                    <a:ext uri="{9D8B030D-6E8A-4147-A177-3AD203B41FA5}">
                      <a16:colId xmlns:a16="http://schemas.microsoft.com/office/drawing/2014/main" val="2176778297"/>
                    </a:ext>
                  </a:extLst>
                </a:gridCol>
              </a:tblGrid>
              <a:tr h="261965">
                <a:tc>
                  <a:txBody>
                    <a:bodyPr/>
                    <a:lstStyle/>
                    <a:p>
                      <a:pPr algn="l">
                        <a:lnSpc>
                          <a:spcPct val="100000"/>
                        </a:lnSpc>
                        <a:spcBef>
                          <a:spcPts val="0"/>
                        </a:spcBef>
                        <a:spcAft>
                          <a:spcPts val="0"/>
                        </a:spcAft>
                        <a:buNone/>
                      </a:pPr>
                      <a:r>
                        <a:rPr lang="en-AU" sz="1400" dirty="0">
                          <a:solidFill>
                            <a:schemeClr val="bg1"/>
                          </a:solidFill>
                          <a:effectLst/>
                        </a:rPr>
                        <a:t>Status</a:t>
                      </a:r>
                      <a:endParaRPr lang="en-AU" sz="14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0000"/>
                        </a:lnSpc>
                        <a:spcBef>
                          <a:spcPts val="0"/>
                        </a:spcBef>
                        <a:spcAft>
                          <a:spcPts val="0"/>
                        </a:spcAft>
                        <a:buNone/>
                      </a:pPr>
                      <a:r>
                        <a:rPr lang="en-AU" sz="1400" dirty="0">
                          <a:solidFill>
                            <a:schemeClr val="bg1"/>
                          </a:solidFill>
                          <a:effectLst/>
                        </a:rPr>
                        <a:t>Allowed topics</a:t>
                      </a:r>
                      <a:endParaRPr lang="en-AU" sz="14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0000"/>
                        </a:lnSpc>
                        <a:spcBef>
                          <a:spcPts val="0"/>
                        </a:spcBef>
                        <a:spcAft>
                          <a:spcPts val="0"/>
                        </a:spcAft>
                        <a:buNone/>
                      </a:pPr>
                      <a:r>
                        <a:rPr lang="en-AU" sz="1400" dirty="0">
                          <a:solidFill>
                            <a:schemeClr val="bg1"/>
                          </a:solidFill>
                          <a:effectLst/>
                        </a:rPr>
                        <a:t>Allowed circumstances</a:t>
                      </a:r>
                      <a:endParaRPr lang="en-AU" sz="14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0000"/>
                        </a:lnSpc>
                        <a:spcBef>
                          <a:spcPts val="0"/>
                        </a:spcBef>
                        <a:spcAft>
                          <a:spcPts val="0"/>
                        </a:spcAft>
                        <a:buNone/>
                      </a:pPr>
                      <a:r>
                        <a:rPr lang="en-AU" sz="1400" dirty="0">
                          <a:solidFill>
                            <a:schemeClr val="bg1"/>
                          </a:solidFill>
                          <a:effectLst/>
                        </a:rPr>
                        <a:t>Disallowed topics</a:t>
                      </a:r>
                      <a:endParaRPr lang="en-AU" sz="14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81132047"/>
                  </a:ext>
                </a:extLst>
              </a:tr>
              <a:tr h="2799239">
                <a:tc>
                  <a:txBody>
                    <a:bodyPr/>
                    <a:lstStyle/>
                    <a:p>
                      <a:pPr algn="l">
                        <a:lnSpc>
                          <a:spcPct val="100000"/>
                        </a:lnSpc>
                        <a:spcBef>
                          <a:spcPts val="0"/>
                        </a:spcBef>
                        <a:spcAft>
                          <a:spcPts val="0"/>
                        </a:spcAft>
                        <a:buNone/>
                      </a:pPr>
                      <a:r>
                        <a:rPr lang="en-AU" sz="1400" b="0" dirty="0">
                          <a:solidFill>
                            <a:schemeClr val="tx1"/>
                          </a:solidFill>
                          <a:effectLst/>
                        </a:rPr>
                        <a:t>Currently proposed by Treasury</a:t>
                      </a:r>
                      <a:endParaRPr lang="en-AU" sz="14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bg1"/>
                      </a:solidFill>
                      <a:prstDash val="solid"/>
                      <a:round/>
                      <a:headEnd type="none" w="med" len="med"/>
                      <a:tailEnd type="none" w="med" len="med"/>
                    </a:lnBlToTr>
                    <a:solidFill>
                      <a:schemeClr val="bg1"/>
                    </a:solidFill>
                  </a:tcPr>
                </a:tc>
                <a:tc>
                  <a:txBody>
                    <a:bodyPr/>
                    <a:lstStyle/>
                    <a:p>
                      <a:pPr marL="182563" lvl="0" indent="-182563" algn="l">
                        <a:lnSpc>
                          <a:spcPct val="100000"/>
                        </a:lnSpc>
                        <a:spcBef>
                          <a:spcPts val="0"/>
                        </a:spcBef>
                        <a:spcAft>
                          <a:spcPts val="0"/>
                        </a:spcAft>
                        <a:buFont typeface="Symbol" panose="05050102010706020507" pitchFamily="18" charset="2"/>
                        <a:buChar char=""/>
                      </a:pPr>
                      <a:r>
                        <a:rPr lang="en-AU" sz="1400" dirty="0">
                          <a:solidFill>
                            <a:schemeClr val="tx1"/>
                          </a:solidFill>
                          <a:effectLst/>
                        </a:rPr>
                        <a:t>Super contributions</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Investment options</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Insurance through super</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Retirement income</a:t>
                      </a:r>
                    </a:p>
                    <a:p>
                      <a:pPr marL="182563" indent="0" algn="l">
                        <a:lnSpc>
                          <a:spcPct val="100000"/>
                        </a:lnSpc>
                        <a:spcBef>
                          <a:spcPts val="0"/>
                        </a:spcBef>
                        <a:spcAft>
                          <a:spcPts val="0"/>
                        </a:spcAft>
                        <a:buNone/>
                      </a:pPr>
                      <a:r>
                        <a:rPr lang="en-AU" sz="1400" i="1" dirty="0">
                          <a:solidFill>
                            <a:schemeClr val="tx1"/>
                          </a:solidFill>
                          <a:effectLst/>
                        </a:rPr>
                        <a:t>Examples:</a:t>
                      </a:r>
                    </a:p>
                    <a:p>
                      <a:pPr marL="342900" lvl="0" indent="-160338" algn="l">
                        <a:lnSpc>
                          <a:spcPct val="100000"/>
                        </a:lnSpc>
                        <a:spcBef>
                          <a:spcPts val="0"/>
                        </a:spcBef>
                        <a:spcAft>
                          <a:spcPts val="0"/>
                        </a:spcAft>
                        <a:buSzPts val="1100"/>
                        <a:buFont typeface="Cambria" panose="02040503050406030204" pitchFamily="18" charset="0"/>
                        <a:buChar char="‑"/>
                      </a:pPr>
                      <a:r>
                        <a:rPr lang="en-AU" sz="1400" i="1" dirty="0">
                          <a:solidFill>
                            <a:schemeClr val="tx1"/>
                          </a:solidFill>
                          <a:effectLst/>
                        </a:rPr>
                        <a:t>Transition to retirement products</a:t>
                      </a:r>
                    </a:p>
                    <a:p>
                      <a:pPr marL="342900" lvl="0" indent="-160338" algn="l">
                        <a:lnSpc>
                          <a:spcPct val="100000"/>
                        </a:lnSpc>
                        <a:spcBef>
                          <a:spcPts val="0"/>
                        </a:spcBef>
                        <a:spcAft>
                          <a:spcPts val="0"/>
                        </a:spcAft>
                        <a:buSzPts val="1100"/>
                        <a:buFont typeface="Cambria" panose="02040503050406030204" pitchFamily="18" charset="0"/>
                        <a:buChar char="‑"/>
                      </a:pPr>
                      <a:r>
                        <a:rPr lang="en-AU" sz="1400" i="1" dirty="0">
                          <a:solidFill>
                            <a:schemeClr val="tx1"/>
                          </a:solidFill>
                          <a:effectLst/>
                        </a:rPr>
                        <a:t>Retirement income solutions and products</a:t>
                      </a:r>
                    </a:p>
                    <a:p>
                      <a:pPr marL="342900" lvl="0" indent="-160338" algn="l">
                        <a:lnSpc>
                          <a:spcPct val="100000"/>
                        </a:lnSpc>
                        <a:spcBef>
                          <a:spcPts val="0"/>
                        </a:spcBef>
                        <a:spcAft>
                          <a:spcPts val="0"/>
                        </a:spcAft>
                        <a:buSzPts val="1100"/>
                        <a:buFont typeface="Cambria" panose="02040503050406030204" pitchFamily="18" charset="0"/>
                        <a:buChar char="‑"/>
                      </a:pPr>
                      <a:r>
                        <a:rPr lang="en-AU" sz="1400" i="1" dirty="0">
                          <a:solidFill>
                            <a:schemeClr val="tx1"/>
                          </a:solidFill>
                          <a:effectLst/>
                        </a:rPr>
                        <a:t>Drawdown strategies</a:t>
                      </a:r>
                    </a:p>
                    <a:p>
                      <a:pPr marL="342900" lvl="0" indent="-160338" algn="l">
                        <a:lnSpc>
                          <a:spcPct val="100000"/>
                        </a:lnSpc>
                        <a:spcBef>
                          <a:spcPts val="0"/>
                        </a:spcBef>
                        <a:spcAft>
                          <a:spcPts val="0"/>
                        </a:spcAft>
                        <a:buSzPts val="1100"/>
                        <a:buFont typeface="Cambria" panose="02040503050406030204" pitchFamily="18" charset="0"/>
                        <a:buChar char="‑"/>
                      </a:pPr>
                      <a:r>
                        <a:rPr lang="en-AU" sz="1400" i="1" dirty="0">
                          <a:solidFill>
                            <a:schemeClr val="tx1"/>
                          </a:solidFill>
                          <a:effectLst/>
                        </a:rPr>
                        <a:t>Lump sum withdrawals</a:t>
                      </a:r>
                    </a:p>
                    <a:p>
                      <a:pPr marL="342900" lvl="0" indent="-160338" algn="l">
                        <a:lnSpc>
                          <a:spcPct val="100000"/>
                        </a:lnSpc>
                        <a:spcBef>
                          <a:spcPts val="0"/>
                        </a:spcBef>
                        <a:spcAft>
                          <a:spcPts val="0"/>
                        </a:spcAft>
                        <a:buSzPts val="1100"/>
                        <a:buFont typeface="Cambria" panose="02040503050406030204" pitchFamily="18" charset="0"/>
                        <a:buChar char="‑"/>
                      </a:pPr>
                      <a:r>
                        <a:rPr lang="en-AU" sz="1400" i="1" dirty="0">
                          <a:solidFill>
                            <a:schemeClr val="tx1"/>
                          </a:solidFill>
                          <a:effectLst/>
                        </a:rPr>
                        <a:t>Longevity protection</a:t>
                      </a:r>
                    </a:p>
                    <a:p>
                      <a:pPr marL="107950" indent="-107950" algn="l">
                        <a:lnSpc>
                          <a:spcPct val="100000"/>
                        </a:lnSpc>
                        <a:spcBef>
                          <a:spcPts val="0"/>
                        </a:spcBef>
                        <a:spcAft>
                          <a:spcPts val="0"/>
                        </a:spcAft>
                        <a:buNone/>
                      </a:pPr>
                      <a:r>
                        <a:rPr lang="en-AU" sz="1400" dirty="0">
                          <a:solidFill>
                            <a:schemeClr val="tx1"/>
                          </a:solidFill>
                          <a:effectLst/>
                        </a:rPr>
                        <a:t> </a:t>
                      </a:r>
                      <a:endParaRPr lang="en-AU"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bg1"/>
                      </a:solidFill>
                      <a:prstDash val="solid"/>
                      <a:round/>
                      <a:headEnd type="none" w="med" len="med"/>
                      <a:tailEnd type="none" w="med" len="med"/>
                    </a:lnBlToTr>
                    <a:solidFill>
                      <a:schemeClr val="bg1"/>
                    </a:solidFill>
                  </a:tcPr>
                </a:tc>
                <a:tc>
                  <a:txBody>
                    <a:bodyPr/>
                    <a:lstStyle/>
                    <a:p>
                      <a:pPr marL="182563" lvl="0" indent="-182563" algn="l">
                        <a:lnSpc>
                          <a:spcPct val="100000"/>
                        </a:lnSpc>
                        <a:spcBef>
                          <a:spcPts val="0"/>
                        </a:spcBef>
                        <a:spcAft>
                          <a:spcPts val="0"/>
                        </a:spcAft>
                        <a:buFont typeface="Symbol" panose="05050102010706020507" pitchFamily="18" charset="2"/>
                        <a:buChar char=""/>
                      </a:pPr>
                      <a:r>
                        <a:rPr lang="en-AU" sz="1400" dirty="0">
                          <a:solidFill>
                            <a:schemeClr val="tx1"/>
                          </a:solidFill>
                          <a:effectLst/>
                        </a:rPr>
                        <a:t>Cash flow and income of member’s household </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Assets and interests held outside of super by member’s household</a:t>
                      </a:r>
                    </a:p>
                    <a:p>
                      <a:pPr marL="182563" indent="0" algn="l">
                        <a:lnSpc>
                          <a:spcPct val="100000"/>
                        </a:lnSpc>
                        <a:spcBef>
                          <a:spcPts val="0"/>
                        </a:spcBef>
                        <a:spcAft>
                          <a:spcPts val="0"/>
                        </a:spcAft>
                        <a:buNone/>
                      </a:pPr>
                      <a:r>
                        <a:rPr lang="en-AU" sz="1400" i="1" dirty="0">
                          <a:solidFill>
                            <a:schemeClr val="tx1"/>
                          </a:solidFill>
                          <a:effectLst/>
                        </a:rPr>
                        <a:t>Examples:</a:t>
                      </a:r>
                    </a:p>
                    <a:p>
                      <a:pPr marL="342900" lvl="1" indent="-160338" algn="l">
                        <a:lnSpc>
                          <a:spcPct val="100000"/>
                        </a:lnSpc>
                        <a:spcBef>
                          <a:spcPts val="0"/>
                        </a:spcBef>
                        <a:spcAft>
                          <a:spcPts val="0"/>
                        </a:spcAft>
                        <a:buFont typeface="Cambria" panose="02040503050406030204" pitchFamily="18" charset="0"/>
                        <a:buChar char="‑"/>
                      </a:pPr>
                      <a:r>
                        <a:rPr lang="en-AU" sz="1400" i="1" dirty="0">
                          <a:solidFill>
                            <a:schemeClr val="tx1"/>
                          </a:solidFill>
                          <a:effectLst/>
                        </a:rPr>
                        <a:t>Property</a:t>
                      </a:r>
                    </a:p>
                    <a:p>
                      <a:pPr marL="342900" lvl="1" indent="-160338" algn="l">
                        <a:lnSpc>
                          <a:spcPct val="100000"/>
                        </a:lnSpc>
                        <a:spcBef>
                          <a:spcPts val="0"/>
                        </a:spcBef>
                        <a:spcAft>
                          <a:spcPts val="0"/>
                        </a:spcAft>
                        <a:buFont typeface="Cambria" panose="02040503050406030204" pitchFamily="18" charset="0"/>
                        <a:buChar char="‑"/>
                      </a:pPr>
                      <a:r>
                        <a:rPr lang="en-AU" sz="1400" i="1" dirty="0">
                          <a:solidFill>
                            <a:schemeClr val="tx1"/>
                          </a:solidFill>
                          <a:effectLst/>
                        </a:rPr>
                        <a:t>Cash</a:t>
                      </a:r>
                    </a:p>
                    <a:p>
                      <a:pPr marL="342900" lvl="1" indent="-160338" algn="l">
                        <a:lnSpc>
                          <a:spcPct val="100000"/>
                        </a:lnSpc>
                        <a:spcBef>
                          <a:spcPts val="0"/>
                        </a:spcBef>
                        <a:spcAft>
                          <a:spcPts val="0"/>
                        </a:spcAft>
                        <a:buFont typeface="Cambria" panose="02040503050406030204" pitchFamily="18" charset="0"/>
                        <a:buChar char="‑"/>
                      </a:pPr>
                      <a:r>
                        <a:rPr lang="en-AU" sz="1400" i="1" dirty="0">
                          <a:solidFill>
                            <a:schemeClr val="tx1"/>
                          </a:solidFill>
                          <a:effectLst/>
                        </a:rPr>
                        <a:t>Insurance</a:t>
                      </a:r>
                    </a:p>
                    <a:p>
                      <a:pPr marL="342900" lvl="1" indent="-160338" algn="l">
                        <a:lnSpc>
                          <a:spcPct val="100000"/>
                        </a:lnSpc>
                        <a:spcBef>
                          <a:spcPts val="0"/>
                        </a:spcBef>
                        <a:spcAft>
                          <a:spcPts val="0"/>
                        </a:spcAft>
                        <a:buFont typeface="Cambria" panose="02040503050406030204" pitchFamily="18" charset="0"/>
                        <a:buChar char="‑"/>
                      </a:pPr>
                      <a:r>
                        <a:rPr lang="en-AU" sz="1400" i="1" dirty="0">
                          <a:solidFill>
                            <a:schemeClr val="tx1"/>
                          </a:solidFill>
                          <a:effectLst/>
                        </a:rPr>
                        <a:t>Securities</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Financial position of the member’s spouse </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Debts and liabilities of a member’s household</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Eligibility for government services</a:t>
                      </a:r>
                    </a:p>
                    <a:p>
                      <a:pPr marL="182563" indent="0" algn="l">
                        <a:lnSpc>
                          <a:spcPct val="100000"/>
                        </a:lnSpc>
                        <a:spcBef>
                          <a:spcPts val="300"/>
                        </a:spcBef>
                        <a:spcAft>
                          <a:spcPts val="0"/>
                        </a:spcAft>
                        <a:buNone/>
                      </a:pPr>
                      <a:r>
                        <a:rPr lang="en-AU" sz="1400" i="1" dirty="0">
                          <a:solidFill>
                            <a:schemeClr val="tx1"/>
                          </a:solidFill>
                          <a:effectLst/>
                        </a:rPr>
                        <a:t>Examples:</a:t>
                      </a:r>
                    </a:p>
                    <a:p>
                      <a:pPr marL="342900" lvl="1" indent="-160338" algn="l">
                        <a:lnSpc>
                          <a:spcPct val="100000"/>
                        </a:lnSpc>
                        <a:spcBef>
                          <a:spcPts val="0"/>
                        </a:spcBef>
                        <a:spcAft>
                          <a:spcPts val="0"/>
                        </a:spcAft>
                        <a:buFont typeface="Cambria" panose="02040503050406030204" pitchFamily="18" charset="0"/>
                        <a:buChar char="‑"/>
                      </a:pPr>
                      <a:r>
                        <a:rPr lang="en-AU" sz="1400" i="1" dirty="0">
                          <a:solidFill>
                            <a:schemeClr val="tx1"/>
                          </a:solidFill>
                          <a:effectLst/>
                        </a:rPr>
                        <a:t>Age Pension</a:t>
                      </a:r>
                    </a:p>
                    <a:p>
                      <a:pPr marL="342900" lvl="1" indent="-160338" algn="l">
                        <a:lnSpc>
                          <a:spcPct val="100000"/>
                        </a:lnSpc>
                        <a:spcBef>
                          <a:spcPts val="0"/>
                        </a:spcBef>
                        <a:spcAft>
                          <a:spcPts val="0"/>
                        </a:spcAft>
                        <a:buFont typeface="Cambria" panose="02040503050406030204" pitchFamily="18" charset="0"/>
                        <a:buChar char="‑"/>
                      </a:pPr>
                      <a:r>
                        <a:rPr lang="en-AU" sz="1400" i="1" dirty="0">
                          <a:solidFill>
                            <a:schemeClr val="tx1"/>
                          </a:solidFill>
                          <a:effectLst/>
                        </a:rPr>
                        <a:t>Other support </a:t>
                      </a:r>
                      <a:endParaRPr lang="en-AU" sz="14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bg1"/>
                      </a:solidFill>
                      <a:prstDash val="solid"/>
                      <a:round/>
                      <a:headEnd type="none" w="med" len="med"/>
                      <a:tailEnd type="none" w="med" len="med"/>
                    </a:lnBlToTr>
                    <a:solidFill>
                      <a:schemeClr val="bg1"/>
                    </a:solidFill>
                  </a:tcPr>
                </a:tc>
                <a:tc>
                  <a:txBody>
                    <a:bodyPr/>
                    <a:lstStyle/>
                    <a:p>
                      <a:pPr marL="182563" lvl="0" indent="-182563" algn="l">
                        <a:lnSpc>
                          <a:spcPct val="100000"/>
                        </a:lnSpc>
                        <a:spcBef>
                          <a:spcPts val="0"/>
                        </a:spcBef>
                        <a:spcAft>
                          <a:spcPts val="0"/>
                        </a:spcAft>
                        <a:buFont typeface="Symbol" panose="05050102010706020507" pitchFamily="18" charset="2"/>
                        <a:buChar char=""/>
                      </a:pPr>
                      <a:r>
                        <a:rPr lang="en-AU" sz="1400" dirty="0">
                          <a:solidFill>
                            <a:schemeClr val="tx1"/>
                          </a:solidFill>
                          <a:effectLst/>
                        </a:rPr>
                        <a:t>Purchase or disposal of assets outside of super</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Purchase or disposal of financial products outside of super</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Holistic financial planning</a:t>
                      </a:r>
                    </a:p>
                    <a:p>
                      <a:pPr marL="182563" lvl="0" indent="-182563" algn="l">
                        <a:lnSpc>
                          <a:spcPct val="100000"/>
                        </a:lnSpc>
                        <a:spcBef>
                          <a:spcPts val="300"/>
                        </a:spcBef>
                        <a:spcAft>
                          <a:spcPts val="0"/>
                        </a:spcAft>
                        <a:buFont typeface="Symbol" panose="05050102010706020507" pitchFamily="18" charset="2"/>
                        <a:buChar char=""/>
                      </a:pPr>
                      <a:r>
                        <a:rPr lang="en-AU" sz="1400" dirty="0">
                          <a:solidFill>
                            <a:schemeClr val="tx1"/>
                          </a:solidFill>
                          <a:effectLst/>
                        </a:rPr>
                        <a:t>Estate and tax planning</a:t>
                      </a:r>
                      <a:endParaRPr lang="en-AU"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bg1"/>
                      </a:solidFill>
                      <a:prstDash val="solid"/>
                      <a:round/>
                      <a:headEnd type="none" w="med" len="med"/>
                      <a:tailEnd type="none" w="med" len="med"/>
                    </a:lnBlToTr>
                    <a:solidFill>
                      <a:schemeClr val="bg1"/>
                    </a:solidFill>
                  </a:tcPr>
                </a:tc>
                <a:extLst>
                  <a:ext uri="{0D108BD9-81ED-4DB2-BD59-A6C34878D82A}">
                    <a16:rowId xmlns:a16="http://schemas.microsoft.com/office/drawing/2014/main" val="4234465608"/>
                  </a:ext>
                </a:extLst>
              </a:tr>
              <a:tr h="1373741">
                <a:tc>
                  <a:txBody>
                    <a:bodyPr/>
                    <a:lstStyle/>
                    <a:p>
                      <a:pPr algn="l">
                        <a:lnSpc>
                          <a:spcPct val="100000"/>
                        </a:lnSpc>
                        <a:spcBef>
                          <a:spcPts val="0"/>
                        </a:spcBef>
                        <a:spcAft>
                          <a:spcPts val="0"/>
                        </a:spcAft>
                        <a:buNone/>
                      </a:pPr>
                      <a:r>
                        <a:rPr lang="en-AU" sz="1400" b="0" dirty="0">
                          <a:solidFill>
                            <a:schemeClr val="tx1"/>
                          </a:solidFill>
                          <a:effectLst/>
                        </a:rPr>
                        <a:t>Missing key characteristics, with reference to  </a:t>
                      </a:r>
                      <a:r>
                        <a:rPr lang="en-AU" sz="1400" b="0" u="sng" dirty="0">
                          <a:solidFill>
                            <a:schemeClr val="tx1"/>
                          </a:solidFill>
                          <a:effectLst/>
                          <a:hlinkClick r:id="rId3">
                            <a:extLst>
                              <a:ext uri="{A12FA001-AC4F-418D-AE19-62706E023703}">
                                <ahyp:hlinkClr xmlns:ahyp="http://schemas.microsoft.com/office/drawing/2018/hyperlinkcolor" val="tx"/>
                              </a:ext>
                            </a:extLst>
                          </a:hlinkClick>
                        </a:rPr>
                        <a:t>Explainer #4</a:t>
                      </a:r>
                      <a:endParaRPr lang="en-AU" sz="14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buNone/>
                      </a:pPr>
                      <a:r>
                        <a:rPr lang="en-AU" sz="1400" dirty="0">
                          <a:solidFill>
                            <a:schemeClr val="tx1"/>
                          </a:solidFill>
                          <a:effectLst/>
                        </a:rPr>
                        <a:t> </a:t>
                      </a:r>
                      <a:endParaRPr lang="en-AU"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82563" lvl="0" indent="-182563" algn="l">
                        <a:lnSpc>
                          <a:spcPct val="100000"/>
                        </a:lnSpc>
                        <a:spcBef>
                          <a:spcPts val="0"/>
                        </a:spcBef>
                        <a:spcAft>
                          <a:spcPts val="0"/>
                        </a:spcAft>
                        <a:buFont typeface="Symbol" panose="05050102010706020507" pitchFamily="18" charset="2"/>
                        <a:buChar char=""/>
                      </a:pPr>
                      <a:r>
                        <a:rPr lang="en-AU" sz="1400" dirty="0">
                          <a:solidFill>
                            <a:schemeClr val="tx1"/>
                          </a:solidFill>
                          <a:effectLst/>
                        </a:rPr>
                        <a:t>Member objectives and preferences </a:t>
                      </a:r>
                    </a:p>
                    <a:p>
                      <a:pPr marL="182563" indent="0" algn="l">
                        <a:lnSpc>
                          <a:spcPct val="100000"/>
                        </a:lnSpc>
                        <a:spcBef>
                          <a:spcPts val="0"/>
                        </a:spcBef>
                        <a:spcAft>
                          <a:spcPts val="0"/>
                        </a:spcAft>
                        <a:buNone/>
                      </a:pPr>
                      <a:r>
                        <a:rPr lang="en-AU" sz="1400" i="1" dirty="0">
                          <a:solidFill>
                            <a:schemeClr val="tx1"/>
                          </a:solidFill>
                          <a:effectLst/>
                        </a:rPr>
                        <a:t>Examples:</a:t>
                      </a:r>
                    </a:p>
                    <a:p>
                      <a:pPr marL="342900" lvl="0" indent="-160338" algn="l">
                        <a:lnSpc>
                          <a:spcPct val="100000"/>
                        </a:lnSpc>
                        <a:spcBef>
                          <a:spcPts val="0"/>
                        </a:spcBef>
                        <a:spcAft>
                          <a:spcPts val="0"/>
                        </a:spcAft>
                        <a:buFont typeface="Cambria" panose="02040503050406030204" pitchFamily="18" charset="0"/>
                        <a:buChar char="‑"/>
                        <a:tabLst>
                          <a:tab pos="182563" algn="l"/>
                        </a:tabLst>
                      </a:pPr>
                      <a:r>
                        <a:rPr lang="en-AU" sz="1400" i="1" dirty="0">
                          <a:solidFill>
                            <a:schemeClr val="tx1"/>
                          </a:solidFill>
                          <a:effectLst/>
                        </a:rPr>
                        <a:t>Investment risk tolerance</a:t>
                      </a:r>
                    </a:p>
                    <a:p>
                      <a:pPr marL="342900" lvl="0" indent="-160338" algn="l">
                        <a:lnSpc>
                          <a:spcPct val="100000"/>
                        </a:lnSpc>
                        <a:spcBef>
                          <a:spcPts val="0"/>
                        </a:spcBef>
                        <a:spcAft>
                          <a:spcPts val="0"/>
                        </a:spcAft>
                        <a:buFont typeface="Cambria" panose="02040503050406030204" pitchFamily="18" charset="0"/>
                        <a:buChar char="‑"/>
                        <a:tabLst>
                          <a:tab pos="182563" algn="l"/>
                        </a:tabLst>
                      </a:pPr>
                      <a:r>
                        <a:rPr lang="en-AU" sz="1400" i="1" dirty="0">
                          <a:solidFill>
                            <a:schemeClr val="tx1"/>
                          </a:solidFill>
                          <a:effectLst/>
                        </a:rPr>
                        <a:t>Type of retirement income stream </a:t>
                      </a:r>
                    </a:p>
                    <a:p>
                      <a:pPr marL="342900" lvl="0" indent="-160338" algn="l">
                        <a:lnSpc>
                          <a:spcPct val="100000"/>
                        </a:lnSpc>
                        <a:spcBef>
                          <a:spcPts val="0"/>
                        </a:spcBef>
                        <a:spcAft>
                          <a:spcPts val="0"/>
                        </a:spcAft>
                        <a:buFont typeface="Cambria" panose="02040503050406030204" pitchFamily="18" charset="0"/>
                        <a:buChar char="‑"/>
                        <a:tabLst>
                          <a:tab pos="182563" algn="l"/>
                        </a:tabLst>
                      </a:pPr>
                      <a:r>
                        <a:rPr lang="en-AU" sz="1400" i="1" dirty="0">
                          <a:solidFill>
                            <a:schemeClr val="tx1"/>
                          </a:solidFill>
                          <a:effectLst/>
                        </a:rPr>
                        <a:t>Income risk tolerance</a:t>
                      </a:r>
                    </a:p>
                    <a:p>
                      <a:pPr marL="342900" lvl="0" indent="-160338" algn="l">
                        <a:lnSpc>
                          <a:spcPct val="100000"/>
                        </a:lnSpc>
                        <a:spcBef>
                          <a:spcPts val="0"/>
                        </a:spcBef>
                        <a:spcAft>
                          <a:spcPts val="0"/>
                        </a:spcAft>
                        <a:buFont typeface="Cambria" panose="02040503050406030204" pitchFamily="18" charset="0"/>
                        <a:buChar char="‑"/>
                        <a:tabLst>
                          <a:tab pos="182563" algn="l"/>
                        </a:tabLst>
                      </a:pPr>
                      <a:r>
                        <a:rPr lang="en-AU" sz="1400" i="1" dirty="0">
                          <a:solidFill>
                            <a:schemeClr val="tx1"/>
                          </a:solidFill>
                          <a:effectLst/>
                        </a:rPr>
                        <a:t>Requirement for accessible funds</a:t>
                      </a:r>
                      <a:endParaRPr lang="en-AU" sz="14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00000"/>
                        </a:lnSpc>
                        <a:spcBef>
                          <a:spcPts val="0"/>
                        </a:spcBef>
                        <a:spcAft>
                          <a:spcPts val="0"/>
                        </a:spcAft>
                        <a:buNone/>
                      </a:pPr>
                      <a:r>
                        <a:rPr lang="en-AU" sz="1400" dirty="0">
                          <a:solidFill>
                            <a:schemeClr val="tx1"/>
                          </a:solidFill>
                          <a:effectLst/>
                        </a:rPr>
                        <a:t> </a:t>
                      </a:r>
                    </a:p>
                    <a:p>
                      <a:pPr algn="just">
                        <a:lnSpc>
                          <a:spcPct val="100000"/>
                        </a:lnSpc>
                        <a:spcBef>
                          <a:spcPts val="0"/>
                        </a:spcBef>
                        <a:spcAft>
                          <a:spcPts val="0"/>
                        </a:spcAft>
                        <a:buNone/>
                      </a:pPr>
                      <a:r>
                        <a:rPr lang="en-AU" sz="1400" dirty="0">
                          <a:solidFill>
                            <a:schemeClr val="tx1"/>
                          </a:solidFill>
                          <a:effectLst/>
                        </a:rPr>
                        <a:t> </a:t>
                      </a:r>
                    </a:p>
                    <a:p>
                      <a:pPr algn="just">
                        <a:lnSpc>
                          <a:spcPct val="100000"/>
                        </a:lnSpc>
                        <a:spcBef>
                          <a:spcPts val="0"/>
                        </a:spcBef>
                        <a:spcAft>
                          <a:spcPts val="0"/>
                        </a:spcAft>
                        <a:buNone/>
                      </a:pPr>
                      <a:r>
                        <a:rPr lang="en-AU" sz="1400" dirty="0">
                          <a:solidFill>
                            <a:schemeClr val="tx1"/>
                          </a:solidFill>
                          <a:effectLst/>
                        </a:rPr>
                        <a:t> </a:t>
                      </a:r>
                    </a:p>
                    <a:p>
                      <a:pPr algn="just">
                        <a:lnSpc>
                          <a:spcPct val="100000"/>
                        </a:lnSpc>
                        <a:spcBef>
                          <a:spcPts val="0"/>
                        </a:spcBef>
                        <a:spcAft>
                          <a:spcPts val="0"/>
                        </a:spcAft>
                        <a:buNone/>
                      </a:pPr>
                      <a:r>
                        <a:rPr lang="en-AU" sz="1400" dirty="0">
                          <a:solidFill>
                            <a:schemeClr val="tx1"/>
                          </a:solidFill>
                          <a:effectLst/>
                        </a:rPr>
                        <a:t> </a:t>
                      </a:r>
                    </a:p>
                    <a:p>
                      <a:pPr algn="just">
                        <a:lnSpc>
                          <a:spcPct val="100000"/>
                        </a:lnSpc>
                        <a:spcBef>
                          <a:spcPts val="0"/>
                        </a:spcBef>
                        <a:spcAft>
                          <a:spcPts val="0"/>
                        </a:spcAft>
                        <a:buNone/>
                      </a:pPr>
                      <a:r>
                        <a:rPr lang="en-AU" sz="1400" dirty="0">
                          <a:solidFill>
                            <a:schemeClr val="tx1"/>
                          </a:solidFill>
                          <a:effectLst/>
                        </a:rPr>
                        <a:t> </a:t>
                      </a:r>
                    </a:p>
                    <a:p>
                      <a:pPr algn="ctr">
                        <a:lnSpc>
                          <a:spcPct val="100000"/>
                        </a:lnSpc>
                        <a:spcBef>
                          <a:spcPts val="0"/>
                        </a:spcBef>
                        <a:spcAft>
                          <a:spcPts val="0"/>
                        </a:spcAft>
                        <a:buNone/>
                      </a:pPr>
                      <a:r>
                        <a:rPr lang="en-AU" sz="1400" dirty="0">
                          <a:solidFill>
                            <a:schemeClr val="tx1"/>
                          </a:solidFill>
                          <a:effectLst/>
                        </a:rPr>
                        <a:t> </a:t>
                      </a:r>
                      <a:endParaRPr lang="en-AU"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6891350"/>
                  </a:ext>
                </a:extLst>
              </a:tr>
            </a:tbl>
          </a:graphicData>
        </a:graphic>
      </p:graphicFrame>
      <p:sp>
        <p:nvSpPr>
          <p:cNvPr id="18" name="Rectangle 17">
            <a:extLst>
              <a:ext uri="{FF2B5EF4-FFF2-40B4-BE49-F238E27FC236}">
                <a16:creationId xmlns:a16="http://schemas.microsoft.com/office/drawing/2014/main" id="{D7EE2A18-05A7-8720-FDBD-B6ABD1262FEB}"/>
              </a:ext>
            </a:extLst>
          </p:cNvPr>
          <p:cNvSpPr/>
          <p:nvPr/>
        </p:nvSpPr>
        <p:spPr>
          <a:xfrm>
            <a:off x="8495905" y="4264340"/>
            <a:ext cx="2433864" cy="1507496"/>
          </a:xfrm>
          <a:prstGeom prst="rect">
            <a:avLst/>
          </a:prstGeom>
          <a:solidFill>
            <a:schemeClr val="accent4">
              <a:lumMod val="20000"/>
              <a:lumOff val="80000"/>
            </a:schemeClr>
          </a:solidFill>
          <a:ln w="50800" cmpd="dbl">
            <a:solidFill>
              <a:schemeClr val="tx1"/>
            </a:solidFill>
          </a:ln>
        </p:spPr>
        <p:txBody>
          <a:bodyPr wrap="square" lIns="108000" tIns="108000" rIns="108000" bIns="144000">
            <a:spAutoFit/>
          </a:bodyPr>
          <a:lstStyle/>
          <a:p>
            <a:pPr algn="ctr">
              <a:spcAft>
                <a:spcPts val="600"/>
              </a:spcAft>
            </a:pPr>
            <a:r>
              <a:rPr lang="en-AU" sz="2400" b="1" i="1" dirty="0"/>
              <a:t>DISCUSSION</a:t>
            </a:r>
          </a:p>
          <a:p>
            <a:pPr algn="ctr">
              <a:lnSpc>
                <a:spcPct val="114000"/>
              </a:lnSpc>
            </a:pPr>
            <a:r>
              <a:rPr lang="en-AU" sz="2400" b="1" i="1" dirty="0"/>
              <a:t>Thoughts on these lists?</a:t>
            </a:r>
          </a:p>
        </p:txBody>
      </p:sp>
    </p:spTree>
    <p:extLst>
      <p:ext uri="{BB962C8B-B14F-4D97-AF65-F5344CB8AC3E}">
        <p14:creationId xmlns:p14="http://schemas.microsoft.com/office/powerpoint/2010/main" val="1380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1f86fd-b77b-49c1-8946-6dd8350d13e2">
      <Terms xmlns="http://schemas.microsoft.com/office/infopath/2007/PartnerControls"/>
    </lcf76f155ced4ddcb4097134ff3c332f>
    <TaxCatchAll xmlns="df6b5e73-2540-42ec-b297-d17d58460bae" xsi:nil="true"/>
    <Size xmlns="f21f86fd-b77b-49c1-8946-6dd8350d13e2" xsi:nil="true"/>
    <Testdelegate xmlns="f21f86fd-b77b-49c1-8946-6dd8350d13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01CF8E04A45D49A8D29B1823D442D0" ma:contentTypeVersion="21" ma:contentTypeDescription="Create a new document." ma:contentTypeScope="" ma:versionID="11572c9be52a506f01c2273c73751503">
  <xsd:schema xmlns:xsd="http://www.w3.org/2001/XMLSchema" xmlns:xs="http://www.w3.org/2001/XMLSchema" xmlns:p="http://schemas.microsoft.com/office/2006/metadata/properties" xmlns:ns2="df6b5e73-2540-42ec-b297-d17d58460bae" xmlns:ns3="f21f86fd-b77b-49c1-8946-6dd8350d13e2" targetNamespace="http://schemas.microsoft.com/office/2006/metadata/properties" ma:root="true" ma:fieldsID="8d0def078e18aed306526b9b2974a049" ns2:_="" ns3:_="">
    <xsd:import namespace="df6b5e73-2540-42ec-b297-d17d58460bae"/>
    <xsd:import namespace="f21f86fd-b77b-49c1-8946-6dd8350d13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Testdelegate" minOccurs="0"/>
                <xsd:element ref="ns3:Siz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b5e73-2540-42ec-b297-d17d58460b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4c74df-9b95-4b26-8c12-aa47f01fa355}" ma:internalName="TaxCatchAll" ma:showField="CatchAllData" ma:web="df6b5e73-2540-42ec-b297-d17d58460b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1f86fd-b77b-49c1-8946-6dd8350d13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434a2c-5655-4956-ae77-2fd46d85eb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estdelegate" ma:index="26" nillable="true" ma:displayName="Test delegate" ma:format="Dropdown" ma:internalName="Testdelegate">
      <xsd:simpleType>
        <xsd:restriction base="dms:Text">
          <xsd:maxLength value="255"/>
        </xsd:restriction>
      </xsd:simpleType>
    </xsd:element>
    <xsd:element name="Size" ma:index="27" nillable="true" ma:displayName="Size" ma:internalName="Size">
      <xsd:simpleType>
        <xsd:restriction base="dms:Number"/>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73560-6E47-41CB-83C5-D3E89E5E6710}">
  <ds:schemaRefs>
    <ds:schemaRef ds:uri="http://schemas.microsoft.com/sharepoint/v3/contenttype/forms"/>
  </ds:schemaRefs>
</ds:datastoreItem>
</file>

<file path=customXml/itemProps2.xml><?xml version="1.0" encoding="utf-8"?>
<ds:datastoreItem xmlns:ds="http://schemas.openxmlformats.org/officeDocument/2006/customXml" ds:itemID="{DE715D63-7EB2-4B8E-8F65-C8456C20A0C3}">
  <ds:schemaRefs>
    <ds:schemaRef ds:uri="f21f86fd-b77b-49c1-8946-6dd8350d13e2"/>
    <ds:schemaRef ds:uri="http://schemas.microsoft.com/office/2006/documentManagement/types"/>
    <ds:schemaRef ds:uri="df6b5e73-2540-42ec-b297-d17d58460ba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EDB21BF-52EB-4C1E-A8FA-EDF92FAA7EDC}"/>
</file>

<file path=docProps/app.xml><?xml version="1.0" encoding="utf-8"?>
<Properties xmlns="http://schemas.openxmlformats.org/officeDocument/2006/extended-properties" xmlns:vt="http://schemas.openxmlformats.org/officeDocument/2006/docPropsVTypes">
  <TotalTime>11936</TotalTime>
  <Words>1121</Words>
  <Application>Microsoft Office PowerPoint</Application>
  <PresentationFormat>Widescreen</PresentationFormat>
  <Paragraphs>191</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Franklin Gothic Demi Cond</vt:lpstr>
      <vt:lpstr>STIXGeneral-Regular</vt:lpstr>
      <vt:lpstr>Symbol</vt:lpstr>
      <vt:lpstr>Times New Roman</vt:lpstr>
      <vt:lpstr>Office Theme</vt:lpstr>
      <vt:lpstr>Retirement explainer #6:  Pathways to  retirement solutions   </vt:lpstr>
      <vt:lpstr>Overview</vt:lpstr>
      <vt:lpstr>Retirement income strategies vs. solutions</vt:lpstr>
      <vt:lpstr>Five pathways to retirement solutions</vt:lpstr>
      <vt:lpstr>All pathways have a role to play </vt:lpstr>
      <vt:lpstr>Member engagement process</vt:lpstr>
      <vt:lpstr>Summary – Main opportunities and key challenges</vt:lpstr>
      <vt:lpstr>DBFO phase 2 proposed reforms may adjust the picture </vt:lpstr>
      <vt:lpstr>Proposed scope of trustee-provided retirement advice Extracts from Treasury’s Advice through Superannuation discussion paper </vt:lpstr>
      <vt:lpstr>Guidance and advice landscape after DBFO phase 2</vt:lpstr>
      <vt:lpstr>Our own reflections</vt:lpstr>
      <vt:lpstr>Thank-you!  Further questions, discussion or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 Defensive Categorisation</dc:title>
  <dc:creator>David Bell</dc:creator>
  <cp:lastModifiedBy>David Bell</cp:lastModifiedBy>
  <cp:revision>238</cp:revision>
  <dcterms:created xsi:type="dcterms:W3CDTF">2020-07-06T01:22:29Z</dcterms:created>
  <dcterms:modified xsi:type="dcterms:W3CDTF">2025-06-16T03:02:46Z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0x0101001901CF8E04A45D49A8D29B1823D442D0</vt:lpwstr>
  </property>
  <property fmtid="{D5CDD505-2E9C-101B-9397-08002B2CF9AE}" pid="3" name="MediaServiceImageTags">
    <vt:lpwstr/>
  </property>
</Properties>
</file>