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529" r:id="rId6"/>
    <p:sldId id="579" r:id="rId7"/>
    <p:sldId id="600" r:id="rId8"/>
    <p:sldId id="602" r:id="rId9"/>
    <p:sldId id="601" r:id="rId10"/>
    <p:sldId id="603" r:id="rId11"/>
    <p:sldId id="591" r:id="rId12"/>
    <p:sldId id="604" r:id="rId13"/>
    <p:sldId id="607" r:id="rId14"/>
    <p:sldId id="606" r:id="rId15"/>
    <p:sldId id="605" r:id="rId16"/>
    <p:sldId id="577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139C2-8E4F-61FB-4CFF-6D13E650B54A}" name="Ian Fryer" initials="IF" userId="S::ian.fryer@fefundinfo.com::c79f1ecc-66c5-4cd6-8a54-f9aa8dbe40a4" providerId="AD"/>
  <p188:author id="{EF5950D4-B566-5345-8471-041F0452D3C0}" name="David Bell" initials="DB" userId="S::david.bell@conexusinstitute.com.au::1453229a-5a82-4406-af4d-d33b30fc4c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Warren" initials="GW" lastIdx="0" clrIdx="0">
    <p:extLst>
      <p:ext uri="{19B8F6BF-5375-455C-9EA6-DF929625EA0E}">
        <p15:presenceInfo xmlns:p15="http://schemas.microsoft.com/office/powerpoint/2012/main" userId="Geoff War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9948" autoAdjust="0"/>
  </p:normalViewPr>
  <p:slideViewPr>
    <p:cSldViewPr snapToGrid="0">
      <p:cViewPr varScale="1">
        <p:scale>
          <a:sx n="97" d="100"/>
          <a:sy n="97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8783705300605"/>
          <c:y val="4.4467685472015989E-2"/>
          <c:w val="0.82344463453750594"/>
          <c:h val="0.80914697917453704"/>
        </c:manualLayout>
      </c:layout>
      <c:lineChart>
        <c:grouping val="standard"/>
        <c:varyColors val="0"/>
        <c:ser>
          <c:idx val="0"/>
          <c:order val="0"/>
          <c:tx>
            <c:v>With improvement'</c:v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'Mortility data'!$A$2:$A$44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'Mortility data'!$D$2:$D$44</c:f>
              <c:numCache>
                <c:formatCode>0.0%</c:formatCode>
                <c:ptCount val="43"/>
                <c:pt idx="0">
                  <c:v>6.1595171294374449E-3</c:v>
                </c:pt>
                <c:pt idx="1">
                  <c:v>6.7457687667454164E-3</c:v>
                </c:pt>
                <c:pt idx="2">
                  <c:v>7.4390974410899081E-3</c:v>
                </c:pt>
                <c:pt idx="3">
                  <c:v>8.1591337742154737E-3</c:v>
                </c:pt>
                <c:pt idx="4">
                  <c:v>8.9250804039661645E-3</c:v>
                </c:pt>
                <c:pt idx="5">
                  <c:v>9.777523391434428E-3</c:v>
                </c:pt>
                <c:pt idx="6">
                  <c:v>1.0754955149095417E-2</c:v>
                </c:pt>
                <c:pt idx="7">
                  <c:v>1.1894084825351623E-2</c:v>
                </c:pt>
                <c:pt idx="8">
                  <c:v>1.3234348962250207E-2</c:v>
                </c:pt>
                <c:pt idx="9">
                  <c:v>1.481485481103626E-2</c:v>
                </c:pt>
                <c:pt idx="10">
                  <c:v>1.6683675317433463E-2</c:v>
                </c:pt>
                <c:pt idx="11">
                  <c:v>1.8889338352413743E-2</c:v>
                </c:pt>
                <c:pt idx="12">
                  <c:v>2.1461905441954091E-2</c:v>
                </c:pt>
                <c:pt idx="13">
                  <c:v>2.4439452594141826E-2</c:v>
                </c:pt>
                <c:pt idx="14">
                  <c:v>2.7876773711853407E-2</c:v>
                </c:pt>
                <c:pt idx="15">
                  <c:v>3.1825025207977274E-2</c:v>
                </c:pt>
                <c:pt idx="16">
                  <c:v>3.6416020437684937E-2</c:v>
                </c:pt>
                <c:pt idx="17">
                  <c:v>4.1837814199428447E-2</c:v>
                </c:pt>
                <c:pt idx="18">
                  <c:v>4.8265338240076922E-2</c:v>
                </c:pt>
                <c:pt idx="19">
                  <c:v>5.5847672320423036E-2</c:v>
                </c:pt>
                <c:pt idx="20">
                  <c:v>6.4751931073573563E-2</c:v>
                </c:pt>
                <c:pt idx="21">
                  <c:v>7.5106735603953395E-2</c:v>
                </c:pt>
                <c:pt idx="22">
                  <c:v>8.68921007513003E-2</c:v>
                </c:pt>
                <c:pt idx="23">
                  <c:v>0.10003916406839271</c:v>
                </c:pt>
                <c:pt idx="24">
                  <c:v>0.11448309231300159</c:v>
                </c:pt>
                <c:pt idx="25">
                  <c:v>0.13009254812763243</c:v>
                </c:pt>
                <c:pt idx="26">
                  <c:v>0.14673421506671327</c:v>
                </c:pt>
                <c:pt idx="27">
                  <c:v>0.16420536653792039</c:v>
                </c:pt>
                <c:pt idx="28">
                  <c:v>0.18224018165327571</c:v>
                </c:pt>
                <c:pt idx="29">
                  <c:v>0.20047439219813992</c:v>
                </c:pt>
                <c:pt idx="30">
                  <c:v>0.21820887995385219</c:v>
                </c:pt>
                <c:pt idx="31">
                  <c:v>0.23492536384528812</c:v>
                </c:pt>
                <c:pt idx="32">
                  <c:v>0.24929212609332957</c:v>
                </c:pt>
                <c:pt idx="33">
                  <c:v>0.26021932826009059</c:v>
                </c:pt>
                <c:pt idx="34">
                  <c:v>0.31948500000000002</c:v>
                </c:pt>
                <c:pt idx="35">
                  <c:v>0.33605699999999999</c:v>
                </c:pt>
                <c:pt idx="36">
                  <c:v>0.35185899999999998</c:v>
                </c:pt>
                <c:pt idx="37">
                  <c:v>0.367035</c:v>
                </c:pt>
                <c:pt idx="38">
                  <c:v>0.38178299999999998</c:v>
                </c:pt>
                <c:pt idx="39">
                  <c:v>0.39597599999999999</c:v>
                </c:pt>
                <c:pt idx="40">
                  <c:v>0.40955599999999998</c:v>
                </c:pt>
                <c:pt idx="41">
                  <c:v>0.42253800000000002</c:v>
                </c:pt>
                <c:pt idx="42">
                  <c:v>0.43492999999999998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7E-469E-A4C6-ABC0FEBFC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9883951"/>
        <c:axId val="979884431"/>
      </c:lineChart>
      <c:catAx>
        <c:axId val="979883951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AU" sz="1400">
                    <a:solidFill>
                      <a:schemeClr val="tx1"/>
                    </a:solidFill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0.52573566766425195"/>
              <c:y val="0.92244142134348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79884431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7988443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79883951"/>
        <c:crosses val="autoZero"/>
        <c:crossBetween val="midCat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3415990039107"/>
          <c:y val="3.272291756606531E-2"/>
          <c:w val="0.8268187235242036"/>
          <c:h val="0.85510924361075802"/>
        </c:manualLayout>
      </c:layout>
      <c:lineChart>
        <c:grouping val="standard"/>
        <c:varyColors val="0"/>
        <c:ser>
          <c:idx val="0"/>
          <c:order val="0"/>
          <c:tx>
            <c:v>Survival probabilities</c:v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'Mortility data'!$A$2:$A$44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'Mortility data'!$F$2:$F$45</c:f>
              <c:numCache>
                <c:formatCode>0.0%</c:formatCode>
                <c:ptCount val="44"/>
                <c:pt idx="0">
                  <c:v>1</c:v>
                </c:pt>
                <c:pt idx="1">
                  <c:v>0.99384048287056259</c:v>
                </c:pt>
                <c:pt idx="2">
                  <c:v>0.98713626478208716</c:v>
                </c:pt>
                <c:pt idx="3">
                  <c:v>0.97979286192073967</c:v>
                </c:pt>
                <c:pt idx="4">
                  <c:v>0.97179860088930692</c:v>
                </c:pt>
                <c:pt idx="5">
                  <c:v>0.9631252202399081</c:v>
                </c:pt>
                <c:pt idx="6">
                  <c:v>0.95370824087013195</c:v>
                </c:pt>
                <c:pt idx="7">
                  <c:v>0.94345115151425096</c:v>
                </c:pt>
                <c:pt idx="8">
                  <c:v>0.93222966348956482</c:v>
                </c:pt>
                <c:pt idx="9">
                  <c:v>0.91989221080998285</c:v>
                </c:pt>
                <c:pt idx="10">
                  <c:v>0.90626414126502974</c:v>
                </c:pt>
                <c:pt idx="11">
                  <c:v>0.89114432458033133</c:v>
                </c:pt>
                <c:pt idx="12">
                  <c:v>0.87431119791250023</c:v>
                </c:pt>
                <c:pt idx="13">
                  <c:v>0.85554681365606045</c:v>
                </c:pt>
                <c:pt idx="14">
                  <c:v>0.83463771786164409</c:v>
                </c:pt>
                <c:pt idx="15">
                  <c:v>0.81137071106943737</c:v>
                </c:pt>
                <c:pt idx="16">
                  <c:v>0.78554881773663809</c:v>
                </c:pt>
                <c:pt idx="17">
                  <c:v>0.75694225593514153</c:v>
                </c:pt>
                <c:pt idx="18">
                  <c:v>0.72527344647163083</c:v>
                </c:pt>
                <c:pt idx="19">
                  <c:v>0.69026787826113123</c:v>
                </c:pt>
                <c:pt idx="20">
                  <c:v>0.65171802398268985</c:v>
                </c:pt>
                <c:pt idx="21">
                  <c:v>0.60951802341435712</c:v>
                </c:pt>
                <c:pt idx="22">
                  <c:v>0.56373911438393076</c:v>
                </c:pt>
                <c:pt idx="23">
                  <c:v>0.51475463845943348</c:v>
                </c:pt>
                <c:pt idx="24">
                  <c:v>0.46325901472762404</c:v>
                </c:pt>
                <c:pt idx="25">
                  <c:v>0.41022369017973132</c:v>
                </c:pt>
                <c:pt idx="26">
                  <c:v>0.3568566450219296</c:v>
                </c:pt>
                <c:pt idx="27">
                  <c:v>0.30449356532329602</c:v>
                </c:pt>
                <c:pt idx="28">
                  <c:v>0.25449408782094601</c:v>
                </c:pt>
                <c:pt idx="29">
                  <c:v>0.20811503902677211</c:v>
                </c:pt>
                <c:pt idx="30">
                  <c:v>0.16639330307058781</c:v>
                </c:pt>
                <c:pt idx="31">
                  <c:v>0.13008480677573298</c:v>
                </c:pt>
                <c:pt idx="32">
                  <c:v>9.95245862131999E-2</c:v>
                </c:pt>
                <c:pt idx="33">
                  <c:v>7.4713890517552423E-2</c:v>
                </c:pt>
                <c:pt idx="34">
                  <c:v>5.5271892115376975E-2</c:v>
                </c:pt>
                <c:pt idx="35">
                  <c:v>3.7613351662895762E-2</c:v>
                </c:pt>
                <c:pt idx="36">
                  <c:v>2.4973121543117999E-2</c:v>
                </c:pt>
                <c:pt idx="37">
                  <c:v>1.6186103970078046E-2</c:v>
                </c:pt>
                <c:pt idx="38">
                  <c:v>1.0245237299420451E-2</c:v>
                </c:pt>
                <c:pt idx="39">
                  <c:v>6.3337798675358135E-3</c:v>
                </c:pt>
                <c:pt idx="40">
                  <c:v>3.8257550507084523E-3</c:v>
                </c:pt>
                <c:pt idx="41">
                  <c:v>2.2588941151605014E-3</c:v>
                </c:pt>
                <c:pt idx="42">
                  <c:v>1.3044255135288133E-3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72-48A1-9761-A25519D473C6}"/>
            </c:ext>
          </c:extLst>
        </c:ser>
        <c:ser>
          <c:idx val="2"/>
          <c:order val="1"/>
          <c:tx>
            <c:v>2% discount rate</c:v>
          </c:tx>
          <c:spPr>
            <a:ln w="28575" cap="rnd">
              <a:solidFill>
                <a:sysClr val="window" lastClr="FFFFFF">
                  <a:lumMod val="50000"/>
                </a:sys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'Mortility data'!$G$2:$G$45</c:f>
              <c:numCache>
                <c:formatCode>0.0%</c:formatCode>
                <c:ptCount val="44"/>
                <c:pt idx="0">
                  <c:v>1</c:v>
                </c:pt>
                <c:pt idx="1">
                  <c:v>0.98039215686274506</c:v>
                </c:pt>
                <c:pt idx="2">
                  <c:v>0.96116878123798533</c:v>
                </c:pt>
                <c:pt idx="3">
                  <c:v>0.94232233454704439</c:v>
                </c:pt>
                <c:pt idx="4">
                  <c:v>0.92384542602651409</c:v>
                </c:pt>
                <c:pt idx="5">
                  <c:v>0.90573080982991572</c:v>
                </c:pt>
                <c:pt idx="6">
                  <c:v>0.88797138218619187</c:v>
                </c:pt>
                <c:pt idx="7">
                  <c:v>0.87056017861391355</c:v>
                </c:pt>
                <c:pt idx="8">
                  <c:v>0.85349037119011129</c:v>
                </c:pt>
                <c:pt idx="9">
                  <c:v>0.83675526587265814</c:v>
                </c:pt>
                <c:pt idx="10">
                  <c:v>0.82034829987515501</c:v>
                </c:pt>
                <c:pt idx="11">
                  <c:v>0.80426303909328922</c:v>
                </c:pt>
                <c:pt idx="12">
                  <c:v>0.7884931755816561</c:v>
                </c:pt>
                <c:pt idx="13">
                  <c:v>0.77303252508005504</c:v>
                </c:pt>
                <c:pt idx="14">
                  <c:v>0.75787502458828926</c:v>
                </c:pt>
                <c:pt idx="15">
                  <c:v>0.74301472998851892</c:v>
                </c:pt>
                <c:pt idx="16">
                  <c:v>0.72844581371423422</c:v>
                </c:pt>
                <c:pt idx="17">
                  <c:v>0.71416256246493548</c:v>
                </c:pt>
                <c:pt idx="18">
                  <c:v>0.70015937496562297</c:v>
                </c:pt>
                <c:pt idx="19">
                  <c:v>0.68643075977021861</c:v>
                </c:pt>
                <c:pt idx="20">
                  <c:v>0.67297133310805746</c:v>
                </c:pt>
                <c:pt idx="21">
                  <c:v>0.65977581677260533</c:v>
                </c:pt>
                <c:pt idx="22">
                  <c:v>0.64683903605157389</c:v>
                </c:pt>
                <c:pt idx="23">
                  <c:v>0.63415591769762147</c:v>
                </c:pt>
                <c:pt idx="24">
                  <c:v>0.62172148793884452</c:v>
                </c:pt>
                <c:pt idx="25">
                  <c:v>0.60953087052827892</c:v>
                </c:pt>
                <c:pt idx="26">
                  <c:v>0.59757928483164602</c:v>
                </c:pt>
                <c:pt idx="27">
                  <c:v>0.58586204395259411</c:v>
                </c:pt>
                <c:pt idx="28">
                  <c:v>0.57437455289470007</c:v>
                </c:pt>
                <c:pt idx="29">
                  <c:v>0.56311230675950985</c:v>
                </c:pt>
                <c:pt idx="30">
                  <c:v>0.55207088897991163</c:v>
                </c:pt>
                <c:pt idx="31">
                  <c:v>0.54124596958814863</c:v>
                </c:pt>
                <c:pt idx="32">
                  <c:v>0.53063330351779281</c:v>
                </c:pt>
                <c:pt idx="33">
                  <c:v>0.52022872893901251</c:v>
                </c:pt>
                <c:pt idx="34">
                  <c:v>0.51002816562648279</c:v>
                </c:pt>
                <c:pt idx="35">
                  <c:v>0.5000276133592968</c:v>
                </c:pt>
                <c:pt idx="36">
                  <c:v>0.49022315035225178</c:v>
                </c:pt>
                <c:pt idx="37">
                  <c:v>0.48061093171789387</c:v>
                </c:pt>
                <c:pt idx="38">
                  <c:v>0.4711871879587195</c:v>
                </c:pt>
                <c:pt idx="39">
                  <c:v>0.46194822348894066</c:v>
                </c:pt>
                <c:pt idx="40">
                  <c:v>0.45289041518523593</c:v>
                </c:pt>
                <c:pt idx="41">
                  <c:v>0.44401021096591758</c:v>
                </c:pt>
                <c:pt idx="42">
                  <c:v>0.4353041283979584</c:v>
                </c:pt>
                <c:pt idx="43">
                  <c:v>0.42676875333133174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72-48A1-9761-A25519D473C6}"/>
            </c:ext>
          </c:extLst>
        </c:ser>
        <c:ser>
          <c:idx val="1"/>
          <c:order val="2"/>
          <c:tx>
            <c:v>Combining survival and discounting</c:v>
          </c:tx>
          <c:spPr>
            <a:ln w="44450" cap="rnd" cmpd="dbl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'Mortility data'!$H$2:$H$45</c:f>
              <c:numCache>
                <c:formatCode>0.0%</c:formatCode>
                <c:ptCount val="44"/>
                <c:pt idx="0">
                  <c:v>1</c:v>
                </c:pt>
                <c:pt idx="1">
                  <c:v>0.97435341457898295</c:v>
                </c:pt>
                <c:pt idx="2">
                  <c:v>0.94880456053641593</c:v>
                </c:pt>
                <c:pt idx="3">
                  <c:v>0.92328069701768134</c:v>
                </c:pt>
                <c:pt idx="4">
                  <c:v>0.89779169245055213</c:v>
                </c:pt>
                <c:pt idx="5">
                  <c:v>0.87233218569550786</c:v>
                </c:pt>
                <c:pt idx="6">
                  <c:v>0.84686562484781269</c:v>
                </c:pt>
                <c:pt idx="7">
                  <c:v>0.82133100297574868</c:v>
                </c:pt>
                <c:pt idx="8">
                  <c:v>0.79564904152614124</c:v>
                </c:pt>
                <c:pt idx="9">
                  <c:v>0.76972465143049451</c:v>
                </c:pt>
                <c:pt idx="10">
                  <c:v>0.7434522475245845</c:v>
                </c:pt>
                <c:pt idx="11">
                  <c:v>0.71671444275771379</c:v>
                </c:pt>
                <c:pt idx="12">
                  <c:v>0.68938841288862907</c:v>
                </c:pt>
                <c:pt idx="13">
                  <c:v>0.66136551368473973</c:v>
                </c:pt>
                <c:pt idx="14">
                  <c:v>0.6325510809467072</c:v>
                </c:pt>
                <c:pt idx="15">
                  <c:v>0.60286038980585055</c:v>
                </c:pt>
                <c:pt idx="16">
                  <c:v>0.57222974774842006</c:v>
                </c:pt>
                <c:pt idx="17">
                  <c:v>0.54057982113662972</c:v>
                </c:pt>
                <c:pt idx="18">
                  <c:v>0.50780700296074022</c:v>
                </c:pt>
                <c:pt idx="19">
                  <c:v>0.47382110411976508</c:v>
                </c:pt>
                <c:pt idx="20">
                  <c:v>0.43858754741017975</c:v>
                </c:pt>
                <c:pt idx="21">
                  <c:v>0.40214525173583143</c:v>
                </c:pt>
                <c:pt idx="22">
                  <c:v>0.3646484653326697</c:v>
                </c:pt>
                <c:pt idx="23">
                  <c:v>0.3264347001413494</c:v>
                </c:pt>
                <c:pt idx="24">
                  <c:v>0.28801808393754152</c:v>
                </c:pt>
                <c:pt idx="25">
                  <c:v>0.25004400298657459</c:v>
                </c:pt>
                <c:pt idx="26">
                  <c:v>0.21325013871962525</c:v>
                </c:pt>
                <c:pt idx="27">
                  <c:v>0.17839122255071893</c:v>
                </c:pt>
                <c:pt idx="28">
                  <c:v>0.14617492790650041</c:v>
                </c:pt>
                <c:pt idx="29">
                  <c:v>0.11719213969771106</c:v>
                </c:pt>
                <c:pt idx="30">
                  <c:v>9.1860898746483274E-2</c:v>
                </c:pt>
                <c:pt idx="31">
                  <c:v>7.0407877372018562E-2</c:v>
                </c:pt>
                <c:pt idx="32">
                  <c:v>5.2811059963551642E-2</c:v>
                </c:pt>
                <c:pt idx="33">
                  <c:v>3.8868312298034835E-2</c:v>
                </c:pt>
                <c:pt idx="34">
                  <c:v>2.8190221746310577E-2</c:v>
                </c:pt>
                <c:pt idx="35">
                  <c:v>1.8807714462441706E-2</c:v>
                </c:pt>
                <c:pt idx="36">
                  <c:v>1.2242402316996992E-2</c:v>
                </c:pt>
                <c:pt idx="37">
                  <c:v>7.7792185099419108E-3</c:v>
                </c:pt>
                <c:pt idx="38">
                  <c:v>4.8274245530837076E-3</c:v>
                </c:pt>
                <c:pt idx="39">
                  <c:v>2.9258783577781871E-3</c:v>
                </c:pt>
                <c:pt idx="40">
                  <c:v>1.7326477933123643E-3</c:v>
                </c:pt>
                <c:pt idx="41">
                  <c:v>1.002972052622084E-3</c:v>
                </c:pt>
                <c:pt idx="42">
                  <c:v>5.6782181122671941E-4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72-48A1-9761-A25519D47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9883951"/>
        <c:axId val="979884431"/>
      </c:lineChart>
      <c:catAx>
        <c:axId val="979883951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0.51955731313095888"/>
              <c:y val="0.937782972440944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79884431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79884431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79883951"/>
        <c:crosses val="autoZero"/>
        <c:crossBetween val="midCat"/>
      </c:valAx>
      <c:spPr>
        <a:noFill/>
        <a:ln w="635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8444866211894028"/>
          <c:y val="5.2692901037496319E-2"/>
          <c:w val="0.48504593976796972"/>
          <c:h val="0.2679011757308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spcAft>
          <a:spcPts val="600"/>
        </a:spcAft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80554111267919"/>
          <c:y val="6.4525979971379904E-2"/>
          <c:w val="0.76793344722572987"/>
          <c:h val="0.82720363992288426"/>
        </c:manualLayout>
      </c:layout>
      <c:lineChart>
        <c:grouping val="standard"/>
        <c:varyColors val="0"/>
        <c:ser>
          <c:idx val="0"/>
          <c:order val="0"/>
          <c:tx>
            <c:v>Balance exhausted at age 87 </c:v>
          </c:tx>
          <c:spPr>
            <a:ln w="31750" cap="rnd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'Income - Deterministic'!$A$4:$A$44</c:f>
              <c:numCache>
                <c:formatCode>General</c:formatCode>
                <c:ptCount val="41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</c:numCache>
            </c:numRef>
          </c:cat>
          <c:val>
            <c:numRef>
              <c:f>'Income - Deterministic'!$C$4:$C$44</c:f>
              <c:numCache>
                <c:formatCode>#,##0_ ;\-#,##0\ </c:formatCode>
                <c:ptCount val="41"/>
                <c:pt idx="0">
                  <c:v>48649.092174709804</c:v>
                </c:pt>
                <c:pt idx="1">
                  <c:v>48649.092174709804</c:v>
                </c:pt>
                <c:pt idx="2">
                  <c:v>48649.092174709804</c:v>
                </c:pt>
                <c:pt idx="3">
                  <c:v>48649.092174709804</c:v>
                </c:pt>
                <c:pt idx="4">
                  <c:v>48649.092174709804</c:v>
                </c:pt>
                <c:pt idx="5">
                  <c:v>48649.092174709804</c:v>
                </c:pt>
                <c:pt idx="6">
                  <c:v>48649.092174709804</c:v>
                </c:pt>
                <c:pt idx="7">
                  <c:v>48649.092174709804</c:v>
                </c:pt>
                <c:pt idx="8">
                  <c:v>48649.092174709804</c:v>
                </c:pt>
                <c:pt idx="9">
                  <c:v>48649.092174709804</c:v>
                </c:pt>
                <c:pt idx="10">
                  <c:v>48946.636174709798</c:v>
                </c:pt>
                <c:pt idx="11">
                  <c:v>49247.155614709802</c:v>
                </c:pt>
                <c:pt idx="12">
                  <c:v>49550.680249109799</c:v>
                </c:pt>
                <c:pt idx="13">
                  <c:v>49857.240129853803</c:v>
                </c:pt>
                <c:pt idx="14">
                  <c:v>50166.865609405198</c:v>
                </c:pt>
                <c:pt idx="15">
                  <c:v>50479.587343752195</c:v>
                </c:pt>
                <c:pt idx="16">
                  <c:v>50795.436295442603</c:v>
                </c:pt>
                <c:pt idx="17">
                  <c:v>51114.443736649999</c:v>
                </c:pt>
                <c:pt idx="18">
                  <c:v>51436.641252269299</c:v>
                </c:pt>
                <c:pt idx="19">
                  <c:v>51762.060743044902</c:v>
                </c:pt>
                <c:pt idx="20">
                  <c:v>52090.734428728305</c:v>
                </c:pt>
                <c:pt idx="21">
                  <c:v>33528.002676558703</c:v>
                </c:pt>
                <c:pt idx="22">
                  <c:v>33863.282703324301</c:v>
                </c:pt>
                <c:pt idx="23">
                  <c:v>34201.915530357503</c:v>
                </c:pt>
                <c:pt idx="24">
                  <c:v>34543.934685661101</c:v>
                </c:pt>
                <c:pt idx="25">
                  <c:v>34889.374032517699</c:v>
                </c:pt>
                <c:pt idx="26">
                  <c:v>35238.267772842897</c:v>
                </c:pt>
                <c:pt idx="27">
                  <c:v>35590.650450571302</c:v>
                </c:pt>
                <c:pt idx="28">
                  <c:v>35946.556955077001</c:v>
                </c:pt>
                <c:pt idx="29">
                  <c:v>36306.022524627799</c:v>
                </c:pt>
                <c:pt idx="30">
                  <c:v>36669.082749874098</c:v>
                </c:pt>
                <c:pt idx="31">
                  <c:v>37035.773577372798</c:v>
                </c:pt>
                <c:pt idx="32">
                  <c:v>37406.131313146499</c:v>
                </c:pt>
                <c:pt idx="33">
                  <c:v>37780.192626278003</c:v>
                </c:pt>
                <c:pt idx="34">
                  <c:v>38157.994552540797</c:v>
                </c:pt>
                <c:pt idx="35">
                  <c:v>38539.574498066198</c:v>
                </c:pt>
                <c:pt idx="36">
                  <c:v>38924.970243046897</c:v>
                </c:pt>
                <c:pt idx="37">
                  <c:v>39314.2199454773</c:v>
                </c:pt>
                <c:pt idx="38">
                  <c:v>39707.3621449321</c:v>
                </c:pt>
                <c:pt idx="39">
                  <c:v>40104.435766381401</c:v>
                </c:pt>
                <c:pt idx="40">
                  <c:v>40505.4801240452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2F-436B-808B-22ACC855650B}"/>
            </c:ext>
          </c:extLst>
        </c:ser>
        <c:ser>
          <c:idx val="1"/>
          <c:order val="1"/>
          <c:tx>
            <c:v>Balance exhausted at  age 92</c:v>
          </c:tx>
          <c:spPr>
            <a:ln w="47625" cap="rnd">
              <a:solidFill>
                <a:sysClr val="window" lastClr="FFFFFF">
                  <a:lumMod val="50000"/>
                </a:sys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'Income - Deterministic'!$A$4:$A$44</c:f>
              <c:numCache>
                <c:formatCode>General</c:formatCode>
                <c:ptCount val="41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</c:numCache>
            </c:numRef>
          </c:cat>
          <c:val>
            <c:numRef>
              <c:f>'Income - Deterministic'!$D$4:$D$44</c:f>
              <c:numCache>
                <c:formatCode>#,##0_ ;\-#,##0\ </c:formatCode>
                <c:ptCount val="41"/>
                <c:pt idx="0">
                  <c:v>46047.105898519701</c:v>
                </c:pt>
                <c:pt idx="1">
                  <c:v>46047.105898519701</c:v>
                </c:pt>
                <c:pt idx="2">
                  <c:v>46047.105898519701</c:v>
                </c:pt>
                <c:pt idx="3">
                  <c:v>46047.105898519701</c:v>
                </c:pt>
                <c:pt idx="4">
                  <c:v>46047.105898519701</c:v>
                </c:pt>
                <c:pt idx="5">
                  <c:v>46047.105898519701</c:v>
                </c:pt>
                <c:pt idx="6">
                  <c:v>46047.105898519701</c:v>
                </c:pt>
                <c:pt idx="7">
                  <c:v>46047.105898519701</c:v>
                </c:pt>
                <c:pt idx="8">
                  <c:v>46047.105898519701</c:v>
                </c:pt>
                <c:pt idx="9">
                  <c:v>46047.105898519701</c:v>
                </c:pt>
                <c:pt idx="10">
                  <c:v>46344.649898519696</c:v>
                </c:pt>
                <c:pt idx="11">
                  <c:v>46645.1693385197</c:v>
                </c:pt>
                <c:pt idx="12">
                  <c:v>46948.693972919704</c:v>
                </c:pt>
                <c:pt idx="13">
                  <c:v>47255.2538536637</c:v>
                </c:pt>
                <c:pt idx="14">
                  <c:v>47564.879333215096</c:v>
                </c:pt>
                <c:pt idx="15">
                  <c:v>47877.6010675621</c:v>
                </c:pt>
                <c:pt idx="16">
                  <c:v>48193.450019252501</c:v>
                </c:pt>
                <c:pt idx="17">
                  <c:v>48512.457460459904</c:v>
                </c:pt>
                <c:pt idx="18">
                  <c:v>48834.654976079197</c:v>
                </c:pt>
                <c:pt idx="19">
                  <c:v>49160.0744668548</c:v>
                </c:pt>
                <c:pt idx="20">
                  <c:v>49488.748152538203</c:v>
                </c:pt>
                <c:pt idx="21">
                  <c:v>49820.708575078403</c:v>
                </c:pt>
                <c:pt idx="22">
                  <c:v>50155.988601844001</c:v>
                </c:pt>
                <c:pt idx="23">
                  <c:v>50494.621428877203</c:v>
                </c:pt>
                <c:pt idx="24">
                  <c:v>50836.640584180801</c:v>
                </c:pt>
                <c:pt idx="25">
                  <c:v>51182.079931037399</c:v>
                </c:pt>
                <c:pt idx="26">
                  <c:v>35238.267772842897</c:v>
                </c:pt>
                <c:pt idx="27">
                  <c:v>35590.650450571302</c:v>
                </c:pt>
                <c:pt idx="28">
                  <c:v>35946.556955077001</c:v>
                </c:pt>
                <c:pt idx="29">
                  <c:v>36306.022524627799</c:v>
                </c:pt>
                <c:pt idx="30">
                  <c:v>36669.082749874098</c:v>
                </c:pt>
                <c:pt idx="31">
                  <c:v>37035.773577372798</c:v>
                </c:pt>
                <c:pt idx="32">
                  <c:v>37406.131313146499</c:v>
                </c:pt>
                <c:pt idx="33">
                  <c:v>37780.192626278003</c:v>
                </c:pt>
                <c:pt idx="34">
                  <c:v>38157.994552540797</c:v>
                </c:pt>
                <c:pt idx="35">
                  <c:v>38539.574498066198</c:v>
                </c:pt>
                <c:pt idx="36">
                  <c:v>38924.970243046897</c:v>
                </c:pt>
                <c:pt idx="37">
                  <c:v>39314.2199454773</c:v>
                </c:pt>
                <c:pt idx="38">
                  <c:v>39707.3621449321</c:v>
                </c:pt>
                <c:pt idx="39">
                  <c:v>40104.435766381401</c:v>
                </c:pt>
                <c:pt idx="40">
                  <c:v>40505.4801240452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2F-436B-808B-22ACC855650B}"/>
            </c:ext>
          </c:extLst>
        </c:ser>
        <c:ser>
          <c:idx val="2"/>
          <c:order val="2"/>
          <c:tx>
            <c:v>Balance exhausted at  age 107</c:v>
          </c:tx>
          <c:spPr>
            <a:ln w="317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'Income - Deterministic'!$A$4:$A$44</c:f>
              <c:numCache>
                <c:formatCode>General</c:formatCode>
                <c:ptCount val="41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</c:numCache>
            </c:numRef>
          </c:cat>
          <c:val>
            <c:numRef>
              <c:f>'Income - Deterministic'!$E$4:$E$44</c:f>
              <c:numCache>
                <c:formatCode>#,##0_ ;\-#,##0\ </c:formatCode>
                <c:ptCount val="41"/>
                <c:pt idx="0">
                  <c:v>35853.032365629304</c:v>
                </c:pt>
                <c:pt idx="1">
                  <c:v>35853.032365629304</c:v>
                </c:pt>
                <c:pt idx="2">
                  <c:v>35853.032365629304</c:v>
                </c:pt>
                <c:pt idx="3">
                  <c:v>35853.032365629304</c:v>
                </c:pt>
                <c:pt idx="4">
                  <c:v>35853.032365629304</c:v>
                </c:pt>
                <c:pt idx="5">
                  <c:v>35853.032365629304</c:v>
                </c:pt>
                <c:pt idx="6">
                  <c:v>35853.032365629304</c:v>
                </c:pt>
                <c:pt idx="7">
                  <c:v>35853.032365629304</c:v>
                </c:pt>
                <c:pt idx="8">
                  <c:v>35853.032365629304</c:v>
                </c:pt>
                <c:pt idx="9">
                  <c:v>35853.032365629304</c:v>
                </c:pt>
                <c:pt idx="10">
                  <c:v>36150.576365629298</c:v>
                </c:pt>
                <c:pt idx="11">
                  <c:v>36451.095805629302</c:v>
                </c:pt>
                <c:pt idx="12">
                  <c:v>36754.620440029299</c:v>
                </c:pt>
                <c:pt idx="13">
                  <c:v>37061.180320773303</c:v>
                </c:pt>
                <c:pt idx="14">
                  <c:v>37370.805800324699</c:v>
                </c:pt>
                <c:pt idx="15">
                  <c:v>37683.527534671703</c:v>
                </c:pt>
                <c:pt idx="16">
                  <c:v>37999.376486362104</c:v>
                </c:pt>
                <c:pt idx="17">
                  <c:v>38318.383927569499</c:v>
                </c:pt>
                <c:pt idx="18">
                  <c:v>38640.581443188799</c:v>
                </c:pt>
                <c:pt idx="19">
                  <c:v>38966.000933964402</c:v>
                </c:pt>
                <c:pt idx="20">
                  <c:v>39294.674619647805</c:v>
                </c:pt>
                <c:pt idx="21">
                  <c:v>39626.635042188005</c:v>
                </c:pt>
                <c:pt idx="22">
                  <c:v>39961.915068953604</c:v>
                </c:pt>
                <c:pt idx="23">
                  <c:v>40300.547895986805</c:v>
                </c:pt>
                <c:pt idx="24">
                  <c:v>40642.567051290403</c:v>
                </c:pt>
                <c:pt idx="25">
                  <c:v>40988.006398147001</c:v>
                </c:pt>
                <c:pt idx="26">
                  <c:v>41336.9001384722</c:v>
                </c:pt>
                <c:pt idx="27">
                  <c:v>41689.282816200604</c:v>
                </c:pt>
                <c:pt idx="28">
                  <c:v>42045.189320706304</c:v>
                </c:pt>
                <c:pt idx="29">
                  <c:v>42404.654890257101</c:v>
                </c:pt>
                <c:pt idx="30">
                  <c:v>42767.715115503401</c:v>
                </c:pt>
                <c:pt idx="31">
                  <c:v>43134.405943002101</c:v>
                </c:pt>
                <c:pt idx="32">
                  <c:v>43504.763678775802</c:v>
                </c:pt>
                <c:pt idx="33">
                  <c:v>43878.824991907306</c:v>
                </c:pt>
                <c:pt idx="34">
                  <c:v>44256.626918170099</c:v>
                </c:pt>
                <c:pt idx="35">
                  <c:v>44638.206863695501</c:v>
                </c:pt>
                <c:pt idx="36">
                  <c:v>45023.602608676199</c:v>
                </c:pt>
                <c:pt idx="37">
                  <c:v>45412.852311106602</c:v>
                </c:pt>
                <c:pt idx="38">
                  <c:v>45805.994510561402</c:v>
                </c:pt>
                <c:pt idx="39">
                  <c:v>46203.068132010703</c:v>
                </c:pt>
                <c:pt idx="40">
                  <c:v>46604.112489674502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2F-436B-808B-22ACC8556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3828048"/>
        <c:axId val="823828528"/>
      </c:lineChart>
      <c:catAx>
        <c:axId val="823828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AU" sz="1300"/>
                  <a:t>Age</a:t>
                </a:r>
              </a:p>
            </c:rich>
          </c:tx>
          <c:layout>
            <c:manualLayout>
              <c:xMode val="edge"/>
              <c:yMode val="edge"/>
              <c:x val="0.58472395949392164"/>
              <c:y val="0.93665167739216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82382852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23828528"/>
        <c:scaling>
          <c:orientation val="minMax"/>
          <c:max val="55000"/>
          <c:min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AU" sz="1300" b="0"/>
                  <a:t>Income including Age Pension</a:t>
                </a:r>
              </a:p>
            </c:rich>
          </c:tx>
          <c:layout>
            <c:manualLayout>
              <c:xMode val="edge"/>
              <c:yMode val="edge"/>
              <c:x val="4.9528336923419739E-3"/>
              <c:y val="0.19204331258430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823828048"/>
        <c:crosses val="autoZero"/>
        <c:crossBetween val="midCat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33640347619403"/>
          <c:y val="0.69296159714638061"/>
          <c:w val="0.73138869005010743"/>
          <c:h val="0.18113884083468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spcAft>
          <a:spcPts val="600"/>
        </a:spcAft>
        <a:defRPr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96326295764086"/>
          <c:y val="4.2882042968206073E-2"/>
          <c:w val="0.77990514681051459"/>
          <c:h val="0.78464224746197087"/>
        </c:manualLayout>
      </c:layout>
      <c:areaChart>
        <c:grouping val="stacked"/>
        <c:varyColors val="0"/>
        <c:ser>
          <c:idx val="6"/>
          <c:order val="0"/>
          <c:tx>
            <c:v>1%</c:v>
          </c:tx>
          <c:spPr>
            <a:noFill/>
            <a:ln w="25400">
              <a:noFill/>
            </a:ln>
            <a:effectLst/>
          </c:spPr>
          <c:cat>
            <c:numLit>
              <c:formatCode>General</c:formatCode>
              <c:ptCount val="43"/>
              <c:pt idx="0">
                <c:v>67</c:v>
              </c:pt>
              <c:pt idx="1">
                <c:v>68</c:v>
              </c:pt>
              <c:pt idx="2">
                <c:v>69</c:v>
              </c:pt>
              <c:pt idx="3">
                <c:v>70</c:v>
              </c:pt>
              <c:pt idx="4">
                <c:v>71</c:v>
              </c:pt>
              <c:pt idx="5">
                <c:v>72</c:v>
              </c:pt>
              <c:pt idx="6">
                <c:v>73</c:v>
              </c:pt>
              <c:pt idx="7">
                <c:v>74</c:v>
              </c:pt>
              <c:pt idx="8">
                <c:v>75</c:v>
              </c:pt>
              <c:pt idx="9">
                <c:v>76</c:v>
              </c:pt>
              <c:pt idx="10">
                <c:v>77</c:v>
              </c:pt>
              <c:pt idx="11">
                <c:v>78</c:v>
              </c:pt>
              <c:pt idx="12">
                <c:v>79</c:v>
              </c:pt>
              <c:pt idx="13">
                <c:v>80</c:v>
              </c:pt>
              <c:pt idx="14">
                <c:v>81</c:v>
              </c:pt>
              <c:pt idx="15">
                <c:v>82</c:v>
              </c:pt>
              <c:pt idx="16">
                <c:v>83</c:v>
              </c:pt>
              <c:pt idx="17">
                <c:v>84</c:v>
              </c:pt>
              <c:pt idx="18">
                <c:v>85</c:v>
              </c:pt>
              <c:pt idx="19">
                <c:v>86</c:v>
              </c:pt>
              <c:pt idx="20">
                <c:v>87</c:v>
              </c:pt>
              <c:pt idx="21">
                <c:v>88</c:v>
              </c:pt>
              <c:pt idx="22">
                <c:v>89</c:v>
              </c:pt>
              <c:pt idx="23">
                <c:v>90</c:v>
              </c:pt>
              <c:pt idx="24">
                <c:v>91</c:v>
              </c:pt>
              <c:pt idx="25">
                <c:v>92</c:v>
              </c:pt>
              <c:pt idx="26">
                <c:v>93</c:v>
              </c:pt>
              <c:pt idx="27">
                <c:v>94</c:v>
              </c:pt>
              <c:pt idx="28">
                <c:v>95</c:v>
              </c:pt>
              <c:pt idx="29">
                <c:v>96</c:v>
              </c:pt>
              <c:pt idx="30">
                <c:v>97</c:v>
              </c:pt>
              <c:pt idx="31">
                <c:v>98</c:v>
              </c:pt>
              <c:pt idx="32">
                <c:v>99</c:v>
              </c:pt>
              <c:pt idx="33">
                <c:v>100</c:v>
              </c:pt>
              <c:pt idx="34">
                <c:v>101</c:v>
              </c:pt>
              <c:pt idx="35">
                <c:v>102</c:v>
              </c:pt>
              <c:pt idx="36">
                <c:v>103</c:v>
              </c:pt>
              <c:pt idx="37">
                <c:v>104</c:v>
              </c:pt>
              <c:pt idx="38">
                <c:v>105</c:v>
              </c:pt>
              <c:pt idx="39">
                <c:v>106</c:v>
              </c:pt>
              <c:pt idx="40">
                <c:v>107</c:v>
              </c:pt>
              <c:pt idx="41">
                <c:v>108</c:v>
              </c:pt>
              <c:pt idx="42">
                <c:v>109</c:v>
              </c:pt>
            </c:numLit>
          </c:cat>
          <c:val>
            <c:numRef>
              <c:f>IncomeTot!$D$1025:$AT$1025</c:f>
              <c:numCache>
                <c:formatCode>"$"#,##0</c:formatCode>
                <c:ptCount val="43"/>
                <c:pt idx="0">
                  <c:v>46330.077484481968</c:v>
                </c:pt>
                <c:pt idx="1">
                  <c:v>43827.295960645009</c:v>
                </c:pt>
                <c:pt idx="2">
                  <c:v>43111.773208183607</c:v>
                </c:pt>
                <c:pt idx="3">
                  <c:v>42654.159616001103</c:v>
                </c:pt>
                <c:pt idx="4">
                  <c:v>41572.401526305977</c:v>
                </c:pt>
                <c:pt idx="5">
                  <c:v>41107.651289763773</c:v>
                </c:pt>
                <c:pt idx="6">
                  <c:v>41069.33440709889</c:v>
                </c:pt>
                <c:pt idx="7">
                  <c:v>40809.568639774683</c:v>
                </c:pt>
                <c:pt idx="8">
                  <c:v>40759.590503964238</c:v>
                </c:pt>
                <c:pt idx="9">
                  <c:v>40203.193494889689</c:v>
                </c:pt>
                <c:pt idx="10">
                  <c:v>39787.236421601854</c:v>
                </c:pt>
                <c:pt idx="11">
                  <c:v>39677.987330274736</c:v>
                </c:pt>
                <c:pt idx="12">
                  <c:v>39063.703874706523</c:v>
                </c:pt>
                <c:pt idx="13">
                  <c:v>38957.920004077023</c:v>
                </c:pt>
                <c:pt idx="14">
                  <c:v>38728.041206465597</c:v>
                </c:pt>
                <c:pt idx="15">
                  <c:v>38300.33978049516</c:v>
                </c:pt>
                <c:pt idx="16">
                  <c:v>38521.004115353993</c:v>
                </c:pt>
                <c:pt idx="17">
                  <c:v>38498.866375111626</c:v>
                </c:pt>
                <c:pt idx="18">
                  <c:v>38109.164271331079</c:v>
                </c:pt>
                <c:pt idx="19">
                  <c:v>37936.215847950734</c:v>
                </c:pt>
                <c:pt idx="20">
                  <c:v>37600.930141179073</c:v>
                </c:pt>
                <c:pt idx="21">
                  <c:v>37774.704010656525</c:v>
                </c:pt>
                <c:pt idx="22">
                  <c:v>37414.696448289244</c:v>
                </c:pt>
                <c:pt idx="23">
                  <c:v>37084.721546472945</c:v>
                </c:pt>
                <c:pt idx="24">
                  <c:v>37030.34099471067</c:v>
                </c:pt>
                <c:pt idx="25">
                  <c:v>36860.592296143725</c:v>
                </c:pt>
                <c:pt idx="26">
                  <c:v>36677.294341570101</c:v>
                </c:pt>
                <c:pt idx="27">
                  <c:v>35998.128245516476</c:v>
                </c:pt>
                <c:pt idx="28">
                  <c:v>35829.80152848718</c:v>
                </c:pt>
                <c:pt idx="29">
                  <c:v>35745.82596205295</c:v>
                </c:pt>
                <c:pt idx="30">
                  <c:v>35415.888015764533</c:v>
                </c:pt>
                <c:pt idx="31">
                  <c:v>34890.633939322433</c:v>
                </c:pt>
                <c:pt idx="32">
                  <c:v>34629.218604674803</c:v>
                </c:pt>
                <c:pt idx="33">
                  <c:v>34291.222635014659</c:v>
                </c:pt>
                <c:pt idx="34">
                  <c:v>33788.424274240766</c:v>
                </c:pt>
                <c:pt idx="35">
                  <c:v>33575.015463926982</c:v>
                </c:pt>
                <c:pt idx="36">
                  <c:v>33034.445279158434</c:v>
                </c:pt>
                <c:pt idx="37">
                  <c:v>32551.172223007896</c:v>
                </c:pt>
                <c:pt idx="38">
                  <c:v>32025.59966852186</c:v>
                </c:pt>
                <c:pt idx="39">
                  <c:v>31608.134324096165</c:v>
                </c:pt>
                <c:pt idx="40">
                  <c:v>31146.853640963011</c:v>
                </c:pt>
                <c:pt idx="41">
                  <c:v>30565.561132447594</c:v>
                </c:pt>
                <c:pt idx="42">
                  <c:v>30122.012568686841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B-48C6-8A58-774DE659B078}"/>
            </c:ext>
          </c:extLst>
        </c:ser>
        <c:ser>
          <c:idx val="0"/>
          <c:order val="1"/>
          <c:tx>
            <c:v>5%</c:v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Lit>
              <c:formatCode>General</c:formatCode>
              <c:ptCount val="43"/>
              <c:pt idx="0">
                <c:v>67</c:v>
              </c:pt>
              <c:pt idx="1">
                <c:v>68</c:v>
              </c:pt>
              <c:pt idx="2">
                <c:v>69</c:v>
              </c:pt>
              <c:pt idx="3">
                <c:v>70</c:v>
              </c:pt>
              <c:pt idx="4">
                <c:v>71</c:v>
              </c:pt>
              <c:pt idx="5">
                <c:v>72</c:v>
              </c:pt>
              <c:pt idx="6">
                <c:v>73</c:v>
              </c:pt>
              <c:pt idx="7">
                <c:v>74</c:v>
              </c:pt>
              <c:pt idx="8">
                <c:v>75</c:v>
              </c:pt>
              <c:pt idx="9">
                <c:v>76</c:v>
              </c:pt>
              <c:pt idx="10">
                <c:v>77</c:v>
              </c:pt>
              <c:pt idx="11">
                <c:v>78</c:v>
              </c:pt>
              <c:pt idx="12">
                <c:v>79</c:v>
              </c:pt>
              <c:pt idx="13">
                <c:v>80</c:v>
              </c:pt>
              <c:pt idx="14">
                <c:v>81</c:v>
              </c:pt>
              <c:pt idx="15">
                <c:v>82</c:v>
              </c:pt>
              <c:pt idx="16">
                <c:v>83</c:v>
              </c:pt>
              <c:pt idx="17">
                <c:v>84</c:v>
              </c:pt>
              <c:pt idx="18">
                <c:v>85</c:v>
              </c:pt>
              <c:pt idx="19">
                <c:v>86</c:v>
              </c:pt>
              <c:pt idx="20">
                <c:v>87</c:v>
              </c:pt>
              <c:pt idx="21">
                <c:v>88</c:v>
              </c:pt>
              <c:pt idx="22">
                <c:v>89</c:v>
              </c:pt>
              <c:pt idx="23">
                <c:v>90</c:v>
              </c:pt>
              <c:pt idx="24">
                <c:v>91</c:v>
              </c:pt>
              <c:pt idx="25">
                <c:v>92</c:v>
              </c:pt>
              <c:pt idx="26">
                <c:v>93</c:v>
              </c:pt>
              <c:pt idx="27">
                <c:v>94</c:v>
              </c:pt>
              <c:pt idx="28">
                <c:v>95</c:v>
              </c:pt>
              <c:pt idx="29">
                <c:v>96</c:v>
              </c:pt>
              <c:pt idx="30">
                <c:v>97</c:v>
              </c:pt>
              <c:pt idx="31">
                <c:v>98</c:v>
              </c:pt>
              <c:pt idx="32">
                <c:v>99</c:v>
              </c:pt>
              <c:pt idx="33">
                <c:v>100</c:v>
              </c:pt>
              <c:pt idx="34">
                <c:v>101</c:v>
              </c:pt>
              <c:pt idx="35">
                <c:v>102</c:v>
              </c:pt>
              <c:pt idx="36">
                <c:v>103</c:v>
              </c:pt>
              <c:pt idx="37">
                <c:v>104</c:v>
              </c:pt>
              <c:pt idx="38">
                <c:v>105</c:v>
              </c:pt>
              <c:pt idx="39">
                <c:v>106</c:v>
              </c:pt>
              <c:pt idx="40">
                <c:v>107</c:v>
              </c:pt>
              <c:pt idx="41">
                <c:v>108</c:v>
              </c:pt>
              <c:pt idx="42">
                <c:v>109</c:v>
              </c:pt>
            </c:numLit>
          </c:cat>
          <c:val>
            <c:numRef>
              <c:f>IncomeTot!$D$1026:$AT$1026</c:f>
              <c:numCache>
                <c:formatCode>"$"#,##0</c:formatCode>
                <c:ptCount val="43"/>
                <c:pt idx="0">
                  <c:v>0</c:v>
                </c:pt>
                <c:pt idx="1">
                  <c:v>692.69378003438032</c:v>
                </c:pt>
                <c:pt idx="2">
                  <c:v>752.67149473381869</c:v>
                </c:pt>
                <c:pt idx="3">
                  <c:v>960.53829223041248</c:v>
                </c:pt>
                <c:pt idx="4">
                  <c:v>1697.0116232686632</c:v>
                </c:pt>
                <c:pt idx="5">
                  <c:v>1725.2029308769706</c:v>
                </c:pt>
                <c:pt idx="6">
                  <c:v>1822.6146589037089</c:v>
                </c:pt>
                <c:pt idx="7">
                  <c:v>1601.5908723778775</c:v>
                </c:pt>
                <c:pt idx="8">
                  <c:v>1572.3934063700144</c:v>
                </c:pt>
                <c:pt idx="9">
                  <c:v>1833.6434149487832</c:v>
                </c:pt>
                <c:pt idx="10">
                  <c:v>2290.3921148990485</c:v>
                </c:pt>
                <c:pt idx="11">
                  <c:v>1752.9251458858707</c:v>
                </c:pt>
                <c:pt idx="12">
                  <c:v>2051.6935824679676</c:v>
                </c:pt>
                <c:pt idx="13">
                  <c:v>2076.1606061837447</c:v>
                </c:pt>
                <c:pt idx="14">
                  <c:v>2207.0911112496105</c:v>
                </c:pt>
                <c:pt idx="15">
                  <c:v>2597.0743204565879</c:v>
                </c:pt>
                <c:pt idx="16">
                  <c:v>2104.2625664569277</c:v>
                </c:pt>
                <c:pt idx="17">
                  <c:v>1770.8158385459028</c:v>
                </c:pt>
                <c:pt idx="18">
                  <c:v>2361.0235477578972</c:v>
                </c:pt>
                <c:pt idx="19">
                  <c:v>2321.2462936586235</c:v>
                </c:pt>
                <c:pt idx="20">
                  <c:v>2571.7909921873215</c:v>
                </c:pt>
                <c:pt idx="21">
                  <c:v>2401.948211604853</c:v>
                </c:pt>
                <c:pt idx="22">
                  <c:v>2240.9755412080922</c:v>
                </c:pt>
                <c:pt idx="23">
                  <c:v>2377.8108763023993</c:v>
                </c:pt>
                <c:pt idx="24">
                  <c:v>2251.1578326524323</c:v>
                </c:pt>
                <c:pt idx="25">
                  <c:v>2241.7664264443738</c:v>
                </c:pt>
                <c:pt idx="26">
                  <c:v>2038.2233487818012</c:v>
                </c:pt>
                <c:pt idx="27">
                  <c:v>2356.0047357379735</c:v>
                </c:pt>
                <c:pt idx="28">
                  <c:v>2328.8906843559598</c:v>
                </c:pt>
                <c:pt idx="29">
                  <c:v>1946.9437141710441</c:v>
                </c:pt>
                <c:pt idx="30">
                  <c:v>1924.2198891763983</c:v>
                </c:pt>
                <c:pt idx="31">
                  <c:v>2080.4143537394411</c:v>
                </c:pt>
                <c:pt idx="32">
                  <c:v>1890.9911178311377</c:v>
                </c:pt>
                <c:pt idx="33">
                  <c:v>1723.0169866523574</c:v>
                </c:pt>
                <c:pt idx="34">
                  <c:v>1769.6705077778097</c:v>
                </c:pt>
                <c:pt idx="35">
                  <c:v>1395.8634959172996</c:v>
                </c:pt>
                <c:pt idx="36">
                  <c:v>1465.8522922618358</c:v>
                </c:pt>
                <c:pt idx="37">
                  <c:v>1292.1368446122069</c:v>
                </c:pt>
                <c:pt idx="38">
                  <c:v>1257.3620505959952</c:v>
                </c:pt>
                <c:pt idx="39">
                  <c:v>1037.3942623514195</c:v>
                </c:pt>
                <c:pt idx="40">
                  <c:v>834.08255767235096</c:v>
                </c:pt>
                <c:pt idx="41">
                  <c:v>720.25222587929238</c:v>
                </c:pt>
                <c:pt idx="42">
                  <c:v>480.80532224930721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B-48C6-8A58-774DE659B078}"/>
            </c:ext>
          </c:extLst>
        </c:ser>
        <c:ser>
          <c:idx val="1"/>
          <c:order val="2"/>
          <c:tx>
            <c:v>25%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Lit>
              <c:formatCode>General</c:formatCode>
              <c:ptCount val="43"/>
              <c:pt idx="0">
                <c:v>67</c:v>
              </c:pt>
              <c:pt idx="1">
                <c:v>68</c:v>
              </c:pt>
              <c:pt idx="2">
                <c:v>69</c:v>
              </c:pt>
              <c:pt idx="3">
                <c:v>70</c:v>
              </c:pt>
              <c:pt idx="4">
                <c:v>71</c:v>
              </c:pt>
              <c:pt idx="5">
                <c:v>72</c:v>
              </c:pt>
              <c:pt idx="6">
                <c:v>73</c:v>
              </c:pt>
              <c:pt idx="7">
                <c:v>74</c:v>
              </c:pt>
              <c:pt idx="8">
                <c:v>75</c:v>
              </c:pt>
              <c:pt idx="9">
                <c:v>76</c:v>
              </c:pt>
              <c:pt idx="10">
                <c:v>77</c:v>
              </c:pt>
              <c:pt idx="11">
                <c:v>78</c:v>
              </c:pt>
              <c:pt idx="12">
                <c:v>79</c:v>
              </c:pt>
              <c:pt idx="13">
                <c:v>80</c:v>
              </c:pt>
              <c:pt idx="14">
                <c:v>81</c:v>
              </c:pt>
              <c:pt idx="15">
                <c:v>82</c:v>
              </c:pt>
              <c:pt idx="16">
                <c:v>83</c:v>
              </c:pt>
              <c:pt idx="17">
                <c:v>84</c:v>
              </c:pt>
              <c:pt idx="18">
                <c:v>85</c:v>
              </c:pt>
              <c:pt idx="19">
                <c:v>86</c:v>
              </c:pt>
              <c:pt idx="20">
                <c:v>87</c:v>
              </c:pt>
              <c:pt idx="21">
                <c:v>88</c:v>
              </c:pt>
              <c:pt idx="22">
                <c:v>89</c:v>
              </c:pt>
              <c:pt idx="23">
                <c:v>90</c:v>
              </c:pt>
              <c:pt idx="24">
                <c:v>91</c:v>
              </c:pt>
              <c:pt idx="25">
                <c:v>92</c:v>
              </c:pt>
              <c:pt idx="26">
                <c:v>93</c:v>
              </c:pt>
              <c:pt idx="27">
                <c:v>94</c:v>
              </c:pt>
              <c:pt idx="28">
                <c:v>95</c:v>
              </c:pt>
              <c:pt idx="29">
                <c:v>96</c:v>
              </c:pt>
              <c:pt idx="30">
                <c:v>97</c:v>
              </c:pt>
              <c:pt idx="31">
                <c:v>98</c:v>
              </c:pt>
              <c:pt idx="32">
                <c:v>99</c:v>
              </c:pt>
              <c:pt idx="33">
                <c:v>100</c:v>
              </c:pt>
              <c:pt idx="34">
                <c:v>101</c:v>
              </c:pt>
              <c:pt idx="35">
                <c:v>102</c:v>
              </c:pt>
              <c:pt idx="36">
                <c:v>103</c:v>
              </c:pt>
              <c:pt idx="37">
                <c:v>104</c:v>
              </c:pt>
              <c:pt idx="38">
                <c:v>105</c:v>
              </c:pt>
              <c:pt idx="39">
                <c:v>106</c:v>
              </c:pt>
              <c:pt idx="40">
                <c:v>107</c:v>
              </c:pt>
              <c:pt idx="41">
                <c:v>108</c:v>
              </c:pt>
              <c:pt idx="42">
                <c:v>109</c:v>
              </c:pt>
            </c:numLit>
          </c:cat>
          <c:val>
            <c:numRef>
              <c:f>IncomeTot!$D$1027:$AT$1027</c:f>
              <c:numCache>
                <c:formatCode>"$"#,##0</c:formatCode>
                <c:ptCount val="43"/>
                <c:pt idx="0">
                  <c:v>0</c:v>
                </c:pt>
                <c:pt idx="1">
                  <c:v>1106.4310321597877</c:v>
                </c:pt>
                <c:pt idx="2">
                  <c:v>1607.2626425053677</c:v>
                </c:pt>
                <c:pt idx="3">
                  <c:v>1778.0609211495394</c:v>
                </c:pt>
                <c:pt idx="4">
                  <c:v>2030.0564121849602</c:v>
                </c:pt>
                <c:pt idx="5">
                  <c:v>2464.6994657533287</c:v>
                </c:pt>
                <c:pt idx="6">
                  <c:v>2314.0517446840167</c:v>
                </c:pt>
                <c:pt idx="7">
                  <c:v>2760.8126557021387</c:v>
                </c:pt>
                <c:pt idx="8">
                  <c:v>2728.0291722720722</c:v>
                </c:pt>
                <c:pt idx="9">
                  <c:v>3116.3145520265243</c:v>
                </c:pt>
                <c:pt idx="10">
                  <c:v>3154.3740048090476</c:v>
                </c:pt>
                <c:pt idx="11">
                  <c:v>3830.4993986014815</c:v>
                </c:pt>
                <c:pt idx="12">
                  <c:v>3953.2194014675333</c:v>
                </c:pt>
                <c:pt idx="13">
                  <c:v>4153.0479909334972</c:v>
                </c:pt>
                <c:pt idx="14">
                  <c:v>4022.755712036218</c:v>
                </c:pt>
                <c:pt idx="15">
                  <c:v>3928.2946980797569</c:v>
                </c:pt>
                <c:pt idx="16">
                  <c:v>4189.5732897675989</c:v>
                </c:pt>
                <c:pt idx="17">
                  <c:v>4683.1594162738329</c:v>
                </c:pt>
                <c:pt idx="18">
                  <c:v>4453.5167865527692</c:v>
                </c:pt>
                <c:pt idx="19">
                  <c:v>4543.3477146249788</c:v>
                </c:pt>
                <c:pt idx="20">
                  <c:v>4476.3694798450015</c:v>
                </c:pt>
                <c:pt idx="21">
                  <c:v>4204.2738231892945</c:v>
                </c:pt>
                <c:pt idx="22">
                  <c:v>4608.4337118182375</c:v>
                </c:pt>
                <c:pt idx="23">
                  <c:v>4682.9007232568547</c:v>
                </c:pt>
                <c:pt idx="24">
                  <c:v>4560.9293204669957</c:v>
                </c:pt>
                <c:pt idx="25">
                  <c:v>4528.6178748238963</c:v>
                </c:pt>
                <c:pt idx="26">
                  <c:v>4744.0967195811681</c:v>
                </c:pt>
                <c:pt idx="27">
                  <c:v>4669.2862710529225</c:v>
                </c:pt>
                <c:pt idx="28">
                  <c:v>4573.4452861942045</c:v>
                </c:pt>
                <c:pt idx="29">
                  <c:v>4455.0096744862894</c:v>
                </c:pt>
                <c:pt idx="30">
                  <c:v>4428.9395034760237</c:v>
                </c:pt>
                <c:pt idx="31">
                  <c:v>4121.3748181403716</c:v>
                </c:pt>
                <c:pt idx="32">
                  <c:v>3919.9525510928652</c:v>
                </c:pt>
                <c:pt idx="33">
                  <c:v>3813.8658276469796</c:v>
                </c:pt>
                <c:pt idx="34">
                  <c:v>3631.4967477072714</c:v>
                </c:pt>
                <c:pt idx="35">
                  <c:v>3420.0096044981401</c:v>
                </c:pt>
                <c:pt idx="36">
                  <c:v>3160.8815592816463</c:v>
                </c:pt>
                <c:pt idx="37">
                  <c:v>2916.9192424886496</c:v>
                </c:pt>
                <c:pt idx="38">
                  <c:v>2527.8279919784836</c:v>
                </c:pt>
                <c:pt idx="39">
                  <c:v>2212.6721829053458</c:v>
                </c:pt>
                <c:pt idx="40">
                  <c:v>1905.0789196702754</c:v>
                </c:pt>
                <c:pt idx="41">
                  <c:v>1604.7422504649367</c:v>
                </c:pt>
                <c:pt idx="42">
                  <c:v>1264.2515487068922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6B-48C6-8A58-774DE659B078}"/>
            </c:ext>
          </c:extLst>
        </c:ser>
        <c:ser>
          <c:idx val="3"/>
          <c:order val="3"/>
          <c:tx>
            <c:v>25%-75%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Lit>
              <c:formatCode>General</c:formatCode>
              <c:ptCount val="43"/>
              <c:pt idx="0">
                <c:v>67</c:v>
              </c:pt>
              <c:pt idx="1">
                <c:v>68</c:v>
              </c:pt>
              <c:pt idx="2">
                <c:v>69</c:v>
              </c:pt>
              <c:pt idx="3">
                <c:v>70</c:v>
              </c:pt>
              <c:pt idx="4">
                <c:v>71</c:v>
              </c:pt>
              <c:pt idx="5">
                <c:v>72</c:v>
              </c:pt>
              <c:pt idx="6">
                <c:v>73</c:v>
              </c:pt>
              <c:pt idx="7">
                <c:v>74</c:v>
              </c:pt>
              <c:pt idx="8">
                <c:v>75</c:v>
              </c:pt>
              <c:pt idx="9">
                <c:v>76</c:v>
              </c:pt>
              <c:pt idx="10">
                <c:v>77</c:v>
              </c:pt>
              <c:pt idx="11">
                <c:v>78</c:v>
              </c:pt>
              <c:pt idx="12">
                <c:v>79</c:v>
              </c:pt>
              <c:pt idx="13">
                <c:v>80</c:v>
              </c:pt>
              <c:pt idx="14">
                <c:v>81</c:v>
              </c:pt>
              <c:pt idx="15">
                <c:v>82</c:v>
              </c:pt>
              <c:pt idx="16">
                <c:v>83</c:v>
              </c:pt>
              <c:pt idx="17">
                <c:v>84</c:v>
              </c:pt>
              <c:pt idx="18">
                <c:v>85</c:v>
              </c:pt>
              <c:pt idx="19">
                <c:v>86</c:v>
              </c:pt>
              <c:pt idx="20">
                <c:v>87</c:v>
              </c:pt>
              <c:pt idx="21">
                <c:v>88</c:v>
              </c:pt>
              <c:pt idx="22">
                <c:v>89</c:v>
              </c:pt>
              <c:pt idx="23">
                <c:v>90</c:v>
              </c:pt>
              <c:pt idx="24">
                <c:v>91</c:v>
              </c:pt>
              <c:pt idx="25">
                <c:v>92</c:v>
              </c:pt>
              <c:pt idx="26">
                <c:v>93</c:v>
              </c:pt>
              <c:pt idx="27">
                <c:v>94</c:v>
              </c:pt>
              <c:pt idx="28">
                <c:v>95</c:v>
              </c:pt>
              <c:pt idx="29">
                <c:v>96</c:v>
              </c:pt>
              <c:pt idx="30">
                <c:v>97</c:v>
              </c:pt>
              <c:pt idx="31">
                <c:v>98</c:v>
              </c:pt>
              <c:pt idx="32">
                <c:v>99</c:v>
              </c:pt>
              <c:pt idx="33">
                <c:v>100</c:v>
              </c:pt>
              <c:pt idx="34">
                <c:v>101</c:v>
              </c:pt>
              <c:pt idx="35">
                <c:v>102</c:v>
              </c:pt>
              <c:pt idx="36">
                <c:v>103</c:v>
              </c:pt>
              <c:pt idx="37">
                <c:v>104</c:v>
              </c:pt>
              <c:pt idx="38">
                <c:v>105</c:v>
              </c:pt>
              <c:pt idx="39">
                <c:v>106</c:v>
              </c:pt>
              <c:pt idx="40">
                <c:v>107</c:v>
              </c:pt>
              <c:pt idx="41">
                <c:v>108</c:v>
              </c:pt>
              <c:pt idx="42">
                <c:v>109</c:v>
              </c:pt>
            </c:numLit>
          </c:cat>
          <c:val>
            <c:numRef>
              <c:f>IncomeTot!$D$1028:$AT$1028</c:f>
              <c:numCache>
                <c:formatCode>"$"#,##0</c:formatCode>
                <c:ptCount val="43"/>
                <c:pt idx="0">
                  <c:v>0</c:v>
                </c:pt>
                <c:pt idx="1">
                  <c:v>1772.6241240184609</c:v>
                </c:pt>
                <c:pt idx="2">
                  <c:v>2480.3373234978862</c:v>
                </c:pt>
                <c:pt idx="3">
                  <c:v>2956.3217637029593</c:v>
                </c:pt>
                <c:pt idx="4">
                  <c:v>3635.8231835242186</c:v>
                </c:pt>
                <c:pt idx="5">
                  <c:v>3838.9817195499272</c:v>
                </c:pt>
                <c:pt idx="6">
                  <c:v>4269.545468530283</c:v>
                </c:pt>
                <c:pt idx="7">
                  <c:v>4963.4109603958132</c:v>
                </c:pt>
                <c:pt idx="8">
                  <c:v>5587.2974618368025</c:v>
                </c:pt>
                <c:pt idx="9">
                  <c:v>5926.1663605549402</c:v>
                </c:pt>
                <c:pt idx="10">
                  <c:v>6215.4301022614527</c:v>
                </c:pt>
                <c:pt idx="11">
                  <c:v>6585.6606075001473</c:v>
                </c:pt>
                <c:pt idx="12">
                  <c:v>6867.152892147802</c:v>
                </c:pt>
                <c:pt idx="13">
                  <c:v>7191.8719773554913</c:v>
                </c:pt>
                <c:pt idx="14">
                  <c:v>7542.3145340929696</c:v>
                </c:pt>
                <c:pt idx="15">
                  <c:v>7842.1223160477675</c:v>
                </c:pt>
                <c:pt idx="16">
                  <c:v>8311.9063477919844</c:v>
                </c:pt>
                <c:pt idx="17">
                  <c:v>8212.2722751111214</c:v>
                </c:pt>
                <c:pt idx="18">
                  <c:v>8662.6699201383672</c:v>
                </c:pt>
                <c:pt idx="19">
                  <c:v>8771.7602258586412</c:v>
                </c:pt>
                <c:pt idx="20">
                  <c:v>8770.654778026772</c:v>
                </c:pt>
                <c:pt idx="21">
                  <c:v>9126.9193273008423</c:v>
                </c:pt>
                <c:pt idx="22">
                  <c:v>8943.2544533627297</c:v>
                </c:pt>
                <c:pt idx="23">
                  <c:v>9073.9390826689196</c:v>
                </c:pt>
                <c:pt idx="24">
                  <c:v>9108.3511644652972</c:v>
                </c:pt>
                <c:pt idx="25">
                  <c:v>9307.8157443569653</c:v>
                </c:pt>
                <c:pt idx="26">
                  <c:v>9168.4746657009237</c:v>
                </c:pt>
                <c:pt idx="27">
                  <c:v>9230.4580870508798</c:v>
                </c:pt>
                <c:pt idx="28">
                  <c:v>8850.6932997066615</c:v>
                </c:pt>
                <c:pt idx="29">
                  <c:v>8897.7615104237411</c:v>
                </c:pt>
                <c:pt idx="30">
                  <c:v>8934.5934986840439</c:v>
                </c:pt>
                <c:pt idx="31">
                  <c:v>8842.8240760850385</c:v>
                </c:pt>
                <c:pt idx="32">
                  <c:v>8459.7048176132375</c:v>
                </c:pt>
                <c:pt idx="33">
                  <c:v>8233.9758499135642</c:v>
                </c:pt>
                <c:pt idx="34">
                  <c:v>7931.0900854643551</c:v>
                </c:pt>
                <c:pt idx="35">
                  <c:v>7672.6901344695507</c:v>
                </c:pt>
                <c:pt idx="36">
                  <c:v>7274.4928017592611</c:v>
                </c:pt>
                <c:pt idx="37">
                  <c:v>6715.3651606472849</c:v>
                </c:pt>
                <c:pt idx="38">
                  <c:v>6267.0024061957229</c:v>
                </c:pt>
                <c:pt idx="39">
                  <c:v>5505.6712850599288</c:v>
                </c:pt>
                <c:pt idx="40">
                  <c:v>4582.1322888354989</c:v>
                </c:pt>
                <c:pt idx="41">
                  <c:v>3735.9327140643654</c:v>
                </c:pt>
                <c:pt idx="42">
                  <c:v>2845.8127867220246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6B-48C6-8A58-774DE659B078}"/>
            </c:ext>
          </c:extLst>
        </c:ser>
        <c:ser>
          <c:idx val="4"/>
          <c:order val="4"/>
          <c:tx>
            <c:v>5%-95%</c:v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cat>
            <c:numLit>
              <c:formatCode>General</c:formatCode>
              <c:ptCount val="43"/>
              <c:pt idx="0">
                <c:v>67</c:v>
              </c:pt>
              <c:pt idx="1">
                <c:v>68</c:v>
              </c:pt>
              <c:pt idx="2">
                <c:v>69</c:v>
              </c:pt>
              <c:pt idx="3">
                <c:v>70</c:v>
              </c:pt>
              <c:pt idx="4">
                <c:v>71</c:v>
              </c:pt>
              <c:pt idx="5">
                <c:v>72</c:v>
              </c:pt>
              <c:pt idx="6">
                <c:v>73</c:v>
              </c:pt>
              <c:pt idx="7">
                <c:v>74</c:v>
              </c:pt>
              <c:pt idx="8">
                <c:v>75</c:v>
              </c:pt>
              <c:pt idx="9">
                <c:v>76</c:v>
              </c:pt>
              <c:pt idx="10">
                <c:v>77</c:v>
              </c:pt>
              <c:pt idx="11">
                <c:v>78</c:v>
              </c:pt>
              <c:pt idx="12">
                <c:v>79</c:v>
              </c:pt>
              <c:pt idx="13">
                <c:v>80</c:v>
              </c:pt>
              <c:pt idx="14">
                <c:v>81</c:v>
              </c:pt>
              <c:pt idx="15">
                <c:v>82</c:v>
              </c:pt>
              <c:pt idx="16">
                <c:v>83</c:v>
              </c:pt>
              <c:pt idx="17">
                <c:v>84</c:v>
              </c:pt>
              <c:pt idx="18">
                <c:v>85</c:v>
              </c:pt>
              <c:pt idx="19">
                <c:v>86</c:v>
              </c:pt>
              <c:pt idx="20">
                <c:v>87</c:v>
              </c:pt>
              <c:pt idx="21">
                <c:v>88</c:v>
              </c:pt>
              <c:pt idx="22">
                <c:v>89</c:v>
              </c:pt>
              <c:pt idx="23">
                <c:v>90</c:v>
              </c:pt>
              <c:pt idx="24">
                <c:v>91</c:v>
              </c:pt>
              <c:pt idx="25">
                <c:v>92</c:v>
              </c:pt>
              <c:pt idx="26">
                <c:v>93</c:v>
              </c:pt>
              <c:pt idx="27">
                <c:v>94</c:v>
              </c:pt>
              <c:pt idx="28">
                <c:v>95</c:v>
              </c:pt>
              <c:pt idx="29">
                <c:v>96</c:v>
              </c:pt>
              <c:pt idx="30">
                <c:v>97</c:v>
              </c:pt>
              <c:pt idx="31">
                <c:v>98</c:v>
              </c:pt>
              <c:pt idx="32">
                <c:v>99</c:v>
              </c:pt>
              <c:pt idx="33">
                <c:v>100</c:v>
              </c:pt>
              <c:pt idx="34">
                <c:v>101</c:v>
              </c:pt>
              <c:pt idx="35">
                <c:v>102</c:v>
              </c:pt>
              <c:pt idx="36">
                <c:v>103</c:v>
              </c:pt>
              <c:pt idx="37">
                <c:v>104</c:v>
              </c:pt>
              <c:pt idx="38">
                <c:v>105</c:v>
              </c:pt>
              <c:pt idx="39">
                <c:v>106</c:v>
              </c:pt>
              <c:pt idx="40">
                <c:v>107</c:v>
              </c:pt>
              <c:pt idx="41">
                <c:v>108</c:v>
              </c:pt>
              <c:pt idx="42">
                <c:v>109</c:v>
              </c:pt>
            </c:numLit>
          </c:cat>
          <c:val>
            <c:numRef>
              <c:f>IncomeTot!$D$1029:$AT$1029</c:f>
              <c:numCache>
                <c:formatCode>"$"#,##0</c:formatCode>
                <c:ptCount val="43"/>
                <c:pt idx="0">
                  <c:v>0</c:v>
                </c:pt>
                <c:pt idx="1">
                  <c:v>1460.5973510810582</c:v>
                </c:pt>
                <c:pt idx="2">
                  <c:v>2057.7672884638232</c:v>
                </c:pt>
                <c:pt idx="3">
                  <c:v>3017.6945500590882</c:v>
                </c:pt>
                <c:pt idx="4">
                  <c:v>3263.7815342775866</c:v>
                </c:pt>
                <c:pt idx="5">
                  <c:v>4078.1700832798015</c:v>
                </c:pt>
                <c:pt idx="6">
                  <c:v>4485.3657884109707</c:v>
                </c:pt>
                <c:pt idx="7">
                  <c:v>4953.675947685515</c:v>
                </c:pt>
                <c:pt idx="8">
                  <c:v>4399.4872818733056</c:v>
                </c:pt>
                <c:pt idx="9">
                  <c:v>4920.7862284947987</c:v>
                </c:pt>
                <c:pt idx="10">
                  <c:v>5713.8093662581887</c:v>
                </c:pt>
                <c:pt idx="11">
                  <c:v>5552.6301933932264</c:v>
                </c:pt>
                <c:pt idx="12">
                  <c:v>6698.2548969608906</c:v>
                </c:pt>
                <c:pt idx="13">
                  <c:v>7181.6980473380754</c:v>
                </c:pt>
                <c:pt idx="14">
                  <c:v>7561.4557031515506</c:v>
                </c:pt>
                <c:pt idx="15">
                  <c:v>8236.3150706847518</c:v>
                </c:pt>
                <c:pt idx="16">
                  <c:v>8426.7160558391261</c:v>
                </c:pt>
                <c:pt idx="17">
                  <c:v>9259.1362869493751</c:v>
                </c:pt>
                <c:pt idx="18">
                  <c:v>9040.9758224930119</c:v>
                </c:pt>
                <c:pt idx="19">
                  <c:v>9783.9300799806369</c:v>
                </c:pt>
                <c:pt idx="20">
                  <c:v>9159.8153386971826</c:v>
                </c:pt>
                <c:pt idx="21">
                  <c:v>9284.0835476364155</c:v>
                </c:pt>
                <c:pt idx="22">
                  <c:v>11119.75912837177</c:v>
                </c:pt>
                <c:pt idx="23">
                  <c:v>11002.143542929742</c:v>
                </c:pt>
                <c:pt idx="24">
                  <c:v>11216.782078363438</c:v>
                </c:pt>
                <c:pt idx="25">
                  <c:v>10368.13705204751</c:v>
                </c:pt>
                <c:pt idx="26">
                  <c:v>11098.357016983806</c:v>
                </c:pt>
                <c:pt idx="27">
                  <c:v>10715.307415916439</c:v>
                </c:pt>
                <c:pt idx="28">
                  <c:v>11102.129748692809</c:v>
                </c:pt>
                <c:pt idx="29">
                  <c:v>11155.919302086841</c:v>
                </c:pt>
                <c:pt idx="30">
                  <c:v>11443.228842578515</c:v>
                </c:pt>
                <c:pt idx="31">
                  <c:v>10701.090342244657</c:v>
                </c:pt>
                <c:pt idx="32">
                  <c:v>11281.094712359503</c:v>
                </c:pt>
                <c:pt idx="33">
                  <c:v>10824.118921028057</c:v>
                </c:pt>
                <c:pt idx="34">
                  <c:v>9990.0161028846269</c:v>
                </c:pt>
                <c:pt idx="35">
                  <c:v>9590.1196863768637</c:v>
                </c:pt>
                <c:pt idx="36">
                  <c:v>9335.902996947043</c:v>
                </c:pt>
                <c:pt idx="37">
                  <c:v>8321.6039228164664</c:v>
                </c:pt>
                <c:pt idx="38">
                  <c:v>7284.4318726644779</c:v>
                </c:pt>
                <c:pt idx="39">
                  <c:v>6597.9811499977877</c:v>
                </c:pt>
                <c:pt idx="40">
                  <c:v>5798.9468121414466</c:v>
                </c:pt>
                <c:pt idx="41">
                  <c:v>4634.6237500808929</c:v>
                </c:pt>
                <c:pt idx="42">
                  <c:v>3727.2873343602478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6B-48C6-8A58-774DE659B078}"/>
            </c:ext>
          </c:extLst>
        </c:ser>
        <c:ser>
          <c:idx val="5"/>
          <c:order val="5"/>
          <c:tx>
            <c:v>1%-99%</c:v>
          </c:tx>
          <c:spPr>
            <a:solidFill>
              <a:schemeClr val="bg1">
                <a:lumMod val="95000"/>
              </a:schemeClr>
            </a:solidFill>
            <a:ln w="25400">
              <a:noFill/>
            </a:ln>
            <a:effectLst/>
          </c:spPr>
          <c:cat>
            <c:numLit>
              <c:formatCode>General</c:formatCode>
              <c:ptCount val="43"/>
              <c:pt idx="0">
                <c:v>67</c:v>
              </c:pt>
              <c:pt idx="1">
                <c:v>68</c:v>
              </c:pt>
              <c:pt idx="2">
                <c:v>69</c:v>
              </c:pt>
              <c:pt idx="3">
                <c:v>70</c:v>
              </c:pt>
              <c:pt idx="4">
                <c:v>71</c:v>
              </c:pt>
              <c:pt idx="5">
                <c:v>72</c:v>
              </c:pt>
              <c:pt idx="6">
                <c:v>73</c:v>
              </c:pt>
              <c:pt idx="7">
                <c:v>74</c:v>
              </c:pt>
              <c:pt idx="8">
                <c:v>75</c:v>
              </c:pt>
              <c:pt idx="9">
                <c:v>76</c:v>
              </c:pt>
              <c:pt idx="10">
                <c:v>77</c:v>
              </c:pt>
              <c:pt idx="11">
                <c:v>78</c:v>
              </c:pt>
              <c:pt idx="12">
                <c:v>79</c:v>
              </c:pt>
              <c:pt idx="13">
                <c:v>80</c:v>
              </c:pt>
              <c:pt idx="14">
                <c:v>81</c:v>
              </c:pt>
              <c:pt idx="15">
                <c:v>82</c:v>
              </c:pt>
              <c:pt idx="16">
                <c:v>83</c:v>
              </c:pt>
              <c:pt idx="17">
                <c:v>84</c:v>
              </c:pt>
              <c:pt idx="18">
                <c:v>85</c:v>
              </c:pt>
              <c:pt idx="19">
                <c:v>86</c:v>
              </c:pt>
              <c:pt idx="20">
                <c:v>87</c:v>
              </c:pt>
              <c:pt idx="21">
                <c:v>88</c:v>
              </c:pt>
              <c:pt idx="22">
                <c:v>89</c:v>
              </c:pt>
              <c:pt idx="23">
                <c:v>90</c:v>
              </c:pt>
              <c:pt idx="24">
                <c:v>91</c:v>
              </c:pt>
              <c:pt idx="25">
                <c:v>92</c:v>
              </c:pt>
              <c:pt idx="26">
                <c:v>93</c:v>
              </c:pt>
              <c:pt idx="27">
                <c:v>94</c:v>
              </c:pt>
              <c:pt idx="28">
                <c:v>95</c:v>
              </c:pt>
              <c:pt idx="29">
                <c:v>96</c:v>
              </c:pt>
              <c:pt idx="30">
                <c:v>97</c:v>
              </c:pt>
              <c:pt idx="31">
                <c:v>98</c:v>
              </c:pt>
              <c:pt idx="32">
                <c:v>99</c:v>
              </c:pt>
              <c:pt idx="33">
                <c:v>100</c:v>
              </c:pt>
              <c:pt idx="34">
                <c:v>101</c:v>
              </c:pt>
              <c:pt idx="35">
                <c:v>102</c:v>
              </c:pt>
              <c:pt idx="36">
                <c:v>103</c:v>
              </c:pt>
              <c:pt idx="37">
                <c:v>104</c:v>
              </c:pt>
              <c:pt idx="38">
                <c:v>105</c:v>
              </c:pt>
              <c:pt idx="39">
                <c:v>106</c:v>
              </c:pt>
              <c:pt idx="40">
                <c:v>107</c:v>
              </c:pt>
              <c:pt idx="41">
                <c:v>108</c:v>
              </c:pt>
              <c:pt idx="42">
                <c:v>109</c:v>
              </c:pt>
            </c:numLit>
          </c:cat>
          <c:val>
            <c:numRef>
              <c:f>IncomeTot!$D$1030:$AT$1030</c:f>
              <c:numCache>
                <c:formatCode>"$"#,##0</c:formatCode>
                <c:ptCount val="43"/>
                <c:pt idx="0">
                  <c:v>0</c:v>
                </c:pt>
                <c:pt idx="1">
                  <c:v>1112.5990949847328</c:v>
                </c:pt>
                <c:pt idx="2">
                  <c:v>1975.3336047799821</c:v>
                </c:pt>
                <c:pt idx="3">
                  <c:v>1665.3172342230246</c:v>
                </c:pt>
                <c:pt idx="4">
                  <c:v>2557.306523518062</c:v>
                </c:pt>
                <c:pt idx="5">
                  <c:v>3256.2386688358238</c:v>
                </c:pt>
                <c:pt idx="6">
                  <c:v>3757.2276838171165</c:v>
                </c:pt>
                <c:pt idx="7">
                  <c:v>2648.5124680165027</c:v>
                </c:pt>
                <c:pt idx="8">
                  <c:v>4904.9481440480449</c:v>
                </c:pt>
                <c:pt idx="9">
                  <c:v>4326.6085831937744</c:v>
                </c:pt>
                <c:pt idx="10">
                  <c:v>2872.6162344012555</c:v>
                </c:pt>
                <c:pt idx="11">
                  <c:v>5125.3253008624015</c:v>
                </c:pt>
                <c:pt idx="12">
                  <c:v>5323.0683626555037</c:v>
                </c:pt>
                <c:pt idx="13">
                  <c:v>4989.2023535436674</c:v>
                </c:pt>
                <c:pt idx="14">
                  <c:v>4481.5872308197941</c:v>
                </c:pt>
                <c:pt idx="15">
                  <c:v>4440.7262568094666</c:v>
                </c:pt>
                <c:pt idx="16">
                  <c:v>5399.7922917022879</c:v>
                </c:pt>
                <c:pt idx="17">
                  <c:v>7362.1183981630602</c:v>
                </c:pt>
                <c:pt idx="18">
                  <c:v>8246.9126195455829</c:v>
                </c:pt>
                <c:pt idx="19">
                  <c:v>8152.485521901006</c:v>
                </c:pt>
                <c:pt idx="20">
                  <c:v>8918.9898139507641</c:v>
                </c:pt>
                <c:pt idx="21">
                  <c:v>11184.26108069309</c:v>
                </c:pt>
                <c:pt idx="22">
                  <c:v>10188.518169075534</c:v>
                </c:pt>
                <c:pt idx="23">
                  <c:v>9815.1736860278179</c:v>
                </c:pt>
                <c:pt idx="24">
                  <c:v>8447.3657358911514</c:v>
                </c:pt>
                <c:pt idx="25">
                  <c:v>10880.197271626945</c:v>
                </c:pt>
                <c:pt idx="26">
                  <c:v>9484.0285279138334</c:v>
                </c:pt>
                <c:pt idx="27">
                  <c:v>11144.191532666751</c:v>
                </c:pt>
                <c:pt idx="28">
                  <c:v>11440.182726982515</c:v>
                </c:pt>
                <c:pt idx="29">
                  <c:v>10281.795737147186</c:v>
                </c:pt>
                <c:pt idx="30">
                  <c:v>9331.7452577461445</c:v>
                </c:pt>
                <c:pt idx="31">
                  <c:v>11908.528167312688</c:v>
                </c:pt>
                <c:pt idx="32">
                  <c:v>9591.4114395421566</c:v>
                </c:pt>
                <c:pt idx="33">
                  <c:v>8676.7273602862842</c:v>
                </c:pt>
                <c:pt idx="34">
                  <c:v>9467.153674087509</c:v>
                </c:pt>
                <c:pt idx="35">
                  <c:v>8168.0139225434978</c:v>
                </c:pt>
                <c:pt idx="36">
                  <c:v>5950.7363823403284</c:v>
                </c:pt>
                <c:pt idx="37">
                  <c:v>7722.8569075541964</c:v>
                </c:pt>
                <c:pt idx="38">
                  <c:v>7685.4878863871854</c:v>
                </c:pt>
                <c:pt idx="39">
                  <c:v>5286.290151060035</c:v>
                </c:pt>
                <c:pt idx="40">
                  <c:v>5681.9687246780086</c:v>
                </c:pt>
                <c:pt idx="41">
                  <c:v>3904.1874110225908</c:v>
                </c:pt>
                <c:pt idx="42">
                  <c:v>3769.4227924241495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6B-48C6-8A58-774DE659B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367024"/>
        <c:axId val="1966367440"/>
      </c:areaChart>
      <c:lineChart>
        <c:grouping val="standard"/>
        <c:varyColors val="0"/>
        <c:ser>
          <c:idx val="2"/>
          <c:order val="6"/>
          <c:tx>
            <c:v>Median</c:v>
          </c:tx>
          <c:spPr>
            <a:ln w="254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IncomeTot!$D$1010:$AT$1010</c:f>
              <c:numCache>
                <c:formatCode>_-"$"* #,##0_-;\-"$"* #,##0_-;_-"$"* "-"??_-;_-@_-</c:formatCode>
                <c:ptCount val="43"/>
                <c:pt idx="0">
                  <c:v>46330.077484481968</c:v>
                </c:pt>
                <c:pt idx="1">
                  <c:v>46476.925600777133</c:v>
                </c:pt>
                <c:pt idx="2">
                  <c:v>46642.850406338177</c:v>
                </c:pt>
                <c:pt idx="3">
                  <c:v>46745.5906262762</c:v>
                </c:pt>
                <c:pt idx="4">
                  <c:v>46914.5808250072</c:v>
                </c:pt>
                <c:pt idx="5">
                  <c:v>47169.261045153617</c:v>
                </c:pt>
                <c:pt idx="6">
                  <c:v>47235.148738645716</c:v>
                </c:pt>
                <c:pt idx="7">
                  <c:v>47513.106008616858</c:v>
                </c:pt>
                <c:pt idx="8">
                  <c:v>47714.443384890779</c:v>
                </c:pt>
                <c:pt idx="9">
                  <c:v>47748.244815981481</c:v>
                </c:pt>
                <c:pt idx="10">
                  <c:v>47992.854779081492</c:v>
                </c:pt>
                <c:pt idx="11">
                  <c:v>48192.899032812697</c:v>
                </c:pt>
                <c:pt idx="12">
                  <c:v>48382.366495598922</c:v>
                </c:pt>
                <c:pt idx="13">
                  <c:v>48425.292033709586</c:v>
                </c:pt>
                <c:pt idx="14">
                  <c:v>48607.256263721451</c:v>
                </c:pt>
                <c:pt idx="15">
                  <c:v>48748.162197025755</c:v>
                </c:pt>
                <c:pt idx="16">
                  <c:v>48672.287155744882</c:v>
                </c:pt>
                <c:pt idx="17">
                  <c:v>48597.016649410987</c:v>
                </c:pt>
                <c:pt idx="18">
                  <c:v>48510.311005073403</c:v>
                </c:pt>
                <c:pt idx="19">
                  <c:v>48384.918996401073</c:v>
                </c:pt>
                <c:pt idx="20">
                  <c:v>48418.21690917846</c:v>
                </c:pt>
                <c:pt idx="21">
                  <c:v>48486.979565954825</c:v>
                </c:pt>
                <c:pt idx="22">
                  <c:v>48453.710986839709</c:v>
                </c:pt>
                <c:pt idx="23">
                  <c:v>48171.28963847991</c:v>
                </c:pt>
                <c:pt idx="24">
                  <c:v>47815.139895952489</c:v>
                </c:pt>
                <c:pt idx="25">
                  <c:v>47713.551673540111</c:v>
                </c:pt>
                <c:pt idx="26">
                  <c:v>47153.526910255088</c:v>
                </c:pt>
                <c:pt idx="27">
                  <c:v>46771.71375831683</c:v>
                </c:pt>
                <c:pt idx="28">
                  <c:v>46493.705256943045</c:v>
                </c:pt>
                <c:pt idx="29">
                  <c:v>46014.766103791408</c:v>
                </c:pt>
                <c:pt idx="30">
                  <c:v>45425.749548519147</c:v>
                </c:pt>
                <c:pt idx="31">
                  <c:v>44870.428221789858</c:v>
                </c:pt>
                <c:pt idx="32">
                  <c:v>44159.597261278199</c:v>
                </c:pt>
                <c:pt idx="33">
                  <c:v>43297.950655533386</c:v>
                </c:pt>
                <c:pt idx="34">
                  <c:v>42453.19967508116</c:v>
                </c:pt>
                <c:pt idx="35">
                  <c:v>41556.860535638218</c:v>
                </c:pt>
                <c:pt idx="36">
                  <c:v>40488.198489851377</c:v>
                </c:pt>
                <c:pt idx="37">
                  <c:v>39482.100111525797</c:v>
                </c:pt>
                <c:pt idx="38">
                  <c:v>38380.064983665623</c:v>
                </c:pt>
                <c:pt idx="39">
                  <c:v>37049.780873867399</c:v>
                </c:pt>
                <c:pt idx="40">
                  <c:v>35778.338862268414</c:v>
                </c:pt>
                <c:pt idx="41">
                  <c:v>34455.776668353144</c:v>
                </c:pt>
                <c:pt idx="42">
                  <c:v>33071.076002951457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96B-48C6-8A58-774DE659B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6367024"/>
        <c:axId val="1966367440"/>
      </c:lineChart>
      <c:catAx>
        <c:axId val="1966367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200" b="0">
                    <a:solidFill>
                      <a:schemeClr val="tx1"/>
                    </a:solidFill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0.56538581519968389"/>
              <c:y val="0.87345460961062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663674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966367440"/>
        <c:scaling>
          <c:orientation val="minMax"/>
          <c:max val="75000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200" b="1"/>
                  <a:t>Income</a:t>
                </a:r>
              </a:p>
            </c:rich>
          </c:tx>
          <c:layout>
            <c:manualLayout>
              <c:xMode val="edge"/>
              <c:yMode val="edge"/>
              <c:x val="1.3675766056351392E-3"/>
              <c:y val="0.39729200704732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66367024"/>
        <c:crosses val="autoZero"/>
        <c:crossBetween val="midCat"/>
        <c:majorUnit val="5000"/>
      </c:valAx>
      <c:spPr>
        <a:noFill/>
        <a:ln w="6350"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91978602019972155"/>
          <c:w val="0.9974697740350833"/>
          <c:h val="7.8804159414595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spcAft>
          <a:spcPts val="100"/>
        </a:spcAft>
        <a:defRPr sz="1000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0.25985</cdr:x>
      <cdr:y>0.14241</cdr:y>
    </cdr:from>
    <cdr:to>
      <cdr:x>0.67595</cdr:x>
      <cdr:y>0.33517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C07F7A-C46B-C00D-3B97-45DD695A5E8C}"/>
            </a:ext>
          </a:extLst>
        </cdr:cNvPr>
        <cdr:cNvSpPr txBox="1"/>
      </cdr:nvSpPr>
      <cdr:spPr>
        <a:xfrm xmlns:a="http://schemas.openxmlformats.org/drawingml/2006/main">
          <a:off x="1320328" y="555665"/>
          <a:ext cx="2114267" cy="7521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solidFill>
            <a:schemeClr val="tx1"/>
          </a:solidFill>
        </a:ln>
      </cdr:spPr>
      <cdr:txBody>
        <a:bodyPr xmlns:a="http://schemas.openxmlformats.org/drawingml/2006/main" vertOverflow="clip" wrap="square" lIns="36000" tIns="36000" rIns="36000" bIns="36000" rtlCol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AU" sz="1400" i="1" kern="1200" dirty="0">
              <a:latin typeface="Cambria" panose="02040503050406030204" pitchFamily="18" charset="0"/>
              <a:ea typeface="Cambria" panose="02040503050406030204" pitchFamily="18" charset="0"/>
            </a:rPr>
            <a:t>AGA</a:t>
          </a:r>
          <a:r>
            <a:rPr lang="en-AU" sz="1400" i="1" kern="1200" baseline="0" dirty="0">
              <a:latin typeface="Cambria" panose="02040503050406030204" pitchFamily="18" charset="0"/>
              <a:ea typeface="Cambria" panose="02040503050406030204" pitchFamily="18" charset="0"/>
            </a:rPr>
            <a:t> finds </a:t>
          </a:r>
          <a:r>
            <a:rPr lang="en-AU" sz="1400" i="1" kern="1200" dirty="0">
              <a:latin typeface="Cambria" panose="02040503050406030204" pitchFamily="18" charset="0"/>
              <a:ea typeface="Cambria" panose="02040503050406030204" pitchFamily="18" charset="0"/>
            </a:rPr>
            <a:t>little</a:t>
          </a:r>
          <a:r>
            <a:rPr lang="en-AU" sz="1400" i="1" kern="1200" baseline="0" dirty="0">
              <a:latin typeface="Cambria" panose="02040503050406030204" pitchFamily="18" charset="0"/>
              <a:ea typeface="Cambria" panose="02040503050406030204" pitchFamily="18" charset="0"/>
            </a:rPr>
            <a:t> evidence of mortality improvement </a:t>
          </a:r>
          <a:r>
            <a:rPr lang="en-AU" sz="1400" i="1" kern="1200" dirty="0">
              <a:latin typeface="Cambria" panose="02040503050406030204" pitchFamily="18" charset="0"/>
              <a:ea typeface="Cambria" panose="02040503050406030204" pitchFamily="18" charset="0"/>
            </a:rPr>
            <a:t>beyond</a:t>
          </a:r>
          <a:r>
            <a:rPr lang="en-AU" sz="1400" i="1" kern="1200" baseline="0" dirty="0">
              <a:latin typeface="Cambria" panose="02040503050406030204" pitchFamily="18" charset="0"/>
              <a:ea typeface="Cambria" panose="02040503050406030204" pitchFamily="18" charset="0"/>
            </a:rPr>
            <a:t> age 100</a:t>
          </a:r>
        </a:p>
      </cdr:txBody>
    </cdr:sp>
  </cdr:relSizeAnchor>
  <cdr:relSizeAnchor xmlns:cdr="http://schemas.openxmlformats.org/drawingml/2006/chartDrawing">
    <cdr:from>
      <cdr:x>0.67595</cdr:x>
      <cdr:y>0.23879</cdr:y>
    </cdr:from>
    <cdr:to>
      <cdr:x>0.77687</cdr:x>
      <cdr:y>0.34418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5D93E296-C46F-77D3-BF7B-9A7E047C027B}"/>
            </a:ext>
          </a:extLst>
        </cdr:cNvPr>
        <cdr:cNvCxnSpPr>
          <a:stCxn xmlns:a="http://schemas.openxmlformats.org/drawingml/2006/main" id="2" idx="3"/>
        </cdr:cNvCxnSpPr>
      </cdr:nvCxnSpPr>
      <cdr:spPr>
        <a:xfrm xmlns:a="http://schemas.openxmlformats.org/drawingml/2006/main">
          <a:off x="3434595" y="931728"/>
          <a:ext cx="512788" cy="41121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25/03/2025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25/03/2025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4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EEE73-C25D-A46D-8A09-D666DFC5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5B64B-F5B2-3789-F330-2F7B0DEBF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9CCB2-C3C8-4FC0-8E84-062AC21CB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886F-2BC2-673E-4CF5-3A94A2681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6632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438F3-395F-1499-3D2F-F1869A245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C3D7E3-72A8-4C10-9291-76E945F37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64434-5C7F-A9AB-B5D7-EA2B88C65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C849C-5459-E9E7-FBD3-7D66CD35E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62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4E50E-3190-5810-6450-790BD96A3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9EDD6-91CE-5E3A-B628-8C7381375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D7012-794D-AE93-E2D0-87B6882EB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3EF60-A746-395D-D251-6CCEE7666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264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8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3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77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F55FC-6D7D-4DA6-82D4-7540C969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22789-D52B-54EC-F324-92B488A6B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612BD-CCD9-61B5-3EAD-186FC771F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9785-5B0E-4E42-E765-9E5D9D612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776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241D9-80F9-E685-E16E-3A74BEE5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C743F9-E7E4-D577-6D9A-7EAF552DD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09025-EB8D-7871-42DA-B1CFC7947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16632-FA79-60D6-9B80-8C730ACA4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249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5986-55C5-B7E5-3C65-F05895CD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2B57B-FAA5-2002-F349-EF07DCA01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61FB8-77F7-6364-B4B7-EDC40FE46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2B385-0021-7896-F549-73CE15D47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817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BB489-179A-3923-D7CC-4A00F3C9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3A845-48B5-24FB-A6FD-D7FB900AC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4FF5F-A8A3-9A52-23DA-8B6EF65F2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AF709-8816-B0A1-F8E7-51FAB6294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6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59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AF567-0CEA-CCA1-2B73-D9901B42F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CD6B3-6072-0A97-A31D-9BE0A87BF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F349A-801F-C9C6-8EB0-66727F328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CB110-411C-9144-08FA-CE48279A3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88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9564" y="6220619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25/03/2025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197430" y="1778558"/>
            <a:ext cx="9797142" cy="4622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111" y="1778557"/>
            <a:ext cx="9484810" cy="3159203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Retirement explainer #12: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Longevity uncertainty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br>
              <a:rPr lang="en-AU" sz="27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endParaRPr lang="en-AU" sz="3300" b="1" dirty="0">
              <a:solidFill>
                <a:srgbClr val="FF0000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207" y="4665778"/>
            <a:ext cx="9532540" cy="135822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Gaurav Khemka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– ANU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Geoff Warren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 and ANU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/>
          <p:nvPr/>
        </p:nvCxnSpPr>
        <p:spPr>
          <a:xfrm flipV="1">
            <a:off x="1403207" y="4408146"/>
            <a:ext cx="9194240" cy="2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030E7-F28B-6CE0-660F-6F03E5DD5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B7D5-FAEC-7B31-5286-D4BA1C29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EAD04A-8F1F-0B3D-149E-1E259F1A6409}"/>
              </a:ext>
            </a:extLst>
          </p:cNvPr>
          <p:cNvCxnSpPr>
            <a:cxnSpLocks/>
          </p:cNvCxnSpPr>
          <p:nvPr/>
        </p:nvCxnSpPr>
        <p:spPr>
          <a:xfrm>
            <a:off x="6239435" y="804530"/>
            <a:ext cx="56670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1D8BB5E-89B1-BDEE-AE89-888A28FC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5" y="163690"/>
            <a:ext cx="11225053" cy="1020859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Franklin Gothic Demi Cond" panose="020B0706030402020204" pitchFamily="34" charset="0"/>
              </a:rPr>
              <a:t>Horizon matters: Reflections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CD79CD8-7A62-8C8E-4352-9C87F33F3B6F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88B848-E37C-C019-B3ED-1910EF3E8DBD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FDB3C70-A6E6-E815-ED3A-5AD7D8CB0CA3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0EA76D-D661-ECE3-8B4C-64DB6CDFADD8}"/>
              </a:ext>
            </a:extLst>
          </p:cNvPr>
          <p:cNvSpPr/>
          <p:nvPr/>
        </p:nvSpPr>
        <p:spPr>
          <a:xfrm>
            <a:off x="3196638" y="1964491"/>
            <a:ext cx="5876334" cy="2065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216000" rIns="144000" bIns="216000">
            <a:spAutoFit/>
          </a:bodyPr>
          <a:lstStyle/>
          <a:p>
            <a:pPr algn="ctr">
              <a:lnSpc>
                <a:spcPct val="108000"/>
              </a:lnSpc>
              <a:spcAft>
                <a:spcPts val="12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AU" sz="2400" b="1" i="1" dirty="0"/>
              <a:t>Thoughts on which approach is better?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b="1" i="1" dirty="0"/>
              <a:t>Fixed horizon? Or survival weights? </a:t>
            </a:r>
          </a:p>
        </p:txBody>
      </p:sp>
    </p:spTree>
    <p:extLst>
      <p:ext uri="{BB962C8B-B14F-4D97-AF65-F5344CB8AC3E}">
        <p14:creationId xmlns:p14="http://schemas.microsoft.com/office/powerpoint/2010/main" val="28198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AA1BC-A22D-99A3-1F6E-2620E81B5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A923-69EE-DB62-DCA3-79026099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11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27A3AA-2FD3-30D4-41C8-71F7042F8E8E}"/>
              </a:ext>
            </a:extLst>
          </p:cNvPr>
          <p:cNvCxnSpPr>
            <a:cxnSpLocks/>
          </p:cNvCxnSpPr>
          <p:nvPr/>
        </p:nvCxnSpPr>
        <p:spPr>
          <a:xfrm>
            <a:off x="7842325" y="804530"/>
            <a:ext cx="4064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442D262-E848-16D2-EABA-08413458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5" y="163690"/>
            <a:ext cx="11225053" cy="1020859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Franklin Gothic Demi Cond" panose="020B0706030402020204" pitchFamily="34" charset="0"/>
              </a:rPr>
              <a:t>Horizon matters: Some compromises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6E0CBBF-7DDC-D66A-4138-63FEFB3344A4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5F78E7-28AE-4ABB-E0BE-F7924B5498B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79BA3E-03D6-A58A-670F-1C5AC880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82" y="1097280"/>
            <a:ext cx="6007076" cy="4118496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Present outcomes modelled out to a very old age. (Perhaps like in the chart.)</a:t>
            </a:r>
          </a:p>
          <a:p>
            <a:pPr marL="180975" lvl="1" indent="-18097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Emphasise to members that these outcomes will only be experienced if they survive. And that the likelihood of survival declines sharply with age.</a:t>
            </a:r>
          </a:p>
          <a:p>
            <a:pPr marL="180975" lvl="1" indent="-18097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Survival weighting might still be applied for purposes of modelling and comparing candidate retirement solutions. But is kept ‘under the hood’.</a:t>
            </a:r>
          </a:p>
          <a:p>
            <a:pPr marL="180975" lvl="1" indent="-180975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100" i="1" dirty="0"/>
              <a:t>Another possibility:</a:t>
            </a:r>
            <a:r>
              <a:rPr lang="en-AU" sz="2100" dirty="0"/>
              <a:t> Also show what happens if member lives to an age other than the baseline   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BB91ABB-936E-9AC8-F5E6-974DC76C0635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2B7F6-C3C0-8AFA-333D-8BC5FB15FBBB}"/>
              </a:ext>
            </a:extLst>
          </p:cNvPr>
          <p:cNvSpPr/>
          <p:nvPr/>
        </p:nvSpPr>
        <p:spPr>
          <a:xfrm>
            <a:off x="1843807" y="5215776"/>
            <a:ext cx="3564568" cy="1277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180000" rIns="144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AU" sz="2400" b="1" i="1" dirty="0"/>
              <a:t>Any further thoughts?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F640D6C-A05C-436D-9E9A-2F5A2C09C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061793"/>
              </p:ext>
            </p:extLst>
          </p:nvPr>
        </p:nvGraphicFramePr>
        <p:xfrm>
          <a:off x="6686807" y="1570039"/>
          <a:ext cx="5048855" cy="389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CB27C641-B35B-E8B4-3A62-B41395EC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874" y="966002"/>
            <a:ext cx="40285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A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ncome including the Age Pension under an ‘affordable</a:t>
            </a:r>
            <a:r>
              <a:rPr lang="en-AU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’ drawdown strategy</a:t>
            </a:r>
            <a:endParaRPr kumimoji="0" lang="en-A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71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79BD7-5965-F577-5E81-DF8D9F19C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ADCF-DCFD-E34B-0637-4235498F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10" y="330140"/>
            <a:ext cx="11625510" cy="808044"/>
          </a:xfrm>
        </p:spPr>
        <p:txBody>
          <a:bodyPr>
            <a:normAutofit/>
          </a:bodyPr>
          <a:lstStyle/>
          <a:p>
            <a:r>
              <a:rPr lang="en-AU" b="1" dirty="0">
                <a:latin typeface="Franklin Gothic Demi Cond" panose="020B0603020102020204" pitchFamily="34" charset="0"/>
              </a:rPr>
              <a:t>Engaging with members over longevity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7B921-DF8D-7EFB-6F68-2189067D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252C10-1103-20A4-3DFB-8A5498C34C5A}"/>
              </a:ext>
            </a:extLst>
          </p:cNvPr>
          <p:cNvCxnSpPr>
            <a:cxnSpLocks/>
          </p:cNvCxnSpPr>
          <p:nvPr/>
        </p:nvCxnSpPr>
        <p:spPr>
          <a:xfrm>
            <a:off x="8745967" y="868948"/>
            <a:ext cx="2889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20BD207-8325-4F24-0780-23336B7F77F4}"/>
              </a:ext>
            </a:extLst>
          </p:cNvPr>
          <p:cNvSpPr txBox="1"/>
          <p:nvPr/>
        </p:nvSpPr>
        <p:spPr>
          <a:xfrm>
            <a:off x="662473" y="1200739"/>
            <a:ext cx="11228984" cy="418007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68288" indent="-268288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Most members have very poor understanding of longevity concepts.</a:t>
            </a:r>
          </a:p>
          <a:p>
            <a:pPr marL="268288" indent="-268288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More research needed on how to engage over longevity. We are somewhat flying blind.</a:t>
            </a:r>
          </a:p>
          <a:p>
            <a:pPr marL="268288" indent="-268288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A few concepts to get across to members:</a:t>
            </a:r>
          </a:p>
          <a:p>
            <a:pPr marL="720725" lvl="1" indent="-263525">
              <a:lnSpc>
                <a:spcPct val="110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You don’t know how long you will live. You might need income to a very old age.</a:t>
            </a:r>
          </a:p>
          <a:p>
            <a:pPr marL="720725" lvl="1" indent="-263525">
              <a:lnSpc>
                <a:spcPct val="110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Before you panic, bear in mind that significant government support is available as you age, and that most people spend considerably less at older ages.</a:t>
            </a:r>
          </a:p>
          <a:p>
            <a:pPr marL="720725" lvl="1" indent="-263525">
              <a:lnSpc>
                <a:spcPct val="110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Protecting yourself by holding back spending can come at the cost of failing to enjoy your savings while you are alive and more able to do so. There is a trade-off to consider.</a:t>
            </a:r>
          </a:p>
          <a:p>
            <a:pPr marL="720725" lvl="1" indent="-263525">
              <a:lnSpc>
                <a:spcPct val="110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If you are still concerned, consider a lifetime income stream for additional protection.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E64E1-37CE-481F-9332-7A7270100A49}"/>
              </a:ext>
            </a:extLst>
          </p:cNvPr>
          <p:cNvSpPr/>
          <p:nvPr/>
        </p:nvSpPr>
        <p:spPr>
          <a:xfrm>
            <a:off x="1818042" y="5333792"/>
            <a:ext cx="7734749" cy="1277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180000" rIns="144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AU" sz="2400" b="1" i="1" dirty="0"/>
              <a:t>Anything else that you think members need to know?</a:t>
            </a:r>
          </a:p>
        </p:txBody>
      </p:sp>
    </p:spTree>
    <p:extLst>
      <p:ext uri="{BB962C8B-B14F-4D97-AF65-F5344CB8AC3E}">
        <p14:creationId xmlns:p14="http://schemas.microsoft.com/office/powerpoint/2010/main" val="27927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13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663177"/>
            <a:ext cx="11389894" cy="3414150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>
                <a:latin typeface="Franklin Gothic Demi Cond" panose="020B0706030402020204" pitchFamily="34" charset="0"/>
              </a:rPr>
              <a:t>Thank-you!</a:t>
            </a:r>
            <a:br>
              <a:rPr lang="en-US" sz="6000" b="0" dirty="0">
                <a:latin typeface="Franklin Gothic Demi Cond" panose="020B0706030402020204" pitchFamily="34" charset="0"/>
              </a:rPr>
            </a:br>
            <a:br>
              <a:rPr lang="en-US" sz="3600" b="0" dirty="0">
                <a:latin typeface="Franklin Gothic Demi Cond" panose="020B0706030402020204" pitchFamily="34" charset="0"/>
              </a:rPr>
            </a:br>
            <a:r>
              <a:rPr lang="en-US" sz="5200" b="0" dirty="0">
                <a:latin typeface="Franklin Gothic Demi Cond" panose="020B0706030402020204" pitchFamily="34" charset="0"/>
              </a:rPr>
              <a:t>Further questions, discussion or feedback?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281471" y="305153"/>
            <a:ext cx="11301791" cy="90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Demi Cond" panose="020B0706030402020204" pitchFamily="34" charset="0"/>
              </a:rPr>
              <a:t>Wrapping up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789947" y="914400"/>
            <a:ext cx="8033084" cy="10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dirty="0"/>
              <a:t>Overview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2361363" y="924448"/>
            <a:ext cx="9189936" cy="13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955054" y="1449876"/>
            <a:ext cx="9662743" cy="477471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68288" indent="-268288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Background: Key concepts, life tables and perspectives</a:t>
            </a:r>
          </a:p>
          <a:p>
            <a:pPr marL="268288" indent="-268288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Two approaches: fixed planning horizon or survival weights</a:t>
            </a:r>
          </a:p>
          <a:p>
            <a:pPr marL="268288" indent="-268288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Dealing with longevity risk within retirement solutions</a:t>
            </a:r>
          </a:p>
          <a:p>
            <a:pPr marL="268288" indent="-268288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Examples: How treatment of horizon can matter</a:t>
            </a:r>
          </a:p>
          <a:p>
            <a:pPr marL="268288" indent="-268288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Engaging with members</a:t>
            </a:r>
          </a:p>
          <a:p>
            <a:pPr marL="271463" indent="-2714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144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30" y="287110"/>
            <a:ext cx="10055029" cy="808044"/>
          </a:xfrm>
        </p:spPr>
        <p:txBody>
          <a:bodyPr>
            <a:normAutofit/>
          </a:bodyPr>
          <a:lstStyle/>
          <a:p>
            <a:r>
              <a:rPr lang="en-AU" b="1" dirty="0">
                <a:latin typeface="Franklin Gothic Demi Cond" panose="020B0603020102020204" pitchFamily="34" charset="0"/>
              </a:rPr>
              <a:t>Background – concepts and life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8896574" y="858316"/>
            <a:ext cx="27600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838199" y="1215706"/>
            <a:ext cx="10586421" cy="49973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68288" indent="-268288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Longevity uncertainty </a:t>
            </a:r>
            <a:r>
              <a:rPr lang="en-AU" sz="2000" dirty="0"/>
              <a:t>– Simply … you don’t know how much longer you have to live!</a:t>
            </a:r>
          </a:p>
          <a:p>
            <a:pPr marL="268288" indent="-268288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Longevity ‘risk’ </a:t>
            </a:r>
            <a:r>
              <a:rPr lang="en-AU" sz="2000" dirty="0"/>
              <a:t>– Possibility of living to an old age and being unable to sustain a desired level of spending (because your assets run out)</a:t>
            </a:r>
          </a:p>
          <a:p>
            <a:pPr marL="268288" indent="-268288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Period of retirement</a:t>
            </a:r>
            <a:r>
              <a:rPr lang="en-AU" sz="2000" dirty="0"/>
              <a:t> – Super fund trustees need to define the ‘period of retirement’ for the purpose of assisting members under Retirement Income Covenant, which means …</a:t>
            </a:r>
          </a:p>
          <a:p>
            <a:pPr marL="268288" indent="-268288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Planning horizon </a:t>
            </a:r>
            <a:r>
              <a:rPr lang="en-AU" sz="2000" dirty="0"/>
              <a:t>– A stand needs to be taken over the horizon over which member outcomes are being modelled and then presented … while the horizon is unknown (stochastic)</a:t>
            </a:r>
          </a:p>
          <a:p>
            <a:pPr marL="268288" indent="-268288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Life tables </a:t>
            </a:r>
            <a:r>
              <a:rPr lang="en-AU" sz="2000" dirty="0"/>
              <a:t>– Estimates of life expectancy, the probability of surviving to various ages, and the probability of death during any year</a:t>
            </a:r>
          </a:p>
          <a:p>
            <a:pPr marL="538163" lvl="1" indent="-268288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Complied by the Australian Government Actuary for Australia</a:t>
            </a:r>
          </a:p>
          <a:p>
            <a:pPr marL="538163" lvl="1" indent="-268288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For ‘average’ males and females, with provision to allow for mortality improvements   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endParaRPr lang="en-AU" sz="2100" dirty="0"/>
          </a:p>
        </p:txBody>
      </p:sp>
    </p:spTree>
    <p:extLst>
      <p:ext uri="{BB962C8B-B14F-4D97-AF65-F5344CB8AC3E}">
        <p14:creationId xmlns:p14="http://schemas.microsoft.com/office/powerpoint/2010/main" val="12965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1171B-6814-8C15-3BBE-071CD533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956A-3579-4540-7F40-79D7B853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87110"/>
            <a:ext cx="11625510" cy="808044"/>
          </a:xfrm>
        </p:spPr>
        <p:txBody>
          <a:bodyPr>
            <a:normAutofit/>
          </a:bodyPr>
          <a:lstStyle/>
          <a:p>
            <a:r>
              <a:rPr lang="en-AU" dirty="0"/>
              <a:t>A couple of figures to illustrate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68B1-CFDD-0CAE-FA7D-580F6501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2F3C4C-CE0D-589F-CB7D-7BDCA171A7CA}"/>
              </a:ext>
            </a:extLst>
          </p:cNvPr>
          <p:cNvCxnSpPr>
            <a:cxnSpLocks/>
          </p:cNvCxnSpPr>
          <p:nvPr/>
        </p:nvCxnSpPr>
        <p:spPr>
          <a:xfrm>
            <a:off x="6852621" y="868948"/>
            <a:ext cx="47827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B863EC-2D86-96AA-EB4A-B66F132DA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18162"/>
              </p:ext>
            </p:extLst>
          </p:nvPr>
        </p:nvGraphicFramePr>
        <p:xfrm>
          <a:off x="679732" y="1861019"/>
          <a:ext cx="5317945" cy="3499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454">
                  <a:extLst>
                    <a:ext uri="{9D8B030D-6E8A-4147-A177-3AD203B41FA5}">
                      <a16:colId xmlns:a16="http://schemas.microsoft.com/office/drawing/2014/main" val="2930605851"/>
                    </a:ext>
                  </a:extLst>
                </a:gridCol>
                <a:gridCol w="1072130">
                  <a:extLst>
                    <a:ext uri="{9D8B030D-6E8A-4147-A177-3AD203B41FA5}">
                      <a16:colId xmlns:a16="http://schemas.microsoft.com/office/drawing/2014/main" val="3700846915"/>
                    </a:ext>
                  </a:extLst>
                </a:gridCol>
                <a:gridCol w="1335108">
                  <a:extLst>
                    <a:ext uri="{9D8B030D-6E8A-4147-A177-3AD203B41FA5}">
                      <a16:colId xmlns:a16="http://schemas.microsoft.com/office/drawing/2014/main" val="1742800346"/>
                    </a:ext>
                  </a:extLst>
                </a:gridCol>
                <a:gridCol w="1944253">
                  <a:extLst>
                    <a:ext uri="{9D8B030D-6E8A-4147-A177-3AD203B41FA5}">
                      <a16:colId xmlns:a16="http://schemas.microsoft.com/office/drawing/2014/main" val="3897266302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Survival to age: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No. of years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Mortality improvement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7447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None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Included</a:t>
                      </a:r>
                      <a:r>
                        <a:rPr lang="en-AU" sz="1600" b="1" baseline="30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323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5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96.0%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96.3%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5445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89.5%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90.6%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1256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15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78.3%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81.1%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3303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20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60.0%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65.2%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8430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25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34.7%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41.0%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5703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effectLst/>
                        </a:rPr>
                        <a:t>30</a:t>
                      </a:r>
                      <a:endParaRPr lang="en-AU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12.3%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16.6%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5552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35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2.3%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3.8%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6797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40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0.2%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0.4%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0003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1F75E01-33ED-AD0F-9F24-47B79DFE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93" y="1163143"/>
            <a:ext cx="5545236" cy="6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AU" altLang="en-US" b="1" dirty="0"/>
              <a:t>Survival probabilities for Australian female, age 67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AU" altLang="en-US" sz="1600" i="1" dirty="0"/>
              <a:t>From Australian Government Actuary, Life Tables 2020-22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FAFB67-D3AA-0A6C-D960-261A5185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258" y="1055758"/>
            <a:ext cx="4617894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AU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Probability of death per age</a:t>
            </a:r>
            <a:endParaRPr kumimoji="0" lang="en-AU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AU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Australian females, with mortality improvement</a:t>
            </a:r>
            <a:endParaRPr kumimoji="0" lang="en-AU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D187D72-25E6-FC0F-7E55-8A77BEF6C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695864"/>
              </p:ext>
            </p:extLst>
          </p:nvPr>
        </p:nvGraphicFramePr>
        <p:xfrm>
          <a:off x="6554270" y="1725172"/>
          <a:ext cx="5081137" cy="39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37E14DD6-7D65-E022-F95B-BDC463C03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2AF6CC-720D-BE40-1891-B967C9404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444" y="5350044"/>
            <a:ext cx="1385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AU" altLang="en-US" sz="1200" i="1" dirty="0"/>
              <a:t># 125 year factors </a:t>
            </a:r>
          </a:p>
        </p:txBody>
      </p:sp>
    </p:spTree>
    <p:extLst>
      <p:ext uri="{BB962C8B-B14F-4D97-AF65-F5344CB8AC3E}">
        <p14:creationId xmlns:p14="http://schemas.microsoft.com/office/powerpoint/2010/main" val="340192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D4F1B-1B3B-B48B-4291-CFDAB614B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332-94F1-FBCB-C51C-8F917B79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30" y="287110"/>
            <a:ext cx="10055029" cy="808044"/>
          </a:xfrm>
        </p:spPr>
        <p:txBody>
          <a:bodyPr>
            <a:normAutofit/>
          </a:bodyPr>
          <a:lstStyle/>
          <a:p>
            <a:r>
              <a:rPr lang="en-AU" b="1" dirty="0">
                <a:latin typeface="Franklin Gothic Demi Cond" panose="020B0603020102020204" pitchFamily="34" charset="0"/>
              </a:rPr>
              <a:t>Perspectives on the issues can differ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F517-A822-B97E-8693-9AD2F7A1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876DC5-B486-EAC9-BFF8-DF164F449A07}"/>
              </a:ext>
            </a:extLst>
          </p:cNvPr>
          <p:cNvCxnSpPr>
            <a:cxnSpLocks/>
          </p:cNvCxnSpPr>
          <p:nvPr/>
        </p:nvCxnSpPr>
        <p:spPr>
          <a:xfrm>
            <a:off x="8584602" y="858316"/>
            <a:ext cx="30720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E4DFFA-B529-EE15-6689-216B9ABF9A19}"/>
              </a:ext>
            </a:extLst>
          </p:cNvPr>
          <p:cNvSpPr txBox="1"/>
          <p:nvPr/>
        </p:nvSpPr>
        <p:spPr>
          <a:xfrm>
            <a:off x="679730" y="1124879"/>
            <a:ext cx="11081273" cy="410932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68288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Members</a:t>
            </a:r>
          </a:p>
          <a:p>
            <a:pPr marL="623888" lvl="1" indent="-268288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Face individual (i.e. idiosyncratic) longevity risk</a:t>
            </a:r>
          </a:p>
          <a:p>
            <a:pPr marL="623888" lvl="1" indent="-268288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Life expectancy is of limited consequence </a:t>
            </a:r>
          </a:p>
          <a:p>
            <a:pPr marL="268288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Providers</a:t>
            </a:r>
          </a:p>
          <a:p>
            <a:pPr marL="623888" lvl="1" indent="-268288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Lifetime income streams providers are concerned with mortality experience of member pools</a:t>
            </a:r>
          </a:p>
          <a:p>
            <a:pPr marL="623888" lvl="1" indent="-268288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Super fund trustees need to help members manage their individual longevity risk</a:t>
            </a:r>
          </a:p>
          <a:p>
            <a:pPr marL="268288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Advice, guidance and education </a:t>
            </a:r>
            <a:r>
              <a:rPr lang="en-AU" sz="2000" dirty="0"/>
              <a:t>– there is call for the following:</a:t>
            </a:r>
          </a:p>
          <a:p>
            <a:pPr marL="623888" lvl="1" indent="-268288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Communicating longevity concepts to members</a:t>
            </a:r>
          </a:p>
          <a:p>
            <a:pPr marL="623888" lvl="1" indent="-268288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Soliciting preferences over trade-offs around longevity, e.g. spend now, or hold something back? </a:t>
            </a:r>
          </a:p>
          <a:p>
            <a:pPr marL="623888" lvl="1" indent="-268288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Recommend a suitable retirement solution in light of those preferences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endParaRPr lang="en-AU" sz="2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6D9A0-C82A-68DD-E6FE-98854D6C218B}"/>
              </a:ext>
            </a:extLst>
          </p:cNvPr>
          <p:cNvSpPr/>
          <p:nvPr/>
        </p:nvSpPr>
        <p:spPr>
          <a:xfrm>
            <a:off x="1731982" y="5471041"/>
            <a:ext cx="7444292" cy="1204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144000" rIns="144000" bIns="144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AU" sz="2400" b="1" i="1" dirty="0"/>
              <a:t>How might super fund trustees go about the above?</a:t>
            </a:r>
          </a:p>
        </p:txBody>
      </p:sp>
    </p:spTree>
    <p:extLst>
      <p:ext uri="{BB962C8B-B14F-4D97-AF65-F5344CB8AC3E}">
        <p14:creationId xmlns:p14="http://schemas.microsoft.com/office/powerpoint/2010/main" val="11639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3C75C-13FB-2093-EE28-763198E08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C192-5401-68F8-306F-B3E099F2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10" y="330140"/>
            <a:ext cx="11625510" cy="808044"/>
          </a:xfrm>
        </p:spPr>
        <p:txBody>
          <a:bodyPr>
            <a:normAutofit/>
          </a:bodyPr>
          <a:lstStyle/>
          <a:p>
            <a:r>
              <a:rPr lang="en-AU" dirty="0"/>
              <a:t>H</a:t>
            </a:r>
            <a:r>
              <a:rPr lang="en-AU" b="1" dirty="0">
                <a:latin typeface="Franklin Gothic Demi Cond" panose="020B0603020102020204" pitchFamily="34" charset="0"/>
              </a:rPr>
              <a:t>orizon approach #1: Fixed planning horizon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F713C-B012-5E7C-9F5E-C2D92F0A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E06D3C-5D5D-823F-7F81-8208051D9AA6}"/>
              </a:ext>
            </a:extLst>
          </p:cNvPr>
          <p:cNvCxnSpPr>
            <a:cxnSpLocks/>
          </p:cNvCxnSpPr>
          <p:nvPr/>
        </p:nvCxnSpPr>
        <p:spPr>
          <a:xfrm>
            <a:off x="10069158" y="868948"/>
            <a:ext cx="156624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0DA7068-182F-8D57-BD58-049CCF4AA34C}"/>
              </a:ext>
            </a:extLst>
          </p:cNvPr>
          <p:cNvSpPr txBox="1"/>
          <p:nvPr/>
        </p:nvSpPr>
        <p:spPr>
          <a:xfrm>
            <a:off x="582912" y="1263294"/>
            <a:ext cx="11228984" cy="433068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68288" indent="-268288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Straightforward (at least superficially)</a:t>
            </a:r>
          </a:p>
          <a:p>
            <a:pPr marL="268288" indent="-268288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But how long a horizon? That is, what target age to model towards?</a:t>
            </a:r>
          </a:p>
          <a:p>
            <a:pPr marL="720725" lvl="1" indent="-263525">
              <a:lnSpc>
                <a:spcPct val="110000"/>
              </a:lnSpc>
              <a:spcBef>
                <a:spcPts val="9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Allow for confidence level around survival, e.g. model to age with x% chance of survival?</a:t>
            </a:r>
          </a:p>
          <a:p>
            <a:pPr marL="720725" lvl="1" indent="-263525">
              <a:lnSpc>
                <a:spcPct val="110000"/>
              </a:lnSpc>
              <a:spcBef>
                <a:spcPts val="9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Age 92 is a common choice. Suggested by ASIC (</a:t>
            </a:r>
            <a:r>
              <a:rPr lang="en-AU" sz="2100" dirty="0" err="1"/>
              <a:t>Moneysmart</a:t>
            </a:r>
            <a:r>
              <a:rPr lang="en-AU" sz="2100" dirty="0"/>
              <a:t>, calculator default setting).  </a:t>
            </a:r>
          </a:p>
          <a:p>
            <a:pPr marL="268288" lvl="1" indent="-268288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Any choice of fixed horizon will give rise to issues:</a:t>
            </a:r>
          </a:p>
          <a:p>
            <a:pPr marL="720725" lvl="1" indent="-263525">
              <a:lnSpc>
                <a:spcPct val="110000"/>
              </a:lnSpc>
              <a:spcBef>
                <a:spcPts val="9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Shorter horizons obscure what happens beyond the end of the horizon. 				</a:t>
            </a:r>
            <a:r>
              <a:rPr lang="en-AU" sz="2100" i="1" dirty="0"/>
              <a:t>This may entice overspending, and mask the value of longevity protection.</a:t>
            </a:r>
          </a:p>
          <a:p>
            <a:pPr marL="720725" lvl="1" indent="-263525">
              <a:lnSpc>
                <a:spcPct val="110000"/>
              </a:lnSpc>
              <a:spcBef>
                <a:spcPts val="9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Longer horizon can give misleading impression that all outcomes over time are equal.		</a:t>
            </a:r>
            <a:r>
              <a:rPr lang="en-AU" sz="2100" i="1" dirty="0"/>
              <a:t>This may entice underspending by attaching too much value to outcomes at older ages.</a:t>
            </a:r>
          </a:p>
        </p:txBody>
      </p:sp>
    </p:spTree>
    <p:extLst>
      <p:ext uri="{BB962C8B-B14F-4D97-AF65-F5344CB8AC3E}">
        <p14:creationId xmlns:p14="http://schemas.microsoft.com/office/powerpoint/2010/main" val="298784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978C0-6CE5-A97B-0CC4-7949D43C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FCF9-6A1D-1403-AAF5-0D17C66E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10" y="330140"/>
            <a:ext cx="11625510" cy="808044"/>
          </a:xfrm>
        </p:spPr>
        <p:txBody>
          <a:bodyPr>
            <a:normAutofit/>
          </a:bodyPr>
          <a:lstStyle/>
          <a:p>
            <a:r>
              <a:rPr lang="en-AU" dirty="0"/>
              <a:t>H</a:t>
            </a:r>
            <a:r>
              <a:rPr lang="en-AU" b="1" dirty="0">
                <a:latin typeface="Franklin Gothic Demi Cond" panose="020B0603020102020204" pitchFamily="34" charset="0"/>
              </a:rPr>
              <a:t>orizon approach #2: Survival weighting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155AD-1667-432B-60DE-C6BEE00C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37873-0B38-2154-F6B6-17E0EF9D3ABF}"/>
              </a:ext>
            </a:extLst>
          </p:cNvPr>
          <p:cNvCxnSpPr>
            <a:cxnSpLocks/>
          </p:cNvCxnSpPr>
          <p:nvPr/>
        </p:nvCxnSpPr>
        <p:spPr>
          <a:xfrm>
            <a:off x="9111727" y="868949"/>
            <a:ext cx="26463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2C9EF8-B6CB-1876-68E8-C697F7CC3BB0}"/>
              </a:ext>
            </a:extLst>
          </p:cNvPr>
          <p:cNvSpPr txBox="1"/>
          <p:nvPr/>
        </p:nvSpPr>
        <p:spPr>
          <a:xfrm>
            <a:off x="449445" y="1370872"/>
            <a:ext cx="6920188" cy="391581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1500"/>
              </a:spcBef>
            </a:pPr>
            <a:r>
              <a:rPr lang="en-AU" sz="2200" b="1" dirty="0"/>
              <a:t>Survival weighting =&gt; weighting outcomes by probability they will be experienced</a:t>
            </a:r>
          </a:p>
          <a:p>
            <a:pPr marL="268288" indent="-268288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Coherent treatment across time that accords with the idea of ‘expected income’ under the RIC</a:t>
            </a:r>
          </a:p>
          <a:p>
            <a:pPr marL="268288" indent="-268288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Commonly used in academic literature</a:t>
            </a:r>
          </a:p>
          <a:p>
            <a:pPr marL="268288" indent="-268288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Harder to understand</a:t>
            </a:r>
          </a:p>
          <a:p>
            <a:pPr marL="268288" indent="-268288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AU" sz="2100" dirty="0"/>
              <a:t>Favours strategies that deliver toward life expectancy 		</a:t>
            </a:r>
            <a:r>
              <a:rPr lang="en-AU" sz="2100" i="1" dirty="0"/>
              <a:t>Can obscure benefit of longevity protection,   	(although still accounts for its value via modelling)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B76F4-FBF9-DDEA-F376-A95762F37F3B}"/>
              </a:ext>
            </a:extLst>
          </p:cNvPr>
          <p:cNvSpPr txBox="1"/>
          <p:nvPr/>
        </p:nvSpPr>
        <p:spPr>
          <a:xfrm>
            <a:off x="7204050" y="1152000"/>
            <a:ext cx="465448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AU" sz="17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 weights from survival probabilities (and time preference)</a:t>
            </a:r>
            <a:endParaRPr lang="en-AU" sz="17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38CCC0-5E3E-4CC9-88D9-94B2A2BEF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596295"/>
              </p:ext>
            </p:extLst>
          </p:nvPr>
        </p:nvGraphicFramePr>
        <p:xfrm>
          <a:off x="7207624" y="1796811"/>
          <a:ext cx="4654487" cy="379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911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5981252" y="804530"/>
            <a:ext cx="592525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5" y="163690"/>
            <a:ext cx="11225053" cy="1020859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Franklin Gothic Demi Cond" panose="020B0706030402020204" pitchFamily="34" charset="0"/>
              </a:rPr>
              <a:t>Horizon matters: Example 1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100A48-3845-2220-4B76-94F343F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88" y="1275172"/>
            <a:ext cx="5733986" cy="1788493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Q: </a:t>
            </a:r>
            <a:r>
              <a:rPr lang="en-AU" sz="2200" dirty="0"/>
              <a:t>What fixed level of real income can be drawn if the horizon (i.e. age of death) and investment returns are known?</a:t>
            </a:r>
          </a:p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A:</a:t>
            </a:r>
            <a:r>
              <a:rPr lang="en-AU" sz="2200" dirty="0"/>
              <a:t> Amount varies considerably with horizon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E4B4FD8-D0CC-856A-4283-FC2BEC1911F8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767C84-DBC2-863A-E4EC-8BE91BAA9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0306"/>
              </p:ext>
            </p:extLst>
          </p:nvPr>
        </p:nvGraphicFramePr>
        <p:xfrm>
          <a:off x="880816" y="3824605"/>
          <a:ext cx="5018925" cy="16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975">
                  <a:extLst>
                    <a:ext uri="{9D8B030D-6E8A-4147-A177-3AD203B41FA5}">
                      <a16:colId xmlns:a16="http://schemas.microsoft.com/office/drawing/2014/main" val="453495063"/>
                    </a:ext>
                  </a:extLst>
                </a:gridCol>
                <a:gridCol w="1672975">
                  <a:extLst>
                    <a:ext uri="{9D8B030D-6E8A-4147-A177-3AD203B41FA5}">
                      <a16:colId xmlns:a16="http://schemas.microsoft.com/office/drawing/2014/main" val="698298126"/>
                    </a:ext>
                  </a:extLst>
                </a:gridCol>
                <a:gridCol w="1672975">
                  <a:extLst>
                    <a:ext uri="{9D8B030D-6E8A-4147-A177-3AD203B41FA5}">
                      <a16:colId xmlns:a16="http://schemas.microsoft.com/office/drawing/2014/main" val="2708718627"/>
                    </a:ext>
                  </a:extLst>
                </a:gridCol>
              </a:tblGrid>
              <a:tr h="3280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</a:rPr>
                        <a:t>Planning horizon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</a:rPr>
                        <a:t>Balance at retirement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61845"/>
                  </a:ext>
                </a:extLst>
              </a:tr>
              <a:tr h="3280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</a:rPr>
                        <a:t>$300,000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</a:rPr>
                        <a:t>$600,000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73461"/>
                  </a:ext>
                </a:extLst>
              </a:tr>
              <a:tr h="328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Age 87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>18,895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>37,789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9939"/>
                  </a:ext>
                </a:extLst>
              </a:tr>
              <a:tr h="328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Age 92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>16,293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>32,585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86423"/>
                  </a:ext>
                </a:extLst>
              </a:tr>
              <a:tr h="328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Age 107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>6,099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>12,197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54000" marB="54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6220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4D96C5C-4638-97B7-914B-E6D91E0EC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85" y="3217560"/>
            <a:ext cx="54493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Income that exhausts an </a:t>
            </a:r>
            <a:r>
              <a:rPr lang="en-AU" alt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account-based pension </a:t>
            </a:r>
            <a:r>
              <a:rPr kumimoji="0" lang="en-A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fixed planning horizon under deterministic modelling</a:t>
            </a:r>
            <a:endParaRPr kumimoji="0" lang="en-A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102A24C-8BE9-3A4B-162C-10E90A74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874" y="1082171"/>
            <a:ext cx="40285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income including the Age Pension for $300,000 balance at retirement</a:t>
            </a:r>
            <a:endParaRPr kumimoji="0" lang="en-A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CF035A4-D5EC-BDB0-F608-2C4CC1856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697569"/>
              </p:ext>
            </p:extLst>
          </p:nvPr>
        </p:nvGraphicFramePr>
        <p:xfrm>
          <a:off x="6720252" y="1722439"/>
          <a:ext cx="5048625" cy="374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421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0F425-947F-1AF5-5712-DD0DEDB7C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AE5F3-11D6-CE49-0DF0-4FB8943E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39ECA-2378-328C-BAF1-6AA364794E4F}"/>
              </a:ext>
            </a:extLst>
          </p:cNvPr>
          <p:cNvCxnSpPr>
            <a:cxnSpLocks/>
          </p:cNvCxnSpPr>
          <p:nvPr/>
        </p:nvCxnSpPr>
        <p:spPr>
          <a:xfrm>
            <a:off x="5981252" y="804530"/>
            <a:ext cx="592525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0231759-0EA3-685B-11C5-7B4BEA07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5" y="163690"/>
            <a:ext cx="11225053" cy="1020859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Franklin Gothic Demi Cond" panose="020B0706030402020204" pitchFamily="34" charset="0"/>
              </a:rPr>
              <a:t>Horizon matters: Example 2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3BA4B0E-DB3E-550D-749B-9E2C57BDF011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2007CC-ACA2-688C-DB0D-A504BEC44908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53CCE4-F03C-F2F4-DAD1-FC3014C04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81" y="1211911"/>
            <a:ext cx="11383037" cy="3795746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100" i="1" dirty="0"/>
              <a:t>Q: </a:t>
            </a:r>
            <a:r>
              <a:rPr lang="en-AU" sz="2100" dirty="0"/>
              <a:t>What is the ‘optimal’ allocation at retirement given random investment returns and access to the Age Pension, assuming a balance of $400,000 and targeted real income of $50,000?</a:t>
            </a:r>
          </a:p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100" i="1" dirty="0"/>
              <a:t>A:</a:t>
            </a:r>
            <a:r>
              <a:rPr lang="en-AU" sz="2100" dirty="0"/>
              <a:t> Allocation can vary with treatment of horizon. (But not as much as drawdowns.)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C54E7AF-87C1-679F-8DAF-B9BFCBB2EB49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BBA9D5-8519-86D7-133B-EB125899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52548"/>
              </p:ext>
            </p:extLst>
          </p:nvPr>
        </p:nvGraphicFramePr>
        <p:xfrm>
          <a:off x="1756804" y="3181635"/>
          <a:ext cx="9000845" cy="185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859">
                  <a:extLst>
                    <a:ext uri="{9D8B030D-6E8A-4147-A177-3AD203B41FA5}">
                      <a16:colId xmlns:a16="http://schemas.microsoft.com/office/drawing/2014/main" val="706817653"/>
                    </a:ext>
                  </a:extLst>
                </a:gridCol>
                <a:gridCol w="1290051">
                  <a:extLst>
                    <a:ext uri="{9D8B030D-6E8A-4147-A177-3AD203B41FA5}">
                      <a16:colId xmlns:a16="http://schemas.microsoft.com/office/drawing/2014/main" val="2657470703"/>
                    </a:ext>
                  </a:extLst>
                </a:gridCol>
                <a:gridCol w="1555451">
                  <a:extLst>
                    <a:ext uri="{9D8B030D-6E8A-4147-A177-3AD203B41FA5}">
                      <a16:colId xmlns:a16="http://schemas.microsoft.com/office/drawing/2014/main" val="3594499201"/>
                    </a:ext>
                  </a:extLst>
                </a:gridCol>
                <a:gridCol w="1657634">
                  <a:extLst>
                    <a:ext uri="{9D8B030D-6E8A-4147-A177-3AD203B41FA5}">
                      <a16:colId xmlns:a16="http://schemas.microsoft.com/office/drawing/2014/main" val="548380102"/>
                    </a:ext>
                  </a:extLst>
                </a:gridCol>
                <a:gridCol w="1945850">
                  <a:extLst>
                    <a:ext uri="{9D8B030D-6E8A-4147-A177-3AD203B41FA5}">
                      <a16:colId xmlns:a16="http://schemas.microsoft.com/office/drawing/2014/main" val="38073696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effectLst/>
                        </a:rPr>
                        <a:t>Allocation at retirement</a:t>
                      </a:r>
                      <a:endParaRPr lang="en-A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Horizon treatment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677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Fixed, age 87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Fixed, age 92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Fixed, age 102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Survival weights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1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Growth portfolio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61%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87%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76%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82%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30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Defensive portfolio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32%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16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Real lifetime income stream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7%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13%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24%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18%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45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100%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100%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100%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100%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35573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CB44D63-432B-6963-161D-2D077066F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522" y="2791763"/>
            <a:ext cx="538121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 allocation of </a:t>
            </a:r>
            <a:r>
              <a:rPr lang="en-AU" altLang="en-US" sz="17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assets available </a:t>
            </a:r>
            <a:r>
              <a:rPr kumimoji="0" lang="en-AU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retirement</a:t>
            </a:r>
            <a:endParaRPr kumimoji="0" lang="en-AU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89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  <Testdelegate xmlns="f21f86fd-b77b-49c1-8946-6dd8350d13e2" xsi:nil="true"/>
    <Size xmlns="f21f86fd-b77b-49c1-8946-6dd8350d13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20" ma:contentTypeDescription="Create a new document." ma:contentTypeScope="" ma:versionID="41c22a666ea0107a7544570d7fe98e24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c1c116ce988539640cba2032e0ee4380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Testdelegate" minOccurs="0"/>
                <xsd:element ref="ns3: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stdelegate" ma:index="26" nillable="true" ma:displayName="Test delegate" ma:format="Dropdown" ma:internalName="Testdelegate">
      <xsd:simpleType>
        <xsd:restriction base="dms:Text">
          <xsd:maxLength value="255"/>
        </xsd:restriction>
      </xsd:simpleType>
    </xsd:element>
    <xsd:element name="Size" ma:index="27" nillable="true" ma:displayName="Size" ma:internalName="Siz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715D63-7EB2-4B8E-8F65-C8456C20A0C3}">
  <ds:schemaRefs>
    <ds:schemaRef ds:uri="http://schemas.microsoft.com/office/2006/metadata/properties"/>
    <ds:schemaRef ds:uri="http://purl.org/dc/terms/"/>
    <ds:schemaRef ds:uri="f21f86fd-b77b-49c1-8946-6dd8350d13e2"/>
    <ds:schemaRef ds:uri="http://schemas.microsoft.com/office/2006/documentManagement/types"/>
    <ds:schemaRef ds:uri="df6b5e73-2540-42ec-b297-d17d58460ba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19B72-F41C-4A7E-9714-34B17F9DBFCC}"/>
</file>

<file path=docProps/app.xml><?xml version="1.0" encoding="utf-8"?>
<Properties xmlns="http://schemas.openxmlformats.org/officeDocument/2006/extended-properties" xmlns:vt="http://schemas.openxmlformats.org/officeDocument/2006/docPropsVTypes">
  <TotalTime>14523</TotalTime>
  <Words>1201</Words>
  <Application>Microsoft Office PowerPoint</Application>
  <PresentationFormat>Widescreen</PresentationFormat>
  <Paragraphs>202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Franklin Gothic Demi Cond</vt:lpstr>
      <vt:lpstr>STIXGeneral-Regular</vt:lpstr>
      <vt:lpstr>Office Theme</vt:lpstr>
      <vt:lpstr>Retirement explainer #12:  Longevity uncertainty  </vt:lpstr>
      <vt:lpstr>Overview</vt:lpstr>
      <vt:lpstr>Background – concepts and life tables</vt:lpstr>
      <vt:lpstr>A couple of figures to illustrate</vt:lpstr>
      <vt:lpstr>Perspectives on the issues can differ</vt:lpstr>
      <vt:lpstr>Horizon approach #1: Fixed planning horizon</vt:lpstr>
      <vt:lpstr>Horizon approach #2: Survival weighting</vt:lpstr>
      <vt:lpstr>Horizon matters: Example 1</vt:lpstr>
      <vt:lpstr>Horizon matters: Example 2</vt:lpstr>
      <vt:lpstr>Horizon matters: Reflections</vt:lpstr>
      <vt:lpstr>Horizon matters: Some compromises</vt:lpstr>
      <vt:lpstr>Engaging with members over longevity</vt:lpstr>
      <vt:lpstr>Thank-you!  Further questions, discussion or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David Bell</cp:lastModifiedBy>
  <cp:revision>322</cp:revision>
  <dcterms:created xsi:type="dcterms:W3CDTF">2020-07-06T01:22:29Z</dcterms:created>
  <dcterms:modified xsi:type="dcterms:W3CDTF">2025-03-25T01:03:39Z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