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41" r:id="rId6"/>
    <p:sldId id="540" r:id="rId7"/>
    <p:sldId id="546" r:id="rId8"/>
    <p:sldId id="523" r:id="rId9"/>
    <p:sldId id="542" r:id="rId10"/>
    <p:sldId id="543" r:id="rId11"/>
    <p:sldId id="544" r:id="rId12"/>
    <p:sldId id="545" r:id="rId13"/>
    <p:sldId id="279" r:id="rId14"/>
  </p:sldIdLst>
  <p:sldSz cx="12192000" cy="6858000"/>
  <p:notesSz cx="6858000" cy="987425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E6AA9A-CE88-C0FD-A770-394B8393E1C2}" name="Geoff Warren" initials="GW" userId="S::u4790111@anu.edu.au::94e6dd13-4b2e-4982-8a94-55e1e3d59e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97" d="100"/>
          <a:sy n="97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ll" userId="1453229a-5a82-4406-af4d-d33b30fc4c09" providerId="ADAL" clId="{253F1D44-8019-4A47-B398-AA16F96B648A}"/>
    <pc:docChg chg="modSld">
      <pc:chgData name="David Bell" userId="1453229a-5a82-4406-af4d-d33b30fc4c09" providerId="ADAL" clId="{253F1D44-8019-4A47-B398-AA16F96B648A}" dt="2024-10-20T04:15:54.114" v="4" actId="1076"/>
      <pc:docMkLst>
        <pc:docMk/>
      </pc:docMkLst>
      <pc:sldChg chg="modSp mod">
        <pc:chgData name="David Bell" userId="1453229a-5a82-4406-af4d-d33b30fc4c09" providerId="ADAL" clId="{253F1D44-8019-4A47-B398-AA16F96B648A}" dt="2024-10-20T04:15:54.114" v="4" actId="1076"/>
        <pc:sldMkLst>
          <pc:docMk/>
          <pc:sldMk cId="69813746" sldId="546"/>
        </pc:sldMkLst>
        <pc:picChg chg="mod">
          <ac:chgData name="David Bell" userId="1453229a-5a82-4406-af4d-d33b30fc4c09" providerId="ADAL" clId="{253F1D44-8019-4A47-B398-AA16F96B648A}" dt="2024-10-20T04:15:54.114" v="4" actId="1076"/>
          <ac:picMkLst>
            <pc:docMk/>
            <pc:sldMk cId="69813746" sldId="546"/>
            <ac:picMk id="10" creationId="{2036A5AD-C9FF-0543-F810-EEDD7D0D54B9}"/>
          </ac:picMkLst>
        </pc:picChg>
        <pc:picChg chg="mod">
          <ac:chgData name="David Bell" userId="1453229a-5a82-4406-af4d-d33b30fc4c09" providerId="ADAL" clId="{253F1D44-8019-4A47-B398-AA16F96B648A}" dt="2024-10-20T04:15:40.314" v="3" actId="14100"/>
          <ac:picMkLst>
            <pc:docMk/>
            <pc:sldMk cId="69813746" sldId="546"/>
            <ac:picMk id="12" creationId="{24EEFEEF-AE94-F66F-7A30-ACB2B7AEE5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20/10/2024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20/10/2024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F8D4-A883-BF7A-656C-3A0F4F18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79AF6-C8AE-378F-DAB8-250E0B473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2BF45-973F-F49A-785D-5CA5FCFEE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7F3AC-39CC-FE56-DE77-5F524773B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50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45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E2B2-CC76-4CF3-9D1C-1D1E72B0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AF407-85A1-039D-2598-DC09881A7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6C578-AC64-7E61-A7B8-7FC663E3E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35C25-BED3-6A86-2BBD-AF0AB825F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91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66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E3D3-E1D3-4415-B873-483A0816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AAABA-5034-23C3-8645-FFED45C57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24D77-4F6C-5F3C-A4AD-31D0AD9BB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A7C96-A51D-9740-A6B3-E4C4C8503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09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1B78-FA56-FB9D-31E4-D1B61BA2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416AE-0AAD-7765-DEDA-FE854C954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E2FEA-1BC3-A34C-986B-956632369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F93AD-F57A-B921-EB34-A71165BC2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7828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78DAE-5DB6-91F9-A5B3-EA259579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D2E37-CB83-3B83-DA8A-FDB3B1E70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0B514-FD1D-D818-3C03-A5453DBA2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24B4E-A796-D296-2AF1-C23853B78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02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0F55-4A4C-0200-FBB9-33135ABB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BBD0E-8597-8A27-523C-B5555B12C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3935C-C28C-631D-1F98-9B9DBE1FE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A4F3D-1EE2-23BB-717C-5D2CDBA9B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80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8603" y="6122888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20/10/2024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Bell@TheConexusinstitute.org.a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345165" y="2160945"/>
            <a:ext cx="9797143" cy="4142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36" y="1796917"/>
            <a:ext cx="9144000" cy="177580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The need for a retirement licensing regime</a:t>
            </a:r>
            <a:endParaRPr lang="en-AU" sz="4400" b="1" dirty="0">
              <a:solidFill>
                <a:schemeClr val="bg1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4585" y="3917162"/>
            <a:ext cx="8786327" cy="177580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Executive Director, The Conexus Institute</a:t>
            </a:r>
          </a:p>
          <a:p>
            <a:pPr algn="l">
              <a:lnSpc>
                <a:spcPct val="120000"/>
              </a:lnSpc>
              <a:spcBef>
                <a:spcPts val="1500"/>
              </a:spcBef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IBR Post Retirement Conference, 22 October 2024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>
            <a:cxnSpLocks/>
          </p:cNvCxnSpPr>
          <p:nvPr/>
        </p:nvCxnSpPr>
        <p:spPr>
          <a:xfrm>
            <a:off x="1794585" y="3954550"/>
            <a:ext cx="8901768" cy="908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840F2-212C-4D39-9CAE-52354D0E621C}"/>
              </a:ext>
            </a:extLst>
          </p:cNvPr>
          <p:cNvSpPr txBox="1"/>
          <p:nvPr/>
        </p:nvSpPr>
        <p:spPr>
          <a:xfrm>
            <a:off x="559150" y="2009967"/>
            <a:ext cx="5182889" cy="207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0000" tIns="251999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AU" sz="2000" dirty="0">
                <a:latin typeface="Cambria" panose="02040503050406030204" pitchFamily="18" charset="0"/>
              </a:rPr>
              <a:t>David Bell</a:t>
            </a:r>
          </a:p>
          <a:p>
            <a:pPr algn="ctr">
              <a:lnSpc>
                <a:spcPct val="110000"/>
              </a:lnSpc>
            </a:pPr>
            <a:r>
              <a:rPr lang="en-AU" sz="2000" i="1" dirty="0">
                <a:latin typeface="Cambria" panose="02040503050406030204" pitchFamily="18" charset="0"/>
              </a:rPr>
              <a:t>Executive Director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AU" sz="2000" b="1" dirty="0">
                <a:latin typeface="Cambria" panose="02040503050406030204" pitchFamily="18" charset="0"/>
              </a:rPr>
              <a:t>The Conexus Institute</a:t>
            </a:r>
          </a:p>
          <a:p>
            <a:pPr algn="ctr">
              <a:lnSpc>
                <a:spcPct val="110000"/>
              </a:lnSpc>
            </a:pPr>
            <a:r>
              <a:rPr lang="en-AU" sz="2000" dirty="0">
                <a:latin typeface="Cambria" panose="02040503050406030204" pitchFamily="18" charset="0"/>
              </a:rPr>
              <a:t>E: </a:t>
            </a:r>
            <a:r>
              <a:rPr lang="en-AU" sz="2000" dirty="0">
                <a:latin typeface="Cambria" panose="02040503050406030204" pitchFamily="18" charset="0"/>
                <a:hlinkClick r:id="rId2"/>
              </a:rPr>
              <a:t>David.Bell@TheConexusInstitute.org.au</a:t>
            </a:r>
            <a:endParaRPr lang="en-AU" sz="2000" dirty="0">
              <a:latin typeface="Cambria" panose="0204050305040603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BC23CC-5F8E-4C5F-A428-84D9A6FC3AF4}"/>
              </a:ext>
            </a:extLst>
          </p:cNvPr>
          <p:cNvSpPr txBox="1">
            <a:spLocks/>
          </p:cNvSpPr>
          <p:nvPr/>
        </p:nvSpPr>
        <p:spPr>
          <a:xfrm>
            <a:off x="439848" y="339832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AU" sz="3600" dirty="0"/>
              <a:t>Welcome your questions and feedback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1131E6-045E-4164-9343-8F5922ACAC4D}"/>
              </a:ext>
            </a:extLst>
          </p:cNvPr>
          <p:cNvCxnSpPr>
            <a:cxnSpLocks/>
          </p:cNvCxnSpPr>
          <p:nvPr/>
        </p:nvCxnSpPr>
        <p:spPr>
          <a:xfrm>
            <a:off x="7285383" y="927610"/>
            <a:ext cx="43965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7E4FBF-D179-ACAE-EB3D-2767679662B6}"/>
              </a:ext>
            </a:extLst>
          </p:cNvPr>
          <p:cNvSpPr txBox="1"/>
          <p:nvPr/>
        </p:nvSpPr>
        <p:spPr>
          <a:xfrm>
            <a:off x="6499038" y="2009967"/>
            <a:ext cx="5182889" cy="207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0000" tIns="251999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AU" sz="2000" dirty="0">
                <a:latin typeface="Cambria" panose="02040503050406030204" pitchFamily="18" charset="0"/>
              </a:rPr>
              <a:t>Geoff Warren</a:t>
            </a:r>
          </a:p>
          <a:p>
            <a:pPr algn="ctr">
              <a:lnSpc>
                <a:spcPct val="110000"/>
              </a:lnSpc>
            </a:pPr>
            <a:r>
              <a:rPr lang="en-AU" sz="2000" i="1" dirty="0">
                <a:latin typeface="Cambria" panose="02040503050406030204" pitchFamily="18" charset="0"/>
              </a:rPr>
              <a:t>Research Fellow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AU" sz="2000" b="1" dirty="0">
                <a:latin typeface="Cambria" panose="02040503050406030204" pitchFamily="18" charset="0"/>
              </a:rPr>
              <a:t>The Conexus Institute</a:t>
            </a:r>
          </a:p>
          <a:p>
            <a:pPr algn="ctr">
              <a:lnSpc>
                <a:spcPct val="110000"/>
              </a:lnSpc>
            </a:pPr>
            <a:r>
              <a:rPr lang="en-AU" sz="2000" dirty="0">
                <a:latin typeface="Cambria" panose="02040503050406030204" pitchFamily="18" charset="0"/>
              </a:rPr>
              <a:t>E: </a:t>
            </a:r>
            <a:r>
              <a:rPr lang="en-AU" sz="2000" dirty="0">
                <a:latin typeface="Cambria" panose="02040503050406030204" pitchFamily="18" charset="0"/>
                <a:hlinkClick r:id="rId2"/>
              </a:rPr>
              <a:t>Geoff.Warren@TheConexusInstitute.org.au</a:t>
            </a:r>
            <a:endParaRPr lang="en-A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FCA8-A067-1FCB-7D5F-EAA40739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FB24-C9A6-146E-606C-9F29658B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Outline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4003-FBAC-8F95-6F51-66D56014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ACBD66-A1EE-4EAD-FEA5-BE328BD823A1}"/>
              </a:ext>
            </a:extLst>
          </p:cNvPr>
          <p:cNvCxnSpPr>
            <a:cxnSpLocks/>
          </p:cNvCxnSpPr>
          <p:nvPr/>
        </p:nvCxnSpPr>
        <p:spPr>
          <a:xfrm>
            <a:off x="2231923" y="927610"/>
            <a:ext cx="94500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FCB3F6-4A83-B4E0-AC39-28C7EDF157C3}"/>
              </a:ext>
            </a:extLst>
          </p:cNvPr>
          <p:cNvSpPr txBox="1"/>
          <p:nvPr/>
        </p:nvSpPr>
        <p:spPr>
          <a:xfrm>
            <a:off x="978194" y="1328927"/>
            <a:ext cx="10703731" cy="397671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Six challenges to overcome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How a retirement licensing regime (RLR) would work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How a RLR would help to overcome the challenges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Feedback thus far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8709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Current state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490452" y="927610"/>
            <a:ext cx="81914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AAD91E-ACBE-9715-4CBF-C9EDE6F0911D}"/>
              </a:ext>
            </a:extLst>
          </p:cNvPr>
          <p:cNvSpPr txBox="1"/>
          <p:nvPr/>
        </p:nvSpPr>
        <p:spPr>
          <a:xfrm>
            <a:off x="348681" y="1174931"/>
            <a:ext cx="8837207" cy="105714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Signs of positive momentum in the retirement phase of super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Some examples of leadership: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515E6-BB67-A900-2A10-32631EAE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03" y="191052"/>
            <a:ext cx="152400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63641-1469-D86E-250B-11E32382B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4" y="2282378"/>
            <a:ext cx="4748774" cy="167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1C4DA-CFD9-32CC-5F77-C71CD5DA8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356" y="2237425"/>
            <a:ext cx="4834547" cy="1560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52BEC-86BF-2809-AA75-C492C2B9C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025" y="4279501"/>
            <a:ext cx="6096528" cy="2395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172F1-6BFE-D44B-93C5-E5F106604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082" y="0"/>
            <a:ext cx="1743607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6167-1812-9C0A-0F25-87C4B1C1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8F48-41DC-16AC-1FEB-55A09396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Current state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DDD0D-6D85-8700-2F03-3270EB5C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A40EB4-2CF2-3DD1-BDE5-A0988F89666F}"/>
              </a:ext>
            </a:extLst>
          </p:cNvPr>
          <p:cNvCxnSpPr>
            <a:cxnSpLocks/>
          </p:cNvCxnSpPr>
          <p:nvPr/>
        </p:nvCxnSpPr>
        <p:spPr>
          <a:xfrm>
            <a:off x="3490452" y="927610"/>
            <a:ext cx="81914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9CF598-C04C-BF74-1F7D-713EFA747129}"/>
              </a:ext>
            </a:extLst>
          </p:cNvPr>
          <p:cNvSpPr txBox="1"/>
          <p:nvPr/>
        </p:nvSpPr>
        <p:spPr>
          <a:xfrm>
            <a:off x="510072" y="1395367"/>
            <a:ext cx="11171854" cy="391027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Through a member lens progress is slow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Dispersion in progress across funds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B52F3-715B-C27D-8C42-095E33DF9CB7}"/>
              </a:ext>
            </a:extLst>
          </p:cNvPr>
          <p:cNvSpPr txBox="1"/>
          <p:nvPr/>
        </p:nvSpPr>
        <p:spPr>
          <a:xfrm>
            <a:off x="7082205" y="2640926"/>
            <a:ext cx="468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Source: Ian Fryer, Chant West, for </a:t>
            </a:r>
            <a:r>
              <a:rPr lang="en-AU" sz="1400" i="1" dirty="0"/>
              <a:t>Retirement Magazine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E0650-1587-0A11-C41E-08363E045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05" y="1025346"/>
            <a:ext cx="4291956" cy="1615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6A5AD-C9FF-0543-F810-EEDD7D0D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59" y="2870918"/>
            <a:ext cx="3286029" cy="2554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EFEEF-AE94-F66F-7A30-ACB2B7AEE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40" y="2870918"/>
            <a:ext cx="2799822" cy="2554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853403-1718-2B59-1BAD-462EDEBA4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620" y="3108682"/>
            <a:ext cx="5273497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Franklin Gothic Demi Cond" panose="020B0603020102020204" pitchFamily="34" charset="0"/>
              </a:rPr>
              <a:t>Six challenges to overcome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381135" y="927610"/>
            <a:ext cx="53007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E13E41-D0B6-101B-CB84-DC4C95C150B1}"/>
              </a:ext>
            </a:extLst>
          </p:cNvPr>
          <p:cNvSpPr/>
          <p:nvPr/>
        </p:nvSpPr>
        <p:spPr>
          <a:xfrm>
            <a:off x="894736" y="1546487"/>
            <a:ext cx="4942538" cy="10127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1. </a:t>
            </a:r>
            <a:r>
              <a:rPr lang="en-AU" sz="2200" dirty="0"/>
              <a:t>Market forces won’t drive progress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9A9A05-00C9-6C31-91ED-D9F507BAAC6B}"/>
              </a:ext>
            </a:extLst>
          </p:cNvPr>
          <p:cNvSpPr/>
          <p:nvPr/>
        </p:nvSpPr>
        <p:spPr>
          <a:xfrm>
            <a:off x="6466197" y="1540620"/>
            <a:ext cx="4942538" cy="10127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4. </a:t>
            </a:r>
            <a:r>
              <a:rPr lang="en-AU" sz="2200" dirty="0"/>
              <a:t>Policy and regulatory uncertainties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6FFFCD-4B74-3266-3E68-DF886A323640}"/>
              </a:ext>
            </a:extLst>
          </p:cNvPr>
          <p:cNvSpPr/>
          <p:nvPr/>
        </p:nvSpPr>
        <p:spPr>
          <a:xfrm>
            <a:off x="894734" y="2922638"/>
            <a:ext cx="4942538" cy="10127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2. </a:t>
            </a:r>
            <a:r>
              <a:rPr lang="en-AU" sz="2200" dirty="0"/>
              <a:t>Catering for diverse member needs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60AA3D-D47E-B9BC-AB10-E473C87D5105}"/>
              </a:ext>
            </a:extLst>
          </p:cNvPr>
          <p:cNvSpPr/>
          <p:nvPr/>
        </p:nvSpPr>
        <p:spPr>
          <a:xfrm>
            <a:off x="894735" y="4298790"/>
            <a:ext cx="4942537" cy="10127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3. </a:t>
            </a:r>
            <a:r>
              <a:rPr lang="en-AU" sz="2200" dirty="0"/>
              <a:t>Lack of prioritisation by super funds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0C9690-7A64-0724-15DB-DA3FB586CC72}"/>
              </a:ext>
            </a:extLst>
          </p:cNvPr>
          <p:cNvSpPr/>
          <p:nvPr/>
        </p:nvSpPr>
        <p:spPr>
          <a:xfrm>
            <a:off x="6466197" y="2922638"/>
            <a:ext cx="4942538" cy="101272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5. </a:t>
            </a:r>
            <a:r>
              <a:rPr lang="en-AU" sz="2200" dirty="0"/>
              <a:t>Role of funds in closing advice gap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13A250-05CA-CFA8-381D-ACD6BE7C3D25}"/>
              </a:ext>
            </a:extLst>
          </p:cNvPr>
          <p:cNvSpPr/>
          <p:nvPr/>
        </p:nvSpPr>
        <p:spPr>
          <a:xfrm>
            <a:off x="6479237" y="4304657"/>
            <a:ext cx="4942538" cy="100685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6. </a:t>
            </a:r>
            <a:r>
              <a:rPr lang="en-AU" sz="2200" dirty="0"/>
              <a:t>Collection of ‘retirement frictions’</a:t>
            </a:r>
          </a:p>
        </p:txBody>
      </p:sp>
    </p:spTree>
    <p:extLst>
      <p:ext uri="{BB962C8B-B14F-4D97-AF65-F5344CB8AC3E}">
        <p14:creationId xmlns:p14="http://schemas.microsoft.com/office/powerpoint/2010/main" val="416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38DCE-7DAF-FDB0-8E10-311FD5635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D2B0-643C-B475-0398-98CD1FDF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a retirement licensing regime would work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B15E-B4D4-DC02-AAE7-DDCBFAE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06EEDB-5948-7637-AFCF-997686FD488B}"/>
              </a:ext>
            </a:extLst>
          </p:cNvPr>
          <p:cNvCxnSpPr>
            <a:cxnSpLocks/>
          </p:cNvCxnSpPr>
          <p:nvPr/>
        </p:nvCxnSpPr>
        <p:spPr>
          <a:xfrm>
            <a:off x="10373032" y="927610"/>
            <a:ext cx="13088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5E0D25-C161-E2AB-6FB4-BA06FA085964}"/>
              </a:ext>
            </a:extLst>
          </p:cNvPr>
          <p:cNvSpPr txBox="1"/>
          <p:nvPr/>
        </p:nvSpPr>
        <p:spPr>
          <a:xfrm>
            <a:off x="580298" y="1185149"/>
            <a:ext cx="11171854" cy="547022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Three components </a:t>
            </a:r>
            <a:r>
              <a:rPr lang="en-US" sz="2200" dirty="0"/>
              <a:t>underpin our vision of a RLR:</a:t>
            </a:r>
          </a:p>
          <a:p>
            <a:pPr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E9435D-1259-6A43-18EB-542E03AE63EA}"/>
              </a:ext>
            </a:extLst>
          </p:cNvPr>
          <p:cNvSpPr/>
          <p:nvPr/>
        </p:nvSpPr>
        <p:spPr>
          <a:xfrm>
            <a:off x="800326" y="1698102"/>
            <a:ext cx="10951826" cy="139283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108000" rtlCol="0" anchor="ctr" anchorCtr="0"/>
          <a:lstStyle/>
          <a:p>
            <a:r>
              <a:rPr lang="en-AU" sz="2800" b="1" dirty="0"/>
              <a:t>1. </a:t>
            </a:r>
          </a:p>
          <a:p>
            <a:r>
              <a:rPr lang="en-US" sz="2200" dirty="0"/>
              <a:t>Establish clear capability-based criteria as licensing requirements for RSEs to be able to provide retirement services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EE9743-766A-B13B-B0C5-A1C3B1FFE6CB}"/>
              </a:ext>
            </a:extLst>
          </p:cNvPr>
          <p:cNvSpPr/>
          <p:nvPr/>
        </p:nvSpPr>
        <p:spPr>
          <a:xfrm>
            <a:off x="842857" y="3264382"/>
            <a:ext cx="10951826" cy="10591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108000" rtlCol="0" anchor="ctr"/>
          <a:lstStyle/>
          <a:p>
            <a:r>
              <a:rPr lang="en-AU" sz="2800" b="1" dirty="0"/>
              <a:t>2.</a:t>
            </a:r>
            <a:r>
              <a:rPr lang="en-US" sz="2800" b="1" dirty="0"/>
              <a:t> </a:t>
            </a:r>
          </a:p>
          <a:p>
            <a:r>
              <a:rPr lang="en-US" sz="2200" dirty="0"/>
              <a:t>Regulatory assessment linked to the licensing requirements</a:t>
            </a:r>
            <a:r>
              <a:rPr lang="en-AU" sz="2200" dirty="0"/>
              <a:t> </a:t>
            </a:r>
            <a:endParaRPr lang="en-US" sz="2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036C15-5E7E-38AE-2153-D1CB3B36EBC2}"/>
              </a:ext>
            </a:extLst>
          </p:cNvPr>
          <p:cNvSpPr/>
          <p:nvPr/>
        </p:nvSpPr>
        <p:spPr>
          <a:xfrm>
            <a:off x="842857" y="4496976"/>
            <a:ext cx="10951826" cy="10591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108000" rtlCol="0" anchor="ctr"/>
          <a:lstStyle/>
          <a:p>
            <a:r>
              <a:rPr lang="en-AU" sz="2800" b="1" dirty="0"/>
              <a:t>3.</a:t>
            </a:r>
            <a:r>
              <a:rPr lang="en-US" sz="2800" b="1" dirty="0"/>
              <a:t> </a:t>
            </a:r>
          </a:p>
          <a:p>
            <a:r>
              <a:rPr lang="en-US" sz="2200" dirty="0"/>
              <a:t>Opt-out option for RSEs that choose not to provide retirement services to their members</a:t>
            </a:r>
          </a:p>
        </p:txBody>
      </p:sp>
    </p:spTree>
    <p:extLst>
      <p:ext uri="{BB962C8B-B14F-4D97-AF65-F5344CB8AC3E}">
        <p14:creationId xmlns:p14="http://schemas.microsoft.com/office/powerpoint/2010/main" val="15302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AAB8-3F48-461F-019C-E63F299A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5D3A-2C64-9C8D-0E07-FDDC0BD8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</a:t>
            </a:r>
            <a:r>
              <a:rPr lang="en-US" dirty="0"/>
              <a:t>a RLR would help to overcome the challenges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EAF8-3239-2F42-1FEF-71856D5D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BF660-50AA-3839-701C-AD2DE2ACA68F}"/>
              </a:ext>
            </a:extLst>
          </p:cNvPr>
          <p:cNvCxnSpPr>
            <a:cxnSpLocks/>
          </p:cNvCxnSpPr>
          <p:nvPr/>
        </p:nvCxnSpPr>
        <p:spPr>
          <a:xfrm>
            <a:off x="10166555" y="927610"/>
            <a:ext cx="15153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35388D-7413-0C71-BDB9-69E1C78A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42807"/>
              </p:ext>
            </p:extLst>
          </p:nvPr>
        </p:nvGraphicFramePr>
        <p:xfrm>
          <a:off x="627386" y="1344120"/>
          <a:ext cx="11124766" cy="42242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99974">
                  <a:extLst>
                    <a:ext uri="{9D8B030D-6E8A-4147-A177-3AD203B41FA5}">
                      <a16:colId xmlns:a16="http://schemas.microsoft.com/office/drawing/2014/main" val="2123587344"/>
                    </a:ext>
                  </a:extLst>
                </a:gridCol>
                <a:gridCol w="6824792">
                  <a:extLst>
                    <a:ext uri="{9D8B030D-6E8A-4147-A177-3AD203B41FA5}">
                      <a16:colId xmlns:a16="http://schemas.microsoft.com/office/drawing/2014/main" val="3620979494"/>
                    </a:ext>
                  </a:extLst>
                </a:gridCol>
              </a:tblGrid>
              <a:tr h="387769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chemeClr val="bg1"/>
                          </a:solidFill>
                        </a:rPr>
                        <a:t>Challenge inhibiting progress</a:t>
                      </a:r>
                    </a:p>
                  </a:txBody>
                  <a:tcPr marL="108000" marR="72000" marT="54000" marB="54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chemeClr val="bg1"/>
                          </a:solidFill>
                        </a:rPr>
                        <a:t>How addressed</a:t>
                      </a:r>
                    </a:p>
                  </a:txBody>
                  <a:tcPr marL="108000" marR="72000"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8743"/>
                  </a:ext>
                </a:extLst>
              </a:tr>
              <a:tr h="443221">
                <a:tc>
                  <a:txBody>
                    <a:bodyPr/>
                    <a:lstStyle/>
                    <a:p>
                      <a:r>
                        <a:rPr lang="en-AU" sz="1800" dirty="0"/>
                        <a:t>#1: Market forces won’t drive progress</a:t>
                      </a:r>
                    </a:p>
                  </a:txBody>
                  <a:tcPr marL="108000" marR="72000" marT="54000" marB="54000" anchor="ctr">
                    <a:lnT w="254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AU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AU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AU" dirty="0"/>
                        <a:t>Establishing minimum standards of delivery</a:t>
                      </a:r>
                    </a:p>
                  </a:txBody>
                  <a:tcPr marL="108000" marR="72000" marT="54000" marB="54000" anchor="ctr">
                    <a:lnT w="254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437140"/>
                  </a:ext>
                </a:extLst>
              </a:tr>
              <a:tr h="880831">
                <a:tc>
                  <a:txBody>
                    <a:bodyPr/>
                    <a:lstStyle/>
                    <a:p>
                      <a:r>
                        <a:rPr lang="en-AU" sz="1800" dirty="0"/>
                        <a:t>#2: Catering for diverse member needs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1950" indent="-361950" algn="l">
                        <a:buFont typeface="Wingdings" panose="05000000000000000000" pitchFamily="2" charset="2"/>
                        <a:buNone/>
                      </a:pPr>
                      <a:r>
                        <a:rPr lang="en-AU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AU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AU" dirty="0"/>
                        <a:t>Capability to effectively cater for </a:t>
                      </a:r>
                      <a:r>
                        <a:rPr lang="en-AU" i="1" dirty="0"/>
                        <a:t>all </a:t>
                      </a:r>
                      <a:r>
                        <a:rPr lang="en-AU" dirty="0"/>
                        <a:t>members can form part of the licensing conditions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253910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r>
                        <a:rPr lang="en-AU" sz="1800" dirty="0"/>
                        <a:t>#3: Lack of prioritisation by some funds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B050"/>
                        </a:buClr>
                        <a:buSzPct val="130000"/>
                        <a:buFont typeface="Wingdings" panose="05000000000000000000" pitchFamily="2" charset="2"/>
                        <a:buNone/>
                      </a:pPr>
                      <a:r>
                        <a:rPr lang="en-AU" sz="2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AU" dirty="0"/>
                        <a:t>Funds are required to either commit, or exit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53549"/>
                  </a:ext>
                </a:extLst>
              </a:tr>
              <a:tr h="791744">
                <a:tc>
                  <a:txBody>
                    <a:bodyPr/>
                    <a:lstStyle/>
                    <a:p>
                      <a:r>
                        <a:rPr lang="en-AU" sz="1800" dirty="0"/>
                        <a:t>#4: Policy and regulatory uncertainty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B050"/>
                        </a:buClr>
                        <a:buSzPct val="130000"/>
                        <a:buFont typeface="Wingdings" panose="05000000000000000000" pitchFamily="2" charset="2"/>
                        <a:buChar char="ü"/>
                      </a:pPr>
                      <a:r>
                        <a:rPr lang="en-AU" dirty="0"/>
                        <a:t>Frames up what is expected from trustees</a:t>
                      </a:r>
                    </a:p>
                    <a:p>
                      <a:pPr marL="285750" indent="-285750" algn="l">
                        <a:buClr>
                          <a:srgbClr val="00B050"/>
                        </a:buClr>
                        <a:buSzPct val="130000"/>
                        <a:buFont typeface="Wingdings" panose="05000000000000000000" pitchFamily="2" charset="2"/>
                        <a:buChar char="ü"/>
                      </a:pPr>
                      <a:r>
                        <a:rPr lang="en-AU" dirty="0"/>
                        <a:t>Linking licensing conditions to assessment</a:t>
                      </a:r>
                    </a:p>
                  </a:txBody>
                  <a:tcPr marL="108000" marR="72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61451"/>
                  </a:ext>
                </a:extLst>
              </a:tr>
              <a:tr h="507083">
                <a:tc>
                  <a:txBody>
                    <a:bodyPr/>
                    <a:lstStyle/>
                    <a:p>
                      <a:r>
                        <a:rPr lang="en-US" dirty="0"/>
                        <a:t>#5: Role of funds in closing the advice gap </a:t>
                      </a:r>
                      <a:endParaRPr lang="en-AU" dirty="0"/>
                    </a:p>
                  </a:txBody>
                  <a:tcPr marL="108000" marR="72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r>
                        <a:rPr lang="en-AU" dirty="0">
                          <a:sym typeface="Wingdings" panose="05000000000000000000" pitchFamily="2" charset="2"/>
                        </a:rPr>
                        <a:t> Separate policy reform required (e.g. DBFO II)</a:t>
                      </a:r>
                      <a:endParaRPr lang="en-AU" dirty="0"/>
                    </a:p>
                  </a:txBody>
                  <a:tcPr marL="108000" marR="72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24286"/>
                  </a:ext>
                </a:extLst>
              </a:tr>
              <a:tr h="507083">
                <a:tc>
                  <a:txBody>
                    <a:bodyPr/>
                    <a:lstStyle/>
                    <a:p>
                      <a:r>
                        <a:rPr lang="en-US" dirty="0"/>
                        <a:t>#6: Collection of retirement frictions</a:t>
                      </a:r>
                      <a:endParaRPr lang="en-AU" dirty="0"/>
                    </a:p>
                  </a:txBody>
                  <a:tcPr marL="108000" marR="72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r>
                        <a:rPr lang="en-AU" dirty="0">
                          <a:sym typeface="Wingdings" panose="05000000000000000000" pitchFamily="2" charset="2"/>
                        </a:rPr>
                        <a:t> Separate policy reform required (e.g. contributory ABPs)</a:t>
                      </a:r>
                      <a:endParaRPr lang="en-AU" dirty="0"/>
                    </a:p>
                  </a:txBody>
                  <a:tcPr marL="108000" marR="72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56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9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6D65-2270-4749-0205-7EDE3222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E2-0655-5751-43D0-970845C9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Feedback thus far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E4A35-CF7B-EB64-B814-B38C3CA8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41635-8302-3F54-6A54-DD7CF0E15670}"/>
              </a:ext>
            </a:extLst>
          </p:cNvPr>
          <p:cNvCxnSpPr>
            <a:cxnSpLocks/>
          </p:cNvCxnSpPr>
          <p:nvPr/>
        </p:nvCxnSpPr>
        <p:spPr>
          <a:xfrm>
            <a:off x="4473677" y="927610"/>
            <a:ext cx="7208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407612-AC7B-9526-4843-878F93B50C67}"/>
              </a:ext>
            </a:extLst>
          </p:cNvPr>
          <p:cNvSpPr txBox="1"/>
          <p:nvPr/>
        </p:nvSpPr>
        <p:spPr>
          <a:xfrm>
            <a:off x="589936" y="1328927"/>
            <a:ext cx="11091992" cy="420663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Desire for clarity around future regulatory assessment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Why not establish capability-based assessment criteria instead of a RLR?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believe a stronger prompt is required to remove laggard funds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Concerns over additional regulatory burden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RLR would only be formalising capabilities funds should have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Too late by the time a RLR comes into effect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Funds would respond to requirements as they are announced, not at the point of licensing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7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0C8C7-DBD4-7509-C9C4-05E651AE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67C0-99D4-74FF-F05A-23CA5DE6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Next steps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77E96-777B-7A75-20E5-C67CA0D0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92AB4E-B7C1-A1AA-C3E1-B322BA8B324F}"/>
              </a:ext>
            </a:extLst>
          </p:cNvPr>
          <p:cNvCxnSpPr>
            <a:cxnSpLocks/>
          </p:cNvCxnSpPr>
          <p:nvPr/>
        </p:nvCxnSpPr>
        <p:spPr>
          <a:xfrm>
            <a:off x="2880852" y="927610"/>
            <a:ext cx="88010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878E7C-4151-4B94-8C10-778CF9A460CB}"/>
              </a:ext>
            </a:extLst>
          </p:cNvPr>
          <p:cNvSpPr txBox="1"/>
          <p:nvPr/>
        </p:nvSpPr>
        <p:spPr>
          <a:xfrm>
            <a:off x="510072" y="1328928"/>
            <a:ext cx="11171854" cy="189273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really want your feedback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will be undertaking further research</a:t>
            </a:r>
          </a:p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will return with a white paper</a:t>
            </a:r>
          </a:p>
        </p:txBody>
      </p:sp>
    </p:spTree>
    <p:extLst>
      <p:ext uri="{BB962C8B-B14F-4D97-AF65-F5344CB8AC3E}">
        <p14:creationId xmlns:p14="http://schemas.microsoft.com/office/powerpoint/2010/main" val="408314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  <Testdelegate xmlns="f21f86fd-b77b-49c1-8946-6dd8350d13e2" xsi:nil="true"/>
    <Size xmlns="f21f86fd-b77b-49c1-8946-6dd8350d13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20" ma:contentTypeDescription="Create a new document." ma:contentTypeScope="" ma:versionID="41c22a666ea0107a7544570d7fe98e24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c1c116ce988539640cba2032e0ee4380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Testdelegate" minOccurs="0"/>
                <xsd:element ref="ns3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delegate" ma:index="26" nillable="true" ma:displayName="Test delegate" ma:format="Dropdown" ma:internalName="Testdelegate">
      <xsd:simpleType>
        <xsd:restriction base="dms:Text">
          <xsd:maxLength value="255"/>
        </xsd:restriction>
      </xsd:simpleType>
    </xsd:element>
    <xsd:element name="Size" ma:index="27" nillable="true" ma:displayName="Siz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15D63-7EB2-4B8E-8F65-C8456C20A0C3}">
  <ds:schemaRefs>
    <ds:schemaRef ds:uri="df6b5e73-2540-42ec-b297-d17d58460ba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f21f86fd-b77b-49c1-8946-6dd8350d13e2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4A48F-5A87-4788-9D44-86F10C410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5e73-2540-42ec-b297-d17d58460bae"/>
    <ds:schemaRef ds:uri="f21f86fd-b77b-49c1-8946-6dd8350d1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8807</TotalTime>
  <Words>489</Words>
  <Application>Microsoft Office PowerPoint</Application>
  <PresentationFormat>Widescreen</PresentationFormat>
  <Paragraphs>94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Franklin Gothic Demi Cond</vt:lpstr>
      <vt:lpstr>STIXGeneral-Regular</vt:lpstr>
      <vt:lpstr>Wingdings</vt:lpstr>
      <vt:lpstr>Office Theme</vt:lpstr>
      <vt:lpstr>The need for a retirement licensing regime</vt:lpstr>
      <vt:lpstr>Outline</vt:lpstr>
      <vt:lpstr>Current state</vt:lpstr>
      <vt:lpstr>Current state</vt:lpstr>
      <vt:lpstr>Six challenges to overcome</vt:lpstr>
      <vt:lpstr>How a retirement licensing regime would work</vt:lpstr>
      <vt:lpstr>How a RLR would help to overcome the challenges</vt:lpstr>
      <vt:lpstr>Feedback thus far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140</cp:revision>
  <cp:lastPrinted>2024-10-20T01:26:21Z</cp:lastPrinted>
  <dcterms:created xsi:type="dcterms:W3CDTF">2020-07-06T01:22:29Z</dcterms:created>
  <dcterms:modified xsi:type="dcterms:W3CDTF">2024-10-20T04:16:04Z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