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529" r:id="rId6"/>
    <p:sldId id="579" r:id="rId7"/>
    <p:sldId id="595" r:id="rId8"/>
    <p:sldId id="591" r:id="rId9"/>
    <p:sldId id="594" r:id="rId10"/>
    <p:sldId id="597" r:id="rId11"/>
    <p:sldId id="598" r:id="rId12"/>
    <p:sldId id="599" r:id="rId13"/>
    <p:sldId id="577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7139C2-8E4F-61FB-4CFF-6D13E650B54A}" name="Ian Fryer" initials="IF" userId="S::ian.fryer@fefundinfo.com::c79f1ecc-66c5-4cd6-8a54-f9aa8dbe40a4" providerId="AD"/>
  <p188:author id="{EF5950D4-B566-5345-8471-041F0452D3C0}" name="David Bell" initials="DB" userId="S::david.bell@conexusinstitute.com.au::1453229a-5a82-4406-af4d-d33b30fc4c0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ff Warren" initials="GW" lastIdx="0" clrIdx="0">
    <p:extLst>
      <p:ext uri="{19B8F6BF-5375-455C-9EA6-DF929625EA0E}">
        <p15:presenceInfo xmlns:p15="http://schemas.microsoft.com/office/powerpoint/2012/main" userId="Geoff Warr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0247" autoAdjust="0"/>
  </p:normalViewPr>
  <p:slideViewPr>
    <p:cSldViewPr snapToGrid="0">
      <p:cViewPr varScale="1">
        <p:scale>
          <a:sx n="70" d="100"/>
          <a:sy n="70" d="100"/>
        </p:scale>
        <p:origin x="720" y="-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17783733358632"/>
          <c:y val="4.0867177786987161E-2"/>
          <c:w val="0.64654661954906234"/>
          <c:h val="0.82765402679928168"/>
        </c:manualLayout>
      </c:layout>
      <c:lineChart>
        <c:grouping val="standard"/>
        <c:varyColors val="0"/>
        <c:ser>
          <c:idx val="0"/>
          <c:order val="0"/>
          <c:tx>
            <c:strRef>
              <c:f>Chart!$B$2</c:f>
              <c:strCache>
                <c:ptCount val="1"/>
                <c:pt idx="0">
                  <c:v>Baseline</c:v>
                </c:pt>
              </c:strCache>
            </c:strRef>
          </c:tx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Chart!$A$3:$A$33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Chart!$B$3:$B$33</c:f>
              <c:numCache>
                <c:formatCode>0</c:formatCode>
                <c:ptCount val="31"/>
                <c:pt idx="0">
                  <c:v>100000</c:v>
                </c:pt>
                <c:pt idx="1">
                  <c:v>109295.81301050198</c:v>
                </c:pt>
                <c:pt idx="2">
                  <c:v>103151.51986681973</c:v>
                </c:pt>
                <c:pt idx="3">
                  <c:v>99165.556395049469</c:v>
                </c:pt>
                <c:pt idx="4">
                  <c:v>101366.40854938775</c:v>
                </c:pt>
                <c:pt idx="5">
                  <c:v>105212.23866034618</c:v>
                </c:pt>
                <c:pt idx="6">
                  <c:v>104811.39887396703</c:v>
                </c:pt>
                <c:pt idx="7">
                  <c:v>105404.06167239384</c:v>
                </c:pt>
                <c:pt idx="8">
                  <c:v>101593.28623617167</c:v>
                </c:pt>
                <c:pt idx="9">
                  <c:v>105890.58014138554</c:v>
                </c:pt>
                <c:pt idx="10">
                  <c:v>85724.791714469873</c:v>
                </c:pt>
                <c:pt idx="11">
                  <c:v>96320.881840227419</c:v>
                </c:pt>
                <c:pt idx="12">
                  <c:v>112944.35421609644</c:v>
                </c:pt>
                <c:pt idx="13">
                  <c:v>87271.689210643512</c:v>
                </c:pt>
                <c:pt idx="14">
                  <c:v>93161.835054678959</c:v>
                </c:pt>
                <c:pt idx="15">
                  <c:v>86944.021207331767</c:v>
                </c:pt>
                <c:pt idx="16">
                  <c:v>73723.366039905392</c:v>
                </c:pt>
                <c:pt idx="17">
                  <c:v>81896.85951398121</c:v>
                </c:pt>
                <c:pt idx="18">
                  <c:v>81268.420132050946</c:v>
                </c:pt>
                <c:pt idx="19">
                  <c:v>87734.839764674456</c:v>
                </c:pt>
                <c:pt idx="20">
                  <c:v>79191.84411204241</c:v>
                </c:pt>
                <c:pt idx="21">
                  <c:v>64143.218146551364</c:v>
                </c:pt>
                <c:pt idx="22">
                  <c:v>50388.737664929293</c:v>
                </c:pt>
                <c:pt idx="23">
                  <c:v>39014.186370156407</c:v>
                </c:pt>
                <c:pt idx="24">
                  <c:v>29573.502772399668</c:v>
                </c:pt>
                <c:pt idx="25">
                  <c:v>25017.12787757811</c:v>
                </c:pt>
                <c:pt idx="26">
                  <c:v>20912.625378019577</c:v>
                </c:pt>
                <c:pt idx="27">
                  <c:v>16914.240427561541</c:v>
                </c:pt>
                <c:pt idx="28">
                  <c:v>12550.142044007998</c:v>
                </c:pt>
                <c:pt idx="29">
                  <c:v>6000.368990259698</c:v>
                </c:pt>
                <c:pt idx="30">
                  <c:v>0.35202797644385969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31-4736-80A3-96380273E06E}"/>
            </c:ext>
          </c:extLst>
        </c:ser>
        <c:ser>
          <c:idx val="2"/>
          <c:order val="1"/>
          <c:tx>
            <c:strRef>
              <c:f>Chart!$D$2</c:f>
              <c:strCache>
                <c:ptCount val="1"/>
                <c:pt idx="0">
                  <c:v>Best Order</c:v>
                </c:pt>
              </c:strCache>
            </c:strRef>
          </c:tx>
          <c:spPr>
            <a:ln w="254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Chart!$A$3:$A$33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Chart!$D$3:$D$33</c:f>
              <c:numCache>
                <c:formatCode>0</c:formatCode>
                <c:ptCount val="31"/>
                <c:pt idx="0">
                  <c:v>100000</c:v>
                </c:pt>
                <c:pt idx="1">
                  <c:v>117545.01373329743</c:v>
                </c:pt>
                <c:pt idx="2">
                  <c:v>134889.72644711923</c:v>
                </c:pt>
                <c:pt idx="3">
                  <c:v>155720.34551052898</c:v>
                </c:pt>
                <c:pt idx="4">
                  <c:v>174517.9518825119</c:v>
                </c:pt>
                <c:pt idx="5">
                  <c:v>195939.43146663607</c:v>
                </c:pt>
                <c:pt idx="6">
                  <c:v>218408.86321733581</c:v>
                </c:pt>
                <c:pt idx="7">
                  <c:v>243484.53528407495</c:v>
                </c:pt>
                <c:pt idx="8">
                  <c:v>269360.38596820255</c:v>
                </c:pt>
                <c:pt idx="9">
                  <c:v>291729.52572771616</c:v>
                </c:pt>
                <c:pt idx="10">
                  <c:v>315228.8474573681</c:v>
                </c:pt>
                <c:pt idx="11">
                  <c:v>340050.66824929329</c:v>
                </c:pt>
                <c:pt idx="12">
                  <c:v>363455.31357501936</c:v>
                </c:pt>
                <c:pt idx="13">
                  <c:v>382754.02682106133</c:v>
                </c:pt>
                <c:pt idx="14">
                  <c:v>401890.92686585058</c:v>
                </c:pt>
                <c:pt idx="15">
                  <c:v>420135.01508871105</c:v>
                </c:pt>
                <c:pt idx="16">
                  <c:v>437507.21524125914</c:v>
                </c:pt>
                <c:pt idx="17">
                  <c:v>441010.51097344828</c:v>
                </c:pt>
                <c:pt idx="18">
                  <c:v>444028.66180078941</c:v>
                </c:pt>
                <c:pt idx="19">
                  <c:v>437416.78286018083</c:v>
                </c:pt>
                <c:pt idx="20">
                  <c:v>430338.69003175455</c:v>
                </c:pt>
                <c:pt idx="21">
                  <c:v>411136.34636654181</c:v>
                </c:pt>
                <c:pt idx="22">
                  <c:v>386512.44700066635</c:v>
                </c:pt>
                <c:pt idx="23">
                  <c:v>348574.89685728215</c:v>
                </c:pt>
                <c:pt idx="24">
                  <c:v>312015.31799861486</c:v>
                </c:pt>
                <c:pt idx="25">
                  <c:v>274122.91048946202</c:v>
                </c:pt>
                <c:pt idx="26">
                  <c:v>235658.81235251611</c:v>
                </c:pt>
                <c:pt idx="27">
                  <c:v>201266.34980606553</c:v>
                </c:pt>
                <c:pt idx="28">
                  <c:v>169223.94715693503</c:v>
                </c:pt>
                <c:pt idx="29">
                  <c:v>140076.6604121938</c:v>
                </c:pt>
                <c:pt idx="30">
                  <c:v>109412.94399001391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31-4736-80A3-96380273E06E}"/>
            </c:ext>
          </c:extLst>
        </c:ser>
        <c:ser>
          <c:idx val="1"/>
          <c:order val="2"/>
          <c:tx>
            <c:strRef>
              <c:f>Chart!$C$2</c:f>
              <c:strCache>
                <c:ptCount val="1"/>
                <c:pt idx="0">
                  <c:v>Worst Order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Chart!$A$3:$A$33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Chart!$C$3:$C$33</c:f>
              <c:numCache>
                <c:formatCode>0</c:formatCode>
                <c:ptCount val="31"/>
                <c:pt idx="0">
                  <c:v>100000</c:v>
                </c:pt>
                <c:pt idx="1">
                  <c:v>76708.479338928548</c:v>
                </c:pt>
                <c:pt idx="2">
                  <c:v>60681.093804812401</c:v>
                </c:pt>
                <c:pt idx="3">
                  <c:v>47388.352051949638</c:v>
                </c:pt>
                <c:pt idx="4">
                  <c:v>36271.55629977733</c:v>
                </c:pt>
                <c:pt idx="5">
                  <c:v>26606.301537772651</c:v>
                </c:pt>
                <c:pt idx="6">
                  <c:v>18458.747061750957</c:v>
                </c:pt>
                <c:pt idx="7">
                  <c:v>11347.357795326154</c:v>
                </c:pt>
                <c:pt idx="8">
                  <c:v>4898.5380285379561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31-4736-80A3-96380273E06E}"/>
            </c:ext>
          </c:extLst>
        </c:ser>
        <c:ser>
          <c:idx val="3"/>
          <c:order val="3"/>
          <c:tx>
            <c:strRef>
              <c:f>Chart!$E$2</c:f>
              <c:strCache>
                <c:ptCount val="1"/>
                <c:pt idx="0">
                  <c:v>Random 1</c:v>
                </c:pt>
              </c:strCache>
            </c:strRef>
          </c:tx>
          <c:spPr>
            <a:ln w="158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Chart!$A$3:$A$33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Chart!$E$3:$E$33</c:f>
              <c:numCache>
                <c:formatCode>0</c:formatCode>
                <c:ptCount val="31"/>
                <c:pt idx="0">
                  <c:v>100000</c:v>
                </c:pt>
                <c:pt idx="1">
                  <c:v>93765.097859197311</c:v>
                </c:pt>
                <c:pt idx="2">
                  <c:v>78618.365322040903</c:v>
                </c:pt>
                <c:pt idx="3">
                  <c:v>79856.468301637826</c:v>
                </c:pt>
                <c:pt idx="4">
                  <c:v>84926.585061624748</c:v>
                </c:pt>
                <c:pt idx="5">
                  <c:v>91769.630664391676</c:v>
                </c:pt>
                <c:pt idx="6">
                  <c:v>107253.11079091243</c:v>
                </c:pt>
                <c:pt idx="7">
                  <c:v>86894.097728810273</c:v>
                </c:pt>
                <c:pt idx="8">
                  <c:v>78377.259873126794</c:v>
                </c:pt>
                <c:pt idx="9">
                  <c:v>63613.881677973361</c:v>
                </c:pt>
                <c:pt idx="10">
                  <c:v>67156.247844313199</c:v>
                </c:pt>
                <c:pt idx="11">
                  <c:v>65484.549365259663</c:v>
                </c:pt>
                <c:pt idx="12">
                  <c:v>71867.284034439697</c:v>
                </c:pt>
                <c:pt idx="13">
                  <c:v>62839.40050741817</c:v>
                </c:pt>
                <c:pt idx="14">
                  <c:v>62962.131877642554</c:v>
                </c:pt>
                <c:pt idx="15">
                  <c:v>68883.459059777699</c:v>
                </c:pt>
                <c:pt idx="16">
                  <c:v>68418.744530686163</c:v>
                </c:pt>
                <c:pt idx="17">
                  <c:v>66583.301855867176</c:v>
                </c:pt>
                <c:pt idx="18">
                  <c:v>64002.392261864974</c:v>
                </c:pt>
                <c:pt idx="19">
                  <c:v>59204.832912307167</c:v>
                </c:pt>
                <c:pt idx="20">
                  <c:v>58697.812609295754</c:v>
                </c:pt>
                <c:pt idx="21">
                  <c:v>53858.402467302236</c:v>
                </c:pt>
                <c:pt idx="22">
                  <c:v>54282.093547665849</c:v>
                </c:pt>
                <c:pt idx="23">
                  <c:v>42313.032231559519</c:v>
                </c:pt>
                <c:pt idx="24">
                  <c:v>36262.306830165042</c:v>
                </c:pt>
                <c:pt idx="25">
                  <c:v>32115.549697906758</c:v>
                </c:pt>
                <c:pt idx="26">
                  <c:v>29936.286017296574</c:v>
                </c:pt>
                <c:pt idx="27">
                  <c:v>20743.93670054898</c:v>
                </c:pt>
                <c:pt idx="28">
                  <c:v>13428.695857098231</c:v>
                </c:pt>
                <c:pt idx="29">
                  <c:v>6805.1831486279889</c:v>
                </c:pt>
                <c:pt idx="30">
                  <c:v>657.06781830407999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731-4736-80A3-96380273E06E}"/>
            </c:ext>
          </c:extLst>
        </c:ser>
        <c:ser>
          <c:idx val="4"/>
          <c:order val="4"/>
          <c:tx>
            <c:strRef>
              <c:f>Chart!$F$2</c:f>
              <c:strCache>
                <c:ptCount val="1"/>
                <c:pt idx="0">
                  <c:v>Random 2</c:v>
                </c:pt>
              </c:strCache>
            </c:strRef>
          </c:tx>
          <c:spPr>
            <a:ln w="158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Chart!$A$3:$A$33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Chart!$F$3:$F$33</c:f>
              <c:numCache>
                <c:formatCode>0</c:formatCode>
                <c:ptCount val="31"/>
                <c:pt idx="0">
                  <c:v>100000</c:v>
                </c:pt>
                <c:pt idx="1">
                  <c:v>109568.85933583736</c:v>
                </c:pt>
                <c:pt idx="2">
                  <c:v>110898.89129802027</c:v>
                </c:pt>
                <c:pt idx="3">
                  <c:v>92197.821123378861</c:v>
                </c:pt>
                <c:pt idx="4">
                  <c:v>91476.516435943267</c:v>
                </c:pt>
                <c:pt idx="5">
                  <c:v>85357.114933519391</c:v>
                </c:pt>
                <c:pt idx="6">
                  <c:v>87550.11164605261</c:v>
                </c:pt>
                <c:pt idx="7">
                  <c:v>77801.296990954026</c:v>
                </c:pt>
                <c:pt idx="8">
                  <c:v>83484.905636540745</c:v>
                </c:pt>
                <c:pt idx="9">
                  <c:v>79091.235939477425</c:v>
                </c:pt>
                <c:pt idx="10">
                  <c:v>88388.144763972203</c:v>
                </c:pt>
                <c:pt idx="11">
                  <c:v>94737.048023886848</c:v>
                </c:pt>
                <c:pt idx="12">
                  <c:v>93745.028445238786</c:v>
                </c:pt>
                <c:pt idx="13">
                  <c:v>85015.039293504306</c:v>
                </c:pt>
                <c:pt idx="14">
                  <c:v>95463.382214258105</c:v>
                </c:pt>
                <c:pt idx="15">
                  <c:v>81954.452406609504</c:v>
                </c:pt>
                <c:pt idx="16">
                  <c:v>61982.452586511034</c:v>
                </c:pt>
                <c:pt idx="17">
                  <c:v>49061.404480239464</c:v>
                </c:pt>
                <c:pt idx="18">
                  <c:v>48841.228828881933</c:v>
                </c:pt>
                <c:pt idx="19">
                  <c:v>49108.952114328196</c:v>
                </c:pt>
                <c:pt idx="20">
                  <c:v>47752.641722093336</c:v>
                </c:pt>
                <c:pt idx="21">
                  <c:v>45914.26005534162</c:v>
                </c:pt>
                <c:pt idx="22">
                  <c:v>35754.462253595571</c:v>
                </c:pt>
                <c:pt idx="23">
                  <c:v>37207.326321550761</c:v>
                </c:pt>
                <c:pt idx="24">
                  <c:v>33289.468479469928</c:v>
                </c:pt>
                <c:pt idx="25">
                  <c:v>23649.909861567012</c:v>
                </c:pt>
                <c:pt idx="26">
                  <c:v>16075.440111415905</c:v>
                </c:pt>
                <c:pt idx="27">
                  <c:v>10050.262000227596</c:v>
                </c:pt>
                <c:pt idx="28">
                  <c:v>4406.7843152917276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731-4736-80A3-96380273E06E}"/>
            </c:ext>
          </c:extLst>
        </c:ser>
        <c:ser>
          <c:idx val="5"/>
          <c:order val="5"/>
          <c:tx>
            <c:strRef>
              <c:f>Chart!$G$2</c:f>
              <c:strCache>
                <c:ptCount val="1"/>
                <c:pt idx="0">
                  <c:v>Random 3</c:v>
                </c:pt>
              </c:strCache>
            </c:strRef>
          </c:tx>
          <c:spPr>
            <a:ln w="158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Chart!$A$3:$A$33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Chart!$G$3:$G$33</c:f>
              <c:numCache>
                <c:formatCode>0</c:formatCode>
                <c:ptCount val="31"/>
                <c:pt idx="0">
                  <c:v>100000</c:v>
                </c:pt>
                <c:pt idx="1">
                  <c:v>82378.884955349655</c:v>
                </c:pt>
                <c:pt idx="2">
                  <c:v>87553.207654243161</c:v>
                </c:pt>
                <c:pt idx="3">
                  <c:v>74708.202505681882</c:v>
                </c:pt>
                <c:pt idx="4">
                  <c:v>60389.070713155415</c:v>
                </c:pt>
                <c:pt idx="5">
                  <c:v>62541.279681539891</c:v>
                </c:pt>
                <c:pt idx="6">
                  <c:v>49000.447514470703</c:v>
                </c:pt>
                <c:pt idx="7">
                  <c:v>48772.090045561643</c:v>
                </c:pt>
                <c:pt idx="8">
                  <c:v>45391.423438095066</c:v>
                </c:pt>
                <c:pt idx="9">
                  <c:v>40208.04232179391</c:v>
                </c:pt>
                <c:pt idx="10">
                  <c:v>34122.55782845286</c:v>
                </c:pt>
                <c:pt idx="11">
                  <c:v>25613.86985525303</c:v>
                </c:pt>
                <c:pt idx="12">
                  <c:v>24526.729803178998</c:v>
                </c:pt>
                <c:pt idx="13">
                  <c:v>18500.849953768444</c:v>
                </c:pt>
                <c:pt idx="14">
                  <c:v>13334.902394864261</c:v>
                </c:pt>
                <c:pt idx="15">
                  <c:v>7496.4425595777629</c:v>
                </c:pt>
                <c:pt idx="16">
                  <c:v>1744.292599090812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731-4736-80A3-96380273E06E}"/>
            </c:ext>
          </c:extLst>
        </c:ser>
        <c:ser>
          <c:idx val="6"/>
          <c:order val="6"/>
          <c:tx>
            <c:strRef>
              <c:f>Chart!$H$2</c:f>
              <c:strCache>
                <c:ptCount val="1"/>
                <c:pt idx="0">
                  <c:v>Random 4</c:v>
                </c:pt>
              </c:strCache>
            </c:strRef>
          </c:tx>
          <c:spPr>
            <a:ln w="158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Chart!$A$3:$A$33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Chart!$H$3:$H$33</c:f>
              <c:numCache>
                <c:formatCode>0</c:formatCode>
                <c:ptCount val="31"/>
                <c:pt idx="0">
                  <c:v>100000</c:v>
                </c:pt>
                <c:pt idx="1">
                  <c:v>108089.36819438597</c:v>
                </c:pt>
                <c:pt idx="2">
                  <c:v>111075.73448132043</c:v>
                </c:pt>
                <c:pt idx="3">
                  <c:v>96256.413154772032</c:v>
                </c:pt>
                <c:pt idx="4">
                  <c:v>104943.06441662314</c:v>
                </c:pt>
                <c:pt idx="5">
                  <c:v>109601.19590572508</c:v>
                </c:pt>
                <c:pt idx="6">
                  <c:v>109448.05212055944</c:v>
                </c:pt>
                <c:pt idx="7">
                  <c:v>100229.49871575381</c:v>
                </c:pt>
                <c:pt idx="8">
                  <c:v>76895.761227180803</c:v>
                </c:pt>
                <c:pt idx="9">
                  <c:v>77962.16678868825</c:v>
                </c:pt>
                <c:pt idx="10">
                  <c:v>86942.332681716303</c:v>
                </c:pt>
                <c:pt idx="11">
                  <c:v>73721.828140130208</c:v>
                </c:pt>
                <c:pt idx="12">
                  <c:v>60663.971839225618</c:v>
                </c:pt>
                <c:pt idx="13">
                  <c:v>47373.513619200938</c:v>
                </c:pt>
                <c:pt idx="14">
                  <c:v>50032.374800669619</c:v>
                </c:pt>
                <c:pt idx="15">
                  <c:v>45002.121457831301</c:v>
                </c:pt>
                <c:pt idx="16">
                  <c:v>41390.584565556914</c:v>
                </c:pt>
                <c:pt idx="17">
                  <c:v>33763.698478046725</c:v>
                </c:pt>
                <c:pt idx="18">
                  <c:v>23826.44355338797</c:v>
                </c:pt>
                <c:pt idx="19">
                  <c:v>19015.817781280206</c:v>
                </c:pt>
                <c:pt idx="20">
                  <c:v>15171.577740616827</c:v>
                </c:pt>
                <c:pt idx="21">
                  <c:v>9148.658344384814</c:v>
                </c:pt>
                <c:pt idx="22">
                  <c:v>2767.4214209707675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731-4736-80A3-96380273E06E}"/>
            </c:ext>
          </c:extLst>
        </c:ser>
        <c:ser>
          <c:idx val="7"/>
          <c:order val="7"/>
          <c:tx>
            <c:strRef>
              <c:f>Chart!$I$2</c:f>
              <c:strCache>
                <c:ptCount val="1"/>
                <c:pt idx="0">
                  <c:v>Random 5</c:v>
                </c:pt>
              </c:strCache>
            </c:strRef>
          </c:tx>
          <c:spPr>
            <a:ln w="158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Chart!$A$3:$A$33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Chart!$I$3:$I$33</c:f>
              <c:numCache>
                <c:formatCode>0</c:formatCode>
                <c:ptCount val="31"/>
                <c:pt idx="0">
                  <c:v>100000</c:v>
                </c:pt>
                <c:pt idx="1">
                  <c:v>113567.72088421859</c:v>
                </c:pt>
                <c:pt idx="2">
                  <c:v>122005.76673522856</c:v>
                </c:pt>
                <c:pt idx="3">
                  <c:v>133393.51099272523</c:v>
                </c:pt>
                <c:pt idx="4">
                  <c:v>127215.55595611603</c:v>
                </c:pt>
                <c:pt idx="5">
                  <c:v>120912.64325832156</c:v>
                </c:pt>
                <c:pt idx="6">
                  <c:v>126776.4680613357</c:v>
                </c:pt>
                <c:pt idx="7">
                  <c:v>140429.38584362352</c:v>
                </c:pt>
                <c:pt idx="8">
                  <c:v>116500.72482500995</c:v>
                </c:pt>
                <c:pt idx="9">
                  <c:v>126667.11372134078</c:v>
                </c:pt>
                <c:pt idx="10">
                  <c:v>103554.94157614278</c:v>
                </c:pt>
                <c:pt idx="11">
                  <c:v>113712.59224544915</c:v>
                </c:pt>
                <c:pt idx="12">
                  <c:v>114308.83735211346</c:v>
                </c:pt>
                <c:pt idx="13">
                  <c:v>103329.93850640053</c:v>
                </c:pt>
                <c:pt idx="14">
                  <c:v>107814.3043236891</c:v>
                </c:pt>
                <c:pt idx="15">
                  <c:v>103925.00447830647</c:v>
                </c:pt>
                <c:pt idx="16">
                  <c:v>89189.551518842069</c:v>
                </c:pt>
                <c:pt idx="17">
                  <c:v>87884.452403478921</c:v>
                </c:pt>
                <c:pt idx="18">
                  <c:v>83687.833991486768</c:v>
                </c:pt>
                <c:pt idx="19">
                  <c:v>85431.227005065666</c:v>
                </c:pt>
                <c:pt idx="20">
                  <c:v>76959.90308079205</c:v>
                </c:pt>
                <c:pt idx="21">
                  <c:v>77206.113553514253</c:v>
                </c:pt>
                <c:pt idx="22">
                  <c:v>63785.130821525767</c:v>
                </c:pt>
                <c:pt idx="23">
                  <c:v>61874.843294724167</c:v>
                </c:pt>
                <c:pt idx="24">
                  <c:v>59602.79376354508</c:v>
                </c:pt>
                <c:pt idx="25">
                  <c:v>67029.160947649114</c:v>
                </c:pt>
                <c:pt idx="26">
                  <c:v>53639.801095471106</c:v>
                </c:pt>
                <c:pt idx="27">
                  <c:v>41750.145678080371</c:v>
                </c:pt>
                <c:pt idx="28">
                  <c:v>29173.822458624618</c:v>
                </c:pt>
                <c:pt idx="29">
                  <c:v>28023.758907341136</c:v>
                </c:pt>
                <c:pt idx="30">
                  <c:v>20175.238812943855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731-4736-80A3-96380273E06E}"/>
            </c:ext>
          </c:extLst>
        </c:ser>
        <c:ser>
          <c:idx val="8"/>
          <c:order val="8"/>
          <c:tx>
            <c:strRef>
              <c:f>Chart!$J$2</c:f>
              <c:strCache>
                <c:ptCount val="1"/>
                <c:pt idx="0">
                  <c:v>Random 6</c:v>
                </c:pt>
              </c:strCache>
            </c:strRef>
          </c:tx>
          <c:spPr>
            <a:ln w="158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Chart!$A$3:$A$33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Chart!$J$3:$J$33</c:f>
              <c:numCache>
                <c:formatCode>0</c:formatCode>
                <c:ptCount val="31"/>
                <c:pt idx="0">
                  <c:v>100000</c:v>
                </c:pt>
                <c:pt idx="1">
                  <c:v>99756.495383692178</c:v>
                </c:pt>
                <c:pt idx="2">
                  <c:v>99047.754262731207</c:v>
                </c:pt>
                <c:pt idx="3">
                  <c:v>106660.75258218727</c:v>
                </c:pt>
                <c:pt idx="4">
                  <c:v>82143.970847784163</c:v>
                </c:pt>
                <c:pt idx="5">
                  <c:v>75953.690190748384</c:v>
                </c:pt>
                <c:pt idx="6">
                  <c:v>81539.85149503038</c:v>
                </c:pt>
                <c:pt idx="7">
                  <c:v>91349.219144691946</c:v>
                </c:pt>
                <c:pt idx="8">
                  <c:v>75015.206951676155</c:v>
                </c:pt>
                <c:pt idx="9">
                  <c:v>66867.954057452385</c:v>
                </c:pt>
                <c:pt idx="10">
                  <c:v>62129.800326438934</c:v>
                </c:pt>
                <c:pt idx="11">
                  <c:v>61070.598318110817</c:v>
                </c:pt>
                <c:pt idx="12">
                  <c:v>58968.191170218335</c:v>
                </c:pt>
                <c:pt idx="13">
                  <c:v>52894.200302666555</c:v>
                </c:pt>
                <c:pt idx="14">
                  <c:v>56656.036713424197</c:v>
                </c:pt>
                <c:pt idx="15">
                  <c:v>54035.790188853636</c:v>
                </c:pt>
                <c:pt idx="16">
                  <c:v>43750.731558517909</c:v>
                </c:pt>
                <c:pt idx="17">
                  <c:v>34582.199512843486</c:v>
                </c:pt>
                <c:pt idx="18">
                  <c:v>32866.29666967169</c:v>
                </c:pt>
                <c:pt idx="19">
                  <c:v>33595.736287227679</c:v>
                </c:pt>
                <c:pt idx="20">
                  <c:v>30346.290918400697</c:v>
                </c:pt>
                <c:pt idx="21">
                  <c:v>26859.853585389505</c:v>
                </c:pt>
                <c:pt idx="22">
                  <c:v>23659.722542689262</c:v>
                </c:pt>
                <c:pt idx="23">
                  <c:v>15155.34332230946</c:v>
                </c:pt>
                <c:pt idx="24">
                  <c:v>9356.975953348976</c:v>
                </c:pt>
                <c:pt idx="25">
                  <c:v>3202.6575790793149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731-4736-80A3-96380273E06E}"/>
            </c:ext>
          </c:extLst>
        </c:ser>
        <c:ser>
          <c:idx val="9"/>
          <c:order val="9"/>
          <c:tx>
            <c:strRef>
              <c:f>Chart!$K$2</c:f>
              <c:strCache>
                <c:ptCount val="1"/>
                <c:pt idx="0">
                  <c:v>Random 7</c:v>
                </c:pt>
              </c:strCache>
            </c:strRef>
          </c:tx>
          <c:spPr>
            <a:ln w="158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Chart!$A$3:$A$33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Chart!$K$3:$K$33</c:f>
              <c:numCache>
                <c:formatCode>0</c:formatCode>
                <c:ptCount val="31"/>
                <c:pt idx="0">
                  <c:v>100000</c:v>
                </c:pt>
                <c:pt idx="1">
                  <c:v>103704.75919674375</c:v>
                </c:pt>
                <c:pt idx="2">
                  <c:v>110818.97024024866</c:v>
                </c:pt>
                <c:pt idx="3">
                  <c:v>126638.84633633803</c:v>
                </c:pt>
                <c:pt idx="4">
                  <c:v>105724.40046263082</c:v>
                </c:pt>
                <c:pt idx="5">
                  <c:v>114671.78127201804</c:v>
                </c:pt>
                <c:pt idx="6">
                  <c:v>124570.59352761706</c:v>
                </c:pt>
                <c:pt idx="7">
                  <c:v>126962.36539713394</c:v>
                </c:pt>
                <c:pt idx="8">
                  <c:v>140996.89786307159</c:v>
                </c:pt>
                <c:pt idx="9">
                  <c:v>163249.74119863886</c:v>
                </c:pt>
                <c:pt idx="10">
                  <c:v>144051.29911309804</c:v>
                </c:pt>
                <c:pt idx="11">
                  <c:v>137706.31458435059</c:v>
                </c:pt>
                <c:pt idx="12">
                  <c:v>134436.702425272</c:v>
                </c:pt>
                <c:pt idx="13">
                  <c:v>111307.27729489251</c:v>
                </c:pt>
                <c:pt idx="14">
                  <c:v>102030.87828166329</c:v>
                </c:pt>
                <c:pt idx="15">
                  <c:v>87464.391873471628</c:v>
                </c:pt>
                <c:pt idx="16">
                  <c:v>83258.522261728751</c:v>
                </c:pt>
                <c:pt idx="17">
                  <c:v>73706.989656315709</c:v>
                </c:pt>
                <c:pt idx="18">
                  <c:v>78724.366818943337</c:v>
                </c:pt>
                <c:pt idx="19">
                  <c:v>77177.957051658057</c:v>
                </c:pt>
                <c:pt idx="20">
                  <c:v>78272.489966747758</c:v>
                </c:pt>
                <c:pt idx="21">
                  <c:v>80057.671329909426</c:v>
                </c:pt>
                <c:pt idx="22">
                  <c:v>63555.326644708126</c:v>
                </c:pt>
                <c:pt idx="23">
                  <c:v>71971.719796559963</c:v>
                </c:pt>
                <c:pt idx="24">
                  <c:v>65879.564397748181</c:v>
                </c:pt>
                <c:pt idx="25">
                  <c:v>52629.396735994145</c:v>
                </c:pt>
                <c:pt idx="26">
                  <c:v>41769.758557303314</c:v>
                </c:pt>
                <c:pt idx="27">
                  <c:v>38156.304636366782</c:v>
                </c:pt>
                <c:pt idx="28">
                  <c:v>33971.083780232417</c:v>
                </c:pt>
                <c:pt idx="29">
                  <c:v>22825.737257908488</c:v>
                </c:pt>
                <c:pt idx="30">
                  <c:v>18306.814481928381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731-4736-80A3-96380273E06E}"/>
            </c:ext>
          </c:extLst>
        </c:ser>
        <c:ser>
          <c:idx val="10"/>
          <c:order val="10"/>
          <c:tx>
            <c:strRef>
              <c:f>Chart!$L$2</c:f>
              <c:strCache>
                <c:ptCount val="1"/>
                <c:pt idx="0">
                  <c:v>Random 8</c:v>
                </c:pt>
              </c:strCache>
            </c:strRef>
          </c:tx>
          <c:spPr>
            <a:ln w="158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Chart!$A$3:$A$33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Chart!$L$3:$L$33</c:f>
              <c:numCache>
                <c:formatCode>0</c:formatCode>
                <c:ptCount val="31"/>
                <c:pt idx="0">
                  <c:v>100000</c:v>
                </c:pt>
                <c:pt idx="1">
                  <c:v>95948.702747143063</c:v>
                </c:pt>
                <c:pt idx="2">
                  <c:v>77952.36883177796</c:v>
                </c:pt>
                <c:pt idx="3">
                  <c:v>81610.020697435379</c:v>
                </c:pt>
                <c:pt idx="4">
                  <c:v>66262.438260698254</c:v>
                </c:pt>
                <c:pt idx="5">
                  <c:v>65567.009668401297</c:v>
                </c:pt>
                <c:pt idx="6">
                  <c:v>71966.909871580312</c:v>
                </c:pt>
                <c:pt idx="7">
                  <c:v>76701.138789413599</c:v>
                </c:pt>
                <c:pt idx="8">
                  <c:v>74691.241308142402</c:v>
                </c:pt>
                <c:pt idx="9">
                  <c:v>58949.92646367885</c:v>
                </c:pt>
                <c:pt idx="10">
                  <c:v>61719.819622784686</c:v>
                </c:pt>
                <c:pt idx="11">
                  <c:v>59663.360773872286</c:v>
                </c:pt>
                <c:pt idx="12">
                  <c:v>49159.234065042023</c:v>
                </c:pt>
                <c:pt idx="13">
                  <c:v>39309.191259833788</c:v>
                </c:pt>
                <c:pt idx="14">
                  <c:v>29837.762743096144</c:v>
                </c:pt>
                <c:pt idx="15">
                  <c:v>19452.750328351824</c:v>
                </c:pt>
                <c:pt idx="16">
                  <c:v>13419.132457587844</c:v>
                </c:pt>
                <c:pt idx="17">
                  <c:v>8971.8465593790006</c:v>
                </c:pt>
                <c:pt idx="18">
                  <c:v>3291.9734079059913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731-4736-80A3-96380273E06E}"/>
            </c:ext>
          </c:extLst>
        </c:ser>
        <c:ser>
          <c:idx val="11"/>
          <c:order val="11"/>
          <c:tx>
            <c:strRef>
              <c:f>Chart!$M$2</c:f>
              <c:strCache>
                <c:ptCount val="1"/>
                <c:pt idx="0">
                  <c:v>Random 9</c:v>
                </c:pt>
              </c:strCache>
            </c:strRef>
          </c:tx>
          <c:spPr>
            <a:ln w="158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Chart!$A$3:$A$33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Chart!$M$3:$M$33</c:f>
              <c:numCache>
                <c:formatCode>0</c:formatCode>
                <c:ptCount val="31"/>
                <c:pt idx="0">
                  <c:v>100000</c:v>
                </c:pt>
                <c:pt idx="1">
                  <c:v>80669.572744043107</c:v>
                </c:pt>
                <c:pt idx="2">
                  <c:v>86819.911278797983</c:v>
                </c:pt>
                <c:pt idx="3">
                  <c:v>97734.316927366206</c:v>
                </c:pt>
                <c:pt idx="4">
                  <c:v>96911.45176979051</c:v>
                </c:pt>
                <c:pt idx="5">
                  <c:v>100297.34270226072</c:v>
                </c:pt>
                <c:pt idx="6">
                  <c:v>113926.96059716864</c:v>
                </c:pt>
                <c:pt idx="7">
                  <c:v>122413.22462556901</c:v>
                </c:pt>
                <c:pt idx="8">
                  <c:v>112791.28904725218</c:v>
                </c:pt>
                <c:pt idx="9">
                  <c:v>133540.25040059353</c:v>
                </c:pt>
                <c:pt idx="10">
                  <c:v>140252.59200108508</c:v>
                </c:pt>
                <c:pt idx="11">
                  <c:v>122276.51695917433</c:v>
                </c:pt>
                <c:pt idx="12">
                  <c:v>126511.70001931935</c:v>
                </c:pt>
                <c:pt idx="13">
                  <c:v>129040.85268763445</c:v>
                </c:pt>
                <c:pt idx="14">
                  <c:v>108143.16897529141</c:v>
                </c:pt>
                <c:pt idx="15">
                  <c:v>117086.8374025636</c:v>
                </c:pt>
                <c:pt idx="16">
                  <c:v>117889.71896316808</c:v>
                </c:pt>
                <c:pt idx="17">
                  <c:v>102498.47949627861</c:v>
                </c:pt>
                <c:pt idx="18">
                  <c:v>96363.681496618548</c:v>
                </c:pt>
                <c:pt idx="19">
                  <c:v>92237.00016017622</c:v>
                </c:pt>
                <c:pt idx="20">
                  <c:v>91990.703369348237</c:v>
                </c:pt>
                <c:pt idx="21">
                  <c:v>95253.608543699156</c:v>
                </c:pt>
                <c:pt idx="22">
                  <c:v>72835.197732969827</c:v>
                </c:pt>
                <c:pt idx="23">
                  <c:v>57921.479971435736</c:v>
                </c:pt>
                <c:pt idx="24">
                  <c:v>46510.309679186379</c:v>
                </c:pt>
                <c:pt idx="25">
                  <c:v>40409.076078460625</c:v>
                </c:pt>
                <c:pt idx="26">
                  <c:v>32827.309406807275</c:v>
                </c:pt>
                <c:pt idx="27">
                  <c:v>30848.371533373465</c:v>
                </c:pt>
                <c:pt idx="28">
                  <c:v>25395.619446743651</c:v>
                </c:pt>
                <c:pt idx="29">
                  <c:v>22608.041477571136</c:v>
                </c:pt>
                <c:pt idx="30">
                  <c:v>14554.80785334583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731-4736-80A3-96380273E06E}"/>
            </c:ext>
          </c:extLst>
        </c:ser>
        <c:ser>
          <c:idx val="12"/>
          <c:order val="12"/>
          <c:tx>
            <c:strRef>
              <c:f>Chart!$N$2</c:f>
              <c:strCache>
                <c:ptCount val="1"/>
                <c:pt idx="0">
                  <c:v>Random 10</c:v>
                </c:pt>
              </c:strCache>
            </c:strRef>
          </c:tx>
          <c:spPr>
            <a:ln w="158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Chart!$A$3:$A$33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Chart!$N$3:$N$33</c:f>
              <c:numCache>
                <c:formatCode>0</c:formatCode>
                <c:ptCount val="31"/>
                <c:pt idx="0">
                  <c:v>100000</c:v>
                </c:pt>
                <c:pt idx="1">
                  <c:v>86110.298264506288</c:v>
                </c:pt>
                <c:pt idx="2">
                  <c:v>92117.782183769144</c:v>
                </c:pt>
                <c:pt idx="3">
                  <c:v>107688.46690927936</c:v>
                </c:pt>
                <c:pt idx="4">
                  <c:v>110639.54405830859</c:v>
                </c:pt>
                <c:pt idx="5">
                  <c:v>91703.074061272826</c:v>
                </c:pt>
                <c:pt idx="6">
                  <c:v>103543.64674372497</c:v>
                </c:pt>
                <c:pt idx="7">
                  <c:v>84534.385665778987</c:v>
                </c:pt>
                <c:pt idx="8">
                  <c:v>76090.964942067978</c:v>
                </c:pt>
                <c:pt idx="9">
                  <c:v>79498.773876351886</c:v>
                </c:pt>
                <c:pt idx="10">
                  <c:v>75117.473539832004</c:v>
                </c:pt>
                <c:pt idx="11">
                  <c:v>60748.787552205227</c:v>
                </c:pt>
                <c:pt idx="12">
                  <c:v>46984.694681816822</c:v>
                </c:pt>
                <c:pt idx="13">
                  <c:v>45216.041412019971</c:v>
                </c:pt>
                <c:pt idx="14">
                  <c:v>39118.042134557305</c:v>
                </c:pt>
                <c:pt idx="15">
                  <c:v>27025.900540685685</c:v>
                </c:pt>
                <c:pt idx="16">
                  <c:v>24508.33977395422</c:v>
                </c:pt>
                <c:pt idx="17">
                  <c:v>16857.293319430155</c:v>
                </c:pt>
                <c:pt idx="18">
                  <c:v>9725.7642663935476</c:v>
                </c:pt>
                <c:pt idx="19">
                  <c:v>4127.1030129014671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731-4736-80A3-96380273E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9651176"/>
        <c:axId val="819651504"/>
      </c:lineChart>
      <c:catAx>
        <c:axId val="8196511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AU" sz="1400" b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Years after retirement</a:t>
                </a:r>
              </a:p>
            </c:rich>
          </c:tx>
          <c:layout>
            <c:manualLayout>
              <c:xMode val="edge"/>
              <c:yMode val="edge"/>
              <c:x val="0.33409413574250074"/>
              <c:y val="0.933289473684210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low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819651504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819651504"/>
        <c:scaling>
          <c:orientation val="minMax"/>
          <c:max val="45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819651176"/>
        <c:crosses val="autoZero"/>
        <c:crossBetween val="midCat"/>
      </c:valAx>
      <c:spPr>
        <a:noFill/>
        <a:ln w="3175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77282472646304101"/>
          <c:y val="5.5450497323382343E-2"/>
          <c:w val="0.22717527353695899"/>
          <c:h val="0.78734820153757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E5F652-B2D1-41A5-A80E-FB13FDE8B7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DE6664-4556-4819-ACD7-8BE52C8EE6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82D94-9482-4286-B6CC-25E415F33A7A}" type="datetimeFigureOut">
              <a:rPr lang="en-AU" smtClean="0"/>
              <a:t>12/12/2024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87DC8-9A5C-4EB8-925A-F83A1BCB9B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B7C32-6938-49F2-BA51-28344BD1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252A1-1FDE-4721-BABE-8B06CB5E9CF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9715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58297-26F8-42E0-9ACB-37FE4E3E547C}" type="datetimeFigureOut">
              <a:rPr lang="en-AU" smtClean="0"/>
              <a:t>12/12/2024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F1588-627C-48C5-B370-07C0F9908D3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6435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4337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9774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685A5-FA5E-FC9E-AC29-D7D401C2B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F209EE-570B-687A-DD7A-3A8DEBA800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081FB3-CCCE-420B-9DA2-F81F4B7E14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4FE72-A78A-D715-BCBE-1FFAF08324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8076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2591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2025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C1DB6-BC92-6C72-1B75-FD4DEF48A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23E424-19DE-6349-EC35-DB654020C1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20D356-772A-4448-E82B-0EC0B1E287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98A62-3C39-3596-DD9E-879BB83A83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6426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15CE1-E407-74A9-25E6-FD806A443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B9B3CA-C58E-D2FB-AEC2-751A956DC2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5B2C6D-1F9B-32F6-84B4-1D3E651E47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868AE-4744-8382-2DE6-A587429785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1263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1F738-09F6-90F3-FFF5-B8CC06153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2AFEA1-C4E2-3930-62C9-534AC19E4B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42D34D-4288-991E-D408-4177737067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74617-30EE-83CE-4829-FEF36B2F1C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7918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978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9B61A-4FFE-41A0-A356-9B4ED4C67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BED8B-966C-49FC-94E3-95672303F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A69A5-8B3F-4794-9823-D9E25BF0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17C45A-B785-4DC8-B971-FBB2553F7C8C}" type="datetime1">
              <a:rPr lang="en-AU" smtClean="0"/>
              <a:t>12/12/2024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CA5DC-42A3-4DF0-A5E2-6FB2336E0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C26CE-A206-4EF3-8B0C-F1EDCF46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406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CC0C-A7B8-4ADC-95E2-A2C7491B6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80362-8DCC-47BE-B9B3-0B9B86DC1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B650C-EC5A-45C6-B131-E2BFCD7B45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8C5E-3D7E-488E-A9EF-EB1DFD4398F2}" type="datetime1">
              <a:rPr lang="en-AU" smtClean="0"/>
              <a:t>12/12/2024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4A1D4-2919-449B-9787-24B6A31E5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45611-81D2-4622-ACD7-60FD3CBD4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288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9D735F-4308-4DB7-B209-05FD61CD53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657A79-5AE1-4E5B-872D-5BBF51054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1D833-BF2C-4491-BF53-5C17AF4561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9FE2AC-CB13-4E08-8EC3-4523A7FD47F2}" type="datetime1">
              <a:rPr lang="en-AU" smtClean="0"/>
              <a:t>12/12/2024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6E4EF-396E-4BC1-BED6-815D08BBC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155D7-3161-49E2-91B7-D7DDC9863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476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41CD-467C-40B7-8C83-39FB711E0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6952E-42B2-4996-B8CA-8E30663E5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1FA58-25A8-4C93-8DF3-CE39F0D46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6651BC-26F5-4153-83B1-C3B15FA25045}" type="datetime1">
              <a:rPr lang="en-AU" smtClean="0"/>
              <a:t>12/12/2024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1EDC9-589D-4272-B70A-B0403B8D5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BF16C-1654-4AE8-B528-0995B818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965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FE5AE-E016-4CC6-89DA-20EB5758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0A895-7024-4B91-BCD1-BEE684C23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0EF19-F654-453A-8857-C9B406459E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90D0A-A0A9-4B39-BB6C-F949CC3F5D35}" type="datetime1">
              <a:rPr lang="en-AU" smtClean="0"/>
              <a:t>12/12/2024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9DDC4-6A84-440B-9C60-649929B6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6D0FA-E534-48CE-81E7-ECD4799FD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423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CC7B5-A00E-4430-AFEE-75FB5265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8D0F7-470D-4572-A197-63CC4DB30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D3440-3914-43EA-9836-180D6721B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CFDB0-61B1-43DE-9AE3-5E7C23F0D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61BF8F-195B-4D13-8D10-F6DE2C2F91E0}" type="datetime1">
              <a:rPr lang="en-AU" smtClean="0"/>
              <a:t>12/12/2024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8E9DA-07E5-44E8-A173-A8F0D716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A9407-CF2A-45F4-AB14-3D8BF813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197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E54A-601B-4043-A37E-BFEA2596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9406-F735-429B-8C3B-B10CF696A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B995D-3F56-4DAC-A44D-D397E027A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F9F5DB-C7A6-4DBF-AABE-C71E43213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BB4C1B-8D2D-4B8B-89F8-AE84307E7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90A31C-5EE6-4D3C-B4C4-F70138E4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771D59-ADAE-4A73-8036-E2A652D54D86}" type="datetime1">
              <a:rPr lang="en-AU" smtClean="0"/>
              <a:t>12/12/2024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DFBD2-9ED0-4D31-8B64-1D674991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2CB53-39DF-4175-A38C-9DBA22EDC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9455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7861F6-BE80-044A-A204-A6FC0EF1F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</a:blip>
          <a:srcRect l="38" t="84185" r="1"/>
          <a:stretch/>
        </p:blipFill>
        <p:spPr>
          <a:xfrm>
            <a:off x="0" y="5626358"/>
            <a:ext cx="12191999" cy="1231641"/>
          </a:xfrm>
          <a:prstGeom prst="rect">
            <a:avLst/>
          </a:prstGeom>
        </p:spPr>
      </p:pic>
      <p:sp>
        <p:nvSpPr>
          <p:cNvPr id="15" name="Do not remove" hidden="1">
            <a:extLst>
              <a:ext uri="{FF2B5EF4-FFF2-40B4-BE49-F238E27FC236}">
                <a16:creationId xmlns:a16="http://schemas.microsoft.com/office/drawing/2014/main" id="{E7C6E84A-5ACB-4AEF-847A-80FD0C2E243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AF11A-6C65-4D78-A4FB-4DB211A4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48" y="339832"/>
            <a:ext cx="10515600" cy="905377"/>
          </a:xfrm>
        </p:spPr>
        <p:txBody>
          <a:bodyPr/>
          <a:lstStyle>
            <a:lvl1pPr marL="7937" indent="0">
              <a:buFont typeface="STIXGeneral-Regular" pitchFamily="2" charset="2"/>
              <a:buNone/>
              <a:tabLst/>
              <a:defRPr b="1" i="0">
                <a:latin typeface="Franklin Gothic Demi Cond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9CE9EA-EB22-408A-8230-B2671CE4C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22/02/2021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49BD41-7221-4892-A089-C7E29E9B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0F840-EF92-4DEE-B605-103C039F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B9931DE-35EF-B44A-BCCE-408473424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9FA2B6-EDC7-4749-9B0B-56B9D554B2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89564" y="6220619"/>
            <a:ext cx="1397931" cy="5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7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0D7DF4-373E-48F7-8314-1DF2625D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0AB9BB-2284-46CC-A07F-A589335E09B2}" type="datetime1">
              <a:rPr lang="en-AU" smtClean="0"/>
              <a:t>12/12/2024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B6C508-DB41-4C17-BDF5-373236C7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96BFF-AD2E-40CD-8741-8F9BE51D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810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E8C47-AA7B-478B-9A6B-CBDAE98B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B77A7-7F63-4027-8732-059949E8C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C0931-CA24-4FC8-A313-DA4452309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0799D-C9CB-4F09-8DE3-A154A148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513D58-6F35-4DFA-BF3A-C3C445E9BD56}" type="datetime1">
              <a:rPr lang="en-AU" smtClean="0"/>
              <a:t>12/12/2024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47A48-FDC5-4BFC-A20C-2B02D4CF5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3EE54-FDF0-4F00-AC11-2434346C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729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55219-6636-4302-BB87-670859C04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71353E-072D-4224-AD20-17FEC853D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F693A-D695-4FD7-9910-E76D86BF7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F5894-2872-4127-9B77-A7B3C387D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424128-EB76-4D31-AB5C-399E4593047B}" type="datetime1">
              <a:rPr lang="en-AU" smtClean="0"/>
              <a:t>12/12/2024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EE02E-1500-4EF3-9F1E-2FEAFBBD4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0D83B-CAB5-4DC4-858A-C01855A9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276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9DEAC2-6FC1-460F-82A2-2BB4B642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65E19-581C-4758-BF00-67E37D92A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367A1-F322-4510-B852-DCDE98085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160" y="6492875"/>
            <a:ext cx="460571" cy="36512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D1A05B9-B95E-42A2-82DD-B4C37E02D95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912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8163" indent="-493713" algn="l" defTabSz="914400" rtl="0" eaLnBrk="1" latinLnBrk="0" hangingPunct="1">
        <a:lnSpc>
          <a:spcPct val="90000"/>
        </a:lnSpc>
        <a:spcBef>
          <a:spcPts val="1000"/>
        </a:spcBef>
        <a:buFont typeface="STIXGeneral-Regular" pitchFamily="2" charset="2"/>
        <a:buChar char="⟶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B6CB8E-FA0F-7441-B28C-A5AC1AB364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38" t="11941" r="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1D4FAD-B0DF-2949-B345-69FD640963FD}"/>
              </a:ext>
            </a:extLst>
          </p:cNvPr>
          <p:cNvSpPr/>
          <p:nvPr/>
        </p:nvSpPr>
        <p:spPr>
          <a:xfrm>
            <a:off x="1197430" y="1778558"/>
            <a:ext cx="9797142" cy="4622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9D49EF-F3FD-4B08-9AEF-7364AFDA4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111" y="1778558"/>
            <a:ext cx="9484810" cy="3322438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2400"/>
              </a:spcAft>
            </a:pPr>
            <a:r>
              <a:rPr lang="en-AU" sz="49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  <a:t>Retirement explainer #10: </a:t>
            </a:r>
            <a:br>
              <a:rPr lang="en-AU" sz="49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</a:br>
            <a:r>
              <a:rPr lang="en-AU" sz="49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  <a:t>Sequencing risk</a:t>
            </a:r>
            <a:br>
              <a:rPr lang="en-AU" sz="49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</a:br>
            <a:br>
              <a:rPr lang="en-AU" sz="27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</a:br>
            <a:endParaRPr lang="en-AU" sz="3300" b="1" dirty="0">
              <a:solidFill>
                <a:srgbClr val="FF0000"/>
              </a:solidFill>
              <a:latin typeface="Franklin Gothic Demi Cond" panose="020B0603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8AC761-04C9-4735-B6BE-AD9E58CD5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207" y="4995671"/>
            <a:ext cx="9532540" cy="1089153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David Bell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– The Conexus Institute</a:t>
            </a:r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Geoff Warren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– The Conexus Institute and ANU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D2A414-B5A3-EA4B-9D69-D3A52580F119}"/>
              </a:ext>
            </a:extLst>
          </p:cNvPr>
          <p:cNvCxnSpPr/>
          <p:nvPr/>
        </p:nvCxnSpPr>
        <p:spPr>
          <a:xfrm flipV="1">
            <a:off x="1403207" y="4729080"/>
            <a:ext cx="9194240" cy="24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88297BE-D302-704A-A5B9-9401B282D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29" y="456786"/>
            <a:ext cx="2411185" cy="93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08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10</a:t>
            </a:fld>
            <a:endParaRPr lang="en-AU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2B8F49-2EE5-B4B9-BD2E-4C1A03903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1663177"/>
            <a:ext cx="11389894" cy="3414150"/>
          </a:xfrm>
        </p:spPr>
        <p:txBody>
          <a:bodyPr>
            <a:normAutofit/>
          </a:bodyPr>
          <a:lstStyle/>
          <a:p>
            <a:pPr algn="ctr"/>
            <a:r>
              <a:rPr lang="en-US" sz="6000" b="0" dirty="0">
                <a:latin typeface="Franklin Gothic Demi Cond" panose="020B0706030402020204" pitchFamily="34" charset="0"/>
              </a:rPr>
              <a:t>Thank-you!</a:t>
            </a:r>
            <a:br>
              <a:rPr lang="en-US" sz="6000" b="0" dirty="0">
                <a:latin typeface="Franklin Gothic Demi Cond" panose="020B0706030402020204" pitchFamily="34" charset="0"/>
              </a:rPr>
            </a:br>
            <a:br>
              <a:rPr lang="en-US" sz="3600" b="0" dirty="0">
                <a:latin typeface="Franklin Gothic Demi Cond" panose="020B0706030402020204" pitchFamily="34" charset="0"/>
              </a:rPr>
            </a:br>
            <a:r>
              <a:rPr lang="en-US" sz="5200" b="0" dirty="0">
                <a:latin typeface="Franklin Gothic Demi Cond" panose="020B0706030402020204" pitchFamily="34" charset="0"/>
              </a:rPr>
              <a:t>Further questions, discussion or feedback?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7B4009E-69DC-F417-C6D2-9C8E323CFF3B}"/>
              </a:ext>
            </a:extLst>
          </p:cNvPr>
          <p:cNvSpPr txBox="1">
            <a:spLocks/>
          </p:cNvSpPr>
          <p:nvPr/>
        </p:nvSpPr>
        <p:spPr>
          <a:xfrm>
            <a:off x="11260016" y="6495182"/>
            <a:ext cx="646493" cy="1997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C4F4D4-6F9F-4101-B420-EAE9BABB75B0}" type="slidenum">
              <a:rPr lang="en-US" sz="1200">
                <a:solidFill>
                  <a:schemeClr val="bg1"/>
                </a:solidFill>
              </a:rPr>
              <a:pPr algn="r"/>
              <a:t>10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2B8F49-2EE5-B4B9-BD2E-4C1A0390302C}"/>
              </a:ext>
            </a:extLst>
          </p:cNvPr>
          <p:cNvSpPr txBox="1">
            <a:spLocks/>
          </p:cNvSpPr>
          <p:nvPr/>
        </p:nvSpPr>
        <p:spPr>
          <a:xfrm>
            <a:off x="281471" y="305153"/>
            <a:ext cx="11301791" cy="906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79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STIXGeneral-Regular" pitchFamily="2" charset="2"/>
              <a:buNone/>
              <a:tabLst/>
              <a:defRPr sz="4400" b="1" i="0" kern="1200">
                <a:solidFill>
                  <a:schemeClr val="tx1"/>
                </a:solidFill>
                <a:latin typeface="Franklin Gothic Demi Cond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Franklin Gothic Demi Cond" panose="020B0706030402020204" pitchFamily="34" charset="0"/>
              </a:rPr>
              <a:t>Wrapping up …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3789947" y="914400"/>
            <a:ext cx="8033084" cy="100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20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76215"/>
            <a:ext cx="10515600" cy="905377"/>
          </a:xfrm>
        </p:spPr>
        <p:txBody>
          <a:bodyPr/>
          <a:lstStyle/>
          <a:p>
            <a:r>
              <a:rPr lang="en-US" dirty="0"/>
              <a:t>Overview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2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2361363" y="924448"/>
            <a:ext cx="9189936" cy="132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955054" y="1449876"/>
            <a:ext cx="9662743" cy="477471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271463" indent="-271463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200" dirty="0"/>
              <a:t>What are sequence-of-return effects?</a:t>
            </a:r>
          </a:p>
          <a:p>
            <a:pPr marL="271463" indent="-271463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200" dirty="0"/>
              <a:t>Why and how the sequence of returns matters in superannuation</a:t>
            </a:r>
          </a:p>
          <a:p>
            <a:pPr marL="271463" indent="-271463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200" dirty="0"/>
              <a:t>Considerations for gauging sequencing risk exposure</a:t>
            </a:r>
          </a:p>
          <a:p>
            <a:pPr marL="271463" indent="-271463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200" dirty="0"/>
              <a:t>Illustrating sequencing risk in the retirement phase</a:t>
            </a:r>
          </a:p>
          <a:p>
            <a:pPr marL="271463" indent="-271463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200" dirty="0"/>
              <a:t>Managing sequencing risk  </a:t>
            </a:r>
          </a:p>
          <a:p>
            <a:pPr marL="271463" indent="-271463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8144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730" y="287110"/>
            <a:ext cx="10055029" cy="808044"/>
          </a:xfrm>
        </p:spPr>
        <p:txBody>
          <a:bodyPr>
            <a:normAutofit/>
          </a:bodyPr>
          <a:lstStyle/>
          <a:p>
            <a:r>
              <a:rPr lang="en-AU" dirty="0"/>
              <a:t>S</a:t>
            </a:r>
            <a:r>
              <a:rPr lang="en-AU" b="1" dirty="0">
                <a:latin typeface="Franklin Gothic Demi Cond" panose="020B0603020102020204" pitchFamily="34" charset="0"/>
              </a:rPr>
              <a:t>equence-of-returns effects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3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6868633" y="858316"/>
            <a:ext cx="478803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838200" y="1095154"/>
            <a:ext cx="10515600" cy="499730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>
              <a:spcBef>
                <a:spcPts val="900"/>
              </a:spcBef>
            </a:pPr>
            <a:r>
              <a:rPr lang="en-AU" sz="2000" b="1" i="1" dirty="0"/>
              <a:t>Motivating question: </a:t>
            </a:r>
          </a:p>
          <a:p>
            <a:pPr>
              <a:spcBef>
                <a:spcPts val="300"/>
              </a:spcBef>
            </a:pPr>
            <a:r>
              <a:rPr lang="en-AU" sz="2000" dirty="0"/>
              <a:t>Consider a given series of variable returns. Does the order in which those returns are experienced matter to financial outcomes?  </a:t>
            </a:r>
          </a:p>
          <a:p>
            <a:pPr>
              <a:spcBef>
                <a:spcPts val="600"/>
              </a:spcBef>
            </a:pPr>
            <a:r>
              <a:rPr lang="en-AU" sz="2000" b="1" i="1" dirty="0"/>
              <a:t>Answer: </a:t>
            </a:r>
          </a:p>
          <a:p>
            <a:pPr>
              <a:spcBef>
                <a:spcPts val="300"/>
              </a:spcBef>
            </a:pPr>
            <a:r>
              <a:rPr lang="en-AU" sz="2000" dirty="0"/>
              <a:t>Only if there are portfolio cash flows</a:t>
            </a:r>
          </a:p>
          <a:p>
            <a:pPr>
              <a:spcBef>
                <a:spcPts val="1200"/>
              </a:spcBef>
            </a:pPr>
            <a:r>
              <a:rPr lang="en-AU" sz="2000" b="1" i="1" dirty="0"/>
              <a:t>Explanation:</a:t>
            </a:r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In absence of cash flows, the sequence of returns does not impact on the wealth accumulated:</a:t>
            </a:r>
          </a:p>
          <a:p>
            <a:pPr marL="1073150" lvl="1"/>
            <a:r>
              <a:rPr lang="en-AU" sz="2000" i="1" dirty="0"/>
              <a:t>$1.00*(1 + 0.25)*(1 – 0.20) = $1.00</a:t>
            </a:r>
          </a:p>
          <a:p>
            <a:pPr marL="1073150" lvl="1"/>
            <a:r>
              <a:rPr lang="en-AU" sz="2000" i="1" dirty="0"/>
              <a:t>$1.00*(1 – 0.20)*(1 + 0.25) = $1.00</a:t>
            </a:r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Cash flows </a:t>
            </a:r>
            <a:r>
              <a:rPr lang="en-AU" sz="2000" i="1" dirty="0"/>
              <a:t>interact </a:t>
            </a:r>
            <a:r>
              <a:rPr lang="en-AU" sz="2000" dirty="0"/>
              <a:t>with the sequence of returns to impact on outcomes   … 			be it either accumulated wealth, or amount that can be drawn from that wealth </a:t>
            </a:r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i="1" dirty="0"/>
              <a:t>Cash inflows     </a:t>
            </a:r>
            <a:r>
              <a:rPr lang="en-AU" sz="2000" dirty="0"/>
              <a:t>=&gt;  preference for lower returns earlier and higher returns later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sz="2000" i="1" dirty="0"/>
              <a:t>Cash outflows  </a:t>
            </a:r>
            <a:r>
              <a:rPr lang="en-AU" sz="2000" dirty="0"/>
              <a:t>=&gt;  preference for higher returns earlier and lower returns later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endParaRPr lang="en-AU" sz="2100" dirty="0"/>
          </a:p>
        </p:txBody>
      </p:sp>
    </p:spTree>
    <p:extLst>
      <p:ext uri="{BB962C8B-B14F-4D97-AF65-F5344CB8AC3E}">
        <p14:creationId xmlns:p14="http://schemas.microsoft.com/office/powerpoint/2010/main" val="129651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30EFD-09B5-A2BF-994F-2444C7D69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BA413-576D-84E7-30D6-354C9F45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87110"/>
            <a:ext cx="11625510" cy="808044"/>
          </a:xfrm>
        </p:spPr>
        <p:txBody>
          <a:bodyPr>
            <a:normAutofit/>
          </a:bodyPr>
          <a:lstStyle/>
          <a:p>
            <a:r>
              <a:rPr lang="en-AU" dirty="0"/>
              <a:t>S</a:t>
            </a:r>
            <a:r>
              <a:rPr lang="en-AU" b="1" dirty="0">
                <a:latin typeface="Franklin Gothic Demi Cond" panose="020B0603020102020204" pitchFamily="34" charset="0"/>
              </a:rPr>
              <a:t>equence-of-returns effects and superannuation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16D51-0434-4189-34F5-091BC748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4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4DE5CA-52CD-1605-5FAE-C5AFE792CDE2}"/>
              </a:ext>
            </a:extLst>
          </p:cNvPr>
          <p:cNvCxnSpPr>
            <a:cxnSpLocks/>
          </p:cNvCxnSpPr>
          <p:nvPr/>
        </p:nvCxnSpPr>
        <p:spPr>
          <a:xfrm>
            <a:off x="10760149" y="868948"/>
            <a:ext cx="87525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12F2A8F-EFF0-39D5-E7A3-9B5C820444D8}"/>
              </a:ext>
            </a:extLst>
          </p:cNvPr>
          <p:cNvSpPr/>
          <p:nvPr/>
        </p:nvSpPr>
        <p:spPr>
          <a:xfrm>
            <a:off x="2296414" y="1503730"/>
            <a:ext cx="7407208" cy="34396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80000" tIns="216000" rIns="180000" bIns="216000">
            <a:spAutoFit/>
          </a:bodyPr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AU" sz="2400" b="1" i="1" dirty="0"/>
              <a:t>DISCUSSION</a:t>
            </a:r>
          </a:p>
          <a:p>
            <a:pPr>
              <a:lnSpc>
                <a:spcPct val="105000"/>
              </a:lnSpc>
              <a:spcBef>
                <a:spcPts val="1200"/>
              </a:spcBef>
            </a:pPr>
            <a:r>
              <a:rPr lang="en-AU" sz="2400" b="1" i="1" dirty="0"/>
              <a:t>Given the previous propositions, whare are your thoughts on implications of sequence of returns for:</a:t>
            </a:r>
          </a:p>
          <a:p>
            <a:pPr marL="1073150" indent="-457200">
              <a:lnSpc>
                <a:spcPct val="105000"/>
              </a:lnSpc>
              <a:spcBef>
                <a:spcPts val="1200"/>
              </a:spcBef>
              <a:buAutoNum type="alphaUcParenR"/>
            </a:pPr>
            <a:r>
              <a:rPr lang="en-AU" sz="2400" b="1" i="1" dirty="0"/>
              <a:t>The accumulation phase?</a:t>
            </a:r>
          </a:p>
          <a:p>
            <a:pPr marL="1073150" indent="-457200">
              <a:lnSpc>
                <a:spcPct val="105000"/>
              </a:lnSpc>
              <a:spcBef>
                <a:spcPts val="1200"/>
              </a:spcBef>
              <a:buAutoNum type="alphaUcParenR"/>
            </a:pPr>
            <a:r>
              <a:rPr lang="en-AU" sz="2400" b="1" i="1" dirty="0"/>
              <a:t>The retirement phase?</a:t>
            </a:r>
          </a:p>
          <a:p>
            <a:pPr marL="1073150" indent="-457200">
              <a:lnSpc>
                <a:spcPct val="105000"/>
              </a:lnSpc>
              <a:spcBef>
                <a:spcPts val="1200"/>
              </a:spcBef>
              <a:buAutoNum type="alphaUcParenR"/>
            </a:pPr>
            <a:r>
              <a:rPr lang="en-AU" sz="2400" b="1" i="1" dirty="0"/>
              <a:t>When members are most exposed?</a:t>
            </a:r>
          </a:p>
        </p:txBody>
      </p:sp>
    </p:spTree>
    <p:extLst>
      <p:ext uri="{BB962C8B-B14F-4D97-AF65-F5344CB8AC3E}">
        <p14:creationId xmlns:p14="http://schemas.microsoft.com/office/powerpoint/2010/main" val="1306126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5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11142921" y="804530"/>
            <a:ext cx="76358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8D2B8F49-2EE5-B4B9-BD2E-4C1A03903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15" y="163690"/>
            <a:ext cx="11225053" cy="1020859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Franklin Gothic Demi Cond" panose="020B0706030402020204" pitchFamily="34" charset="0"/>
              </a:rPr>
              <a:t>Considerations for gauging sequencing risk exposure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7B4009E-69DC-F417-C6D2-9C8E323CFF3B}"/>
              </a:ext>
            </a:extLst>
          </p:cNvPr>
          <p:cNvSpPr txBox="1">
            <a:spLocks/>
          </p:cNvSpPr>
          <p:nvPr/>
        </p:nvSpPr>
        <p:spPr>
          <a:xfrm>
            <a:off x="11260016" y="6495182"/>
            <a:ext cx="646493" cy="1997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C4F4D4-6F9F-4101-B420-EAE9BABB75B0}" type="slidenum">
              <a:rPr lang="en-US" sz="1200">
                <a:solidFill>
                  <a:schemeClr val="bg1"/>
                </a:solidFill>
              </a:rPr>
              <a:pPr algn="r"/>
              <a:t>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2B8F49-2EE5-B4B9-BD2E-4C1A0390302C}"/>
              </a:ext>
            </a:extLst>
          </p:cNvPr>
          <p:cNvSpPr txBox="1">
            <a:spLocks/>
          </p:cNvSpPr>
          <p:nvPr/>
        </p:nvSpPr>
        <p:spPr>
          <a:xfrm>
            <a:off x="679731" y="4270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79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STIXGeneral-Regular" pitchFamily="2" charset="2"/>
              <a:buNone/>
              <a:tabLst/>
              <a:defRPr sz="4400" b="1" i="0" kern="1200">
                <a:solidFill>
                  <a:schemeClr val="tx1"/>
                </a:solidFill>
                <a:latin typeface="Franklin Gothic Demi Cond" panose="020B0603020102020204" pitchFamily="34" charset="0"/>
                <a:ea typeface="+mj-ea"/>
                <a:cs typeface="+mj-cs"/>
              </a:defRPr>
            </a:lvl1pPr>
          </a:lstStyle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A100A48-3845-2220-4B76-94F343FF0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31" y="1290062"/>
            <a:ext cx="10732685" cy="3506936"/>
          </a:xfrm>
        </p:spPr>
        <p:txBody>
          <a:bodyPr>
            <a:noAutofit/>
          </a:bodyPr>
          <a:lstStyle/>
          <a:p>
            <a:pPr marL="180975" lvl="1" indent="-180975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200" dirty="0"/>
              <a:t>Magnitude and timing of cash flows, e.g. pattern of drawdowns</a:t>
            </a:r>
          </a:p>
          <a:p>
            <a:pPr marL="180975" lvl="1" indent="-180975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200" dirty="0"/>
              <a:t>‘Crystallisation’ events</a:t>
            </a:r>
          </a:p>
          <a:p>
            <a:pPr marL="800100" lvl="2" indent="-342900">
              <a:lnSpc>
                <a:spcPct val="110000"/>
              </a:lnSpc>
              <a:spcBef>
                <a:spcPts val="600"/>
              </a:spcBef>
              <a:buFont typeface="Cambria" panose="02040503050406030204" pitchFamily="18" charset="0"/>
              <a:buChar char="―"/>
            </a:pPr>
            <a:r>
              <a:rPr lang="en-AU" sz="2200" dirty="0"/>
              <a:t>Lump sum withdrawals at retirement</a:t>
            </a:r>
          </a:p>
          <a:p>
            <a:pPr marL="800100" lvl="2" indent="-342900">
              <a:lnSpc>
                <a:spcPct val="110000"/>
              </a:lnSpc>
              <a:spcBef>
                <a:spcPts val="600"/>
              </a:spcBef>
              <a:buFont typeface="Cambria" panose="02040503050406030204" pitchFamily="18" charset="0"/>
              <a:buChar char="―"/>
            </a:pPr>
            <a:r>
              <a:rPr lang="en-AU" sz="2200" dirty="0"/>
              <a:t>Purchase of a fixed lifetime income stream (annuity)   </a:t>
            </a:r>
          </a:p>
          <a:p>
            <a:pPr marL="180975" lvl="1" indent="-180975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200" dirty="0"/>
              <a:t>Variability of returns, i.e. investment risk taken</a:t>
            </a:r>
          </a:p>
          <a:p>
            <a:pPr marL="180975" lvl="1" indent="-180975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Drivers behind return fluctuations – cash flows vs. discount rate (valuation) changes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E4B4FD8-D0CC-856A-4283-FC2BEC1911F8}"/>
              </a:ext>
            </a:extLst>
          </p:cNvPr>
          <p:cNvSpPr txBox="1">
            <a:spLocks/>
          </p:cNvSpPr>
          <p:nvPr/>
        </p:nvSpPr>
        <p:spPr>
          <a:xfrm>
            <a:off x="11412416" y="6647582"/>
            <a:ext cx="646493" cy="1997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C4F4D4-6F9F-4101-B420-EAE9BABB75B0}" type="slidenum">
              <a:rPr lang="en-US" sz="1200">
                <a:solidFill>
                  <a:schemeClr val="bg1"/>
                </a:solidFill>
              </a:rPr>
              <a:pPr algn="r"/>
              <a:t>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E65CF7-C027-0715-6FE4-41440EC90A90}"/>
              </a:ext>
            </a:extLst>
          </p:cNvPr>
          <p:cNvSpPr/>
          <p:nvPr/>
        </p:nvSpPr>
        <p:spPr>
          <a:xfrm>
            <a:off x="2960305" y="4676508"/>
            <a:ext cx="6864179" cy="1277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44000" tIns="180000" rIns="144000" bIns="180000">
            <a:spAutoFit/>
          </a:bodyPr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AU" sz="2400" b="1" i="1" dirty="0"/>
              <a:t>DISCUSSION</a:t>
            </a:r>
          </a:p>
          <a:p>
            <a:pPr algn="ctr">
              <a:lnSpc>
                <a:spcPct val="105000"/>
              </a:lnSpc>
              <a:spcBef>
                <a:spcPts val="600"/>
              </a:spcBef>
            </a:pPr>
            <a:r>
              <a:rPr lang="en-AU" sz="2400" b="1" i="1" dirty="0"/>
              <a:t>Are behavioural considerations also relevant?</a:t>
            </a:r>
          </a:p>
        </p:txBody>
      </p:sp>
    </p:spTree>
    <p:extLst>
      <p:ext uri="{BB962C8B-B14F-4D97-AF65-F5344CB8AC3E}">
        <p14:creationId xmlns:p14="http://schemas.microsoft.com/office/powerpoint/2010/main" val="241421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6" y="306731"/>
            <a:ext cx="10600828" cy="1118658"/>
          </a:xfrm>
        </p:spPr>
        <p:txBody>
          <a:bodyPr/>
          <a:lstStyle/>
          <a:p>
            <a:r>
              <a:rPr lang="en-AU" dirty="0"/>
              <a:t>Illustrating sequencing risk in retirement (1)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779447" y="6817041"/>
            <a:ext cx="460571" cy="365125"/>
          </a:xfrm>
        </p:spPr>
        <p:txBody>
          <a:bodyPr/>
          <a:lstStyle/>
          <a:p>
            <a:fld id="{1D1A05B9-B95E-42A2-82DD-B4C37E02D95B}" type="slidenum">
              <a:rPr lang="en-AU" smtClean="0"/>
              <a:t>6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9916886" y="1013479"/>
            <a:ext cx="191588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7A41778-E422-C5A5-9992-A0DCD8AC6D1C}"/>
              </a:ext>
            </a:extLst>
          </p:cNvPr>
          <p:cNvSpPr/>
          <p:nvPr/>
        </p:nvSpPr>
        <p:spPr>
          <a:xfrm>
            <a:off x="2292638" y="1505758"/>
            <a:ext cx="2819067" cy="27798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23BB8-42BC-0F4B-878C-7E9FC4838DF8}"/>
              </a:ext>
            </a:extLst>
          </p:cNvPr>
          <p:cNvSpPr txBox="1"/>
          <p:nvPr/>
        </p:nvSpPr>
        <p:spPr>
          <a:xfrm>
            <a:off x="391886" y="1776517"/>
            <a:ext cx="3864345" cy="36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300"/>
              </a:spcBef>
              <a:spcAft>
                <a:spcPts val="200"/>
              </a:spcAft>
            </a:pPr>
            <a:r>
              <a:rPr lang="en-AU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Return scenarios</a:t>
            </a:r>
            <a:endParaRPr lang="en-AU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EF5F62-2F47-15CC-C4D3-162A479C69C3}"/>
              </a:ext>
            </a:extLst>
          </p:cNvPr>
          <p:cNvSpPr txBox="1"/>
          <p:nvPr/>
        </p:nvSpPr>
        <p:spPr>
          <a:xfrm>
            <a:off x="4354981" y="1288089"/>
            <a:ext cx="7372731" cy="36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300"/>
              </a:spcBef>
              <a:spcAft>
                <a:spcPts val="200"/>
              </a:spcAft>
            </a:pPr>
            <a:r>
              <a:rPr lang="en-AU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Percentage</a:t>
            </a:r>
            <a:r>
              <a:rPr lang="en-AU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drawdown rates</a:t>
            </a:r>
            <a:endParaRPr lang="en-AU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9F49FF-7038-BD67-33A6-90386D932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161" y="1644748"/>
            <a:ext cx="7415610" cy="4413910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197C37-3A79-88C9-2CF5-346D73EF1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86" y="2134867"/>
            <a:ext cx="8281936" cy="29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88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ADD79-54FB-419A-BE08-D24E3395D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08DA-D137-315D-B6B9-E66BE082F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306731"/>
            <a:ext cx="10394000" cy="1118658"/>
          </a:xfrm>
        </p:spPr>
        <p:txBody>
          <a:bodyPr>
            <a:normAutofit/>
          </a:bodyPr>
          <a:lstStyle/>
          <a:p>
            <a:r>
              <a:rPr lang="en-AU" dirty="0"/>
              <a:t>Illustrating sequencing risk in retirement (2)</a:t>
            </a:r>
            <a:endParaRPr lang="en-AU" sz="3800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8BDCF-3C67-76C3-B643-BC146749B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779447" y="6817041"/>
            <a:ext cx="460571" cy="365125"/>
          </a:xfrm>
        </p:spPr>
        <p:txBody>
          <a:bodyPr/>
          <a:lstStyle/>
          <a:p>
            <a:fld id="{1D1A05B9-B95E-42A2-82DD-B4C37E02D95B}" type="slidenum">
              <a:rPr lang="en-AU" smtClean="0"/>
              <a:t>7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908552-4D37-DD55-6D48-235458F70DCA}"/>
              </a:ext>
            </a:extLst>
          </p:cNvPr>
          <p:cNvCxnSpPr>
            <a:cxnSpLocks/>
          </p:cNvCxnSpPr>
          <p:nvPr/>
        </p:nvCxnSpPr>
        <p:spPr>
          <a:xfrm>
            <a:off x="9993086" y="1013479"/>
            <a:ext cx="191864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35BBFFC-B362-19F2-F289-FCFACCE5955A}"/>
              </a:ext>
            </a:extLst>
          </p:cNvPr>
          <p:cNvSpPr/>
          <p:nvPr/>
        </p:nvSpPr>
        <p:spPr>
          <a:xfrm>
            <a:off x="2292638" y="1505758"/>
            <a:ext cx="2819067" cy="27798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2BDDDF-5D51-CF2F-542A-26728C61A79D}"/>
              </a:ext>
            </a:extLst>
          </p:cNvPr>
          <p:cNvSpPr txBox="1"/>
          <p:nvPr/>
        </p:nvSpPr>
        <p:spPr>
          <a:xfrm>
            <a:off x="2460172" y="1322182"/>
            <a:ext cx="7728858" cy="36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300"/>
              </a:spcBef>
              <a:spcAft>
                <a:spcPts val="200"/>
              </a:spcAft>
            </a:pPr>
            <a:r>
              <a:rPr lang="en-AU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Fixed drawdown amounts</a:t>
            </a:r>
            <a:endParaRPr lang="en-AU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681F2179-9C1F-E680-FDB9-FBF2DF54B0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039962"/>
              </p:ext>
            </p:extLst>
          </p:nvPr>
        </p:nvGraphicFramePr>
        <p:xfrm>
          <a:off x="2205980" y="1689334"/>
          <a:ext cx="8389283" cy="4861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571928" imgH="3809612" progId="Word.Document.12">
                  <p:embed/>
                </p:oleObj>
              </mc:Choice>
              <mc:Fallback>
                <p:oleObj name="Document" r:id="rId3" imgW="6571928" imgH="3809612" progId="Word.Document.12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F1E07CBE-ADAC-58AF-631D-D42BE05489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5980" y="1689334"/>
                        <a:ext cx="8389283" cy="4861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436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B9069-F229-93A1-F3CB-5878367F6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EDCD6-F70D-70CA-713A-6D0F6644C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41" y="306732"/>
            <a:ext cx="10615874" cy="1118658"/>
          </a:xfrm>
        </p:spPr>
        <p:txBody>
          <a:bodyPr>
            <a:normAutofit/>
          </a:bodyPr>
          <a:lstStyle/>
          <a:p>
            <a:r>
              <a:rPr lang="en-AU" dirty="0"/>
              <a:t>Illustrating sequencing risk in retirement (3)</a:t>
            </a:r>
            <a:endParaRPr lang="en-AU" sz="3800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B891C-0102-29BE-917F-B619CE3F6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779447" y="6817041"/>
            <a:ext cx="460571" cy="365125"/>
          </a:xfrm>
        </p:spPr>
        <p:txBody>
          <a:bodyPr/>
          <a:lstStyle/>
          <a:p>
            <a:fld id="{1D1A05B9-B95E-42A2-82DD-B4C37E02D95B}" type="slidenum">
              <a:rPr lang="en-AU" smtClean="0"/>
              <a:t>8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7325ED-91C8-EE54-7B26-CF84026C3905}"/>
              </a:ext>
            </a:extLst>
          </p:cNvPr>
          <p:cNvCxnSpPr>
            <a:cxnSpLocks/>
          </p:cNvCxnSpPr>
          <p:nvPr/>
        </p:nvCxnSpPr>
        <p:spPr>
          <a:xfrm>
            <a:off x="10036629" y="1013479"/>
            <a:ext cx="187510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6B7B91D-2872-5984-460B-585162D40CCF}"/>
              </a:ext>
            </a:extLst>
          </p:cNvPr>
          <p:cNvSpPr/>
          <p:nvPr/>
        </p:nvSpPr>
        <p:spPr>
          <a:xfrm>
            <a:off x="2292638" y="1505758"/>
            <a:ext cx="2819067" cy="27798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F38161-A321-4C5A-0910-1B5E2A393CE0}"/>
              </a:ext>
            </a:extLst>
          </p:cNvPr>
          <p:cNvSpPr txBox="1"/>
          <p:nvPr/>
        </p:nvSpPr>
        <p:spPr>
          <a:xfrm>
            <a:off x="1073326" y="1385612"/>
            <a:ext cx="7232473" cy="36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300"/>
              </a:spcBef>
              <a:spcAft>
                <a:spcPts val="200"/>
              </a:spcAft>
            </a:pPr>
            <a:r>
              <a:rPr lang="en-AU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Simulation of remaining balance under fixed drawdown amounts</a:t>
            </a:r>
            <a:endParaRPr lang="en-AU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7989A81-A3DC-B908-B5CF-9031F47259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3921393"/>
              </p:ext>
            </p:extLst>
          </p:nvPr>
        </p:nvGraphicFramePr>
        <p:xfrm>
          <a:off x="1073327" y="1752764"/>
          <a:ext cx="7232473" cy="4776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79316DF-F68B-B2E3-17DF-6CAC112FFA63}"/>
              </a:ext>
            </a:extLst>
          </p:cNvPr>
          <p:cNvSpPr txBox="1"/>
          <p:nvPr/>
        </p:nvSpPr>
        <p:spPr>
          <a:xfrm>
            <a:off x="9024034" y="1972196"/>
            <a:ext cx="2420789" cy="2830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AU" sz="16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Assumptions:</a:t>
            </a:r>
          </a:p>
          <a:p>
            <a:pPr marL="174625" indent="-174625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Series created that exactly exhausts balance after 30-years</a:t>
            </a:r>
          </a:p>
          <a:p>
            <a:pPr marL="174625" indent="-174625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 returns 2.85% pa with 12% volatility</a:t>
            </a:r>
          </a:p>
          <a:p>
            <a:pPr marL="174625" indent="-174625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Series randomly re-ordered, and trajectory of balance re-estimated</a:t>
            </a:r>
          </a:p>
        </p:txBody>
      </p:sp>
    </p:spTree>
    <p:extLst>
      <p:ext uri="{BB962C8B-B14F-4D97-AF65-F5344CB8AC3E}">
        <p14:creationId xmlns:p14="http://schemas.microsoft.com/office/powerpoint/2010/main" val="519733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1E835-DE46-441C-AE17-23105F732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2CBBA-9235-E632-1C1D-2F21D6A63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731" y="464926"/>
            <a:ext cx="11164939" cy="808044"/>
          </a:xfrm>
        </p:spPr>
        <p:txBody>
          <a:bodyPr>
            <a:normAutofit/>
          </a:bodyPr>
          <a:lstStyle/>
          <a:p>
            <a:r>
              <a:rPr lang="en-AU" dirty="0"/>
              <a:t>Managing sequencing risk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254F8-342C-AA87-B581-4A11F0FD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9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C1FDAF-7B0A-6882-D408-A1D4E1F4D752}"/>
              </a:ext>
            </a:extLst>
          </p:cNvPr>
          <p:cNvCxnSpPr>
            <a:cxnSpLocks/>
          </p:cNvCxnSpPr>
          <p:nvPr/>
        </p:nvCxnSpPr>
        <p:spPr>
          <a:xfrm>
            <a:off x="6475228" y="1028436"/>
            <a:ext cx="51708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FA34F88-1E3C-30DF-1896-E1875F2CEAB0}"/>
              </a:ext>
            </a:extLst>
          </p:cNvPr>
          <p:cNvSpPr/>
          <p:nvPr/>
        </p:nvSpPr>
        <p:spPr>
          <a:xfrm>
            <a:off x="2657920" y="1438354"/>
            <a:ext cx="7953373" cy="39812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80000" tIns="216000" rIns="180000" bIns="216000">
            <a:spAutoFit/>
          </a:bodyPr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AU" sz="2400" b="1" i="1" dirty="0"/>
              <a:t>DISCUSSION</a:t>
            </a:r>
          </a:p>
          <a:p>
            <a:pPr>
              <a:lnSpc>
                <a:spcPct val="105000"/>
              </a:lnSpc>
              <a:spcBef>
                <a:spcPts val="1200"/>
              </a:spcBef>
              <a:spcAft>
                <a:spcPts val="900"/>
              </a:spcAft>
            </a:pPr>
            <a:r>
              <a:rPr lang="en-AU" sz="2400" b="1" i="1" dirty="0"/>
              <a:t>Limiting sequencing risk requires reducing investment risk and hence potentially expected returns.</a:t>
            </a:r>
          </a:p>
          <a:p>
            <a:pPr marL="712788" indent="-447675">
              <a:lnSpc>
                <a:spcPct val="105000"/>
              </a:lnSpc>
              <a:spcBef>
                <a:spcPts val="1200"/>
              </a:spcBef>
              <a:buAutoNum type="alphaUcParenR"/>
            </a:pPr>
            <a:r>
              <a:rPr lang="en-AU" sz="2400" b="1" i="1" dirty="0"/>
              <a:t>Should sequencing risk be managed or accepted?</a:t>
            </a:r>
          </a:p>
          <a:p>
            <a:pPr marL="712788" indent="-447675">
              <a:lnSpc>
                <a:spcPct val="105000"/>
              </a:lnSpc>
              <a:spcBef>
                <a:spcPts val="1200"/>
              </a:spcBef>
              <a:buAutoNum type="alphaUcParenR"/>
            </a:pPr>
            <a:r>
              <a:rPr lang="en-AU" sz="2400" b="1" i="1" dirty="0"/>
              <a:t>How might this vary across members?</a:t>
            </a:r>
          </a:p>
          <a:p>
            <a:pPr marL="712788" indent="-447675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AutoNum type="alphaUcParenR"/>
            </a:pPr>
            <a:r>
              <a:rPr lang="en-AU" sz="2400" b="1" i="1" dirty="0"/>
              <a:t>Is there a way to reduce sequencing risk without incurring much cost to expected returns?</a:t>
            </a:r>
          </a:p>
        </p:txBody>
      </p:sp>
    </p:spTree>
    <p:extLst>
      <p:ext uri="{BB962C8B-B14F-4D97-AF65-F5344CB8AC3E}">
        <p14:creationId xmlns:p14="http://schemas.microsoft.com/office/powerpoint/2010/main" val="180873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01CF8E04A45D49A8D29B1823D442D0" ma:contentTypeVersion="19" ma:contentTypeDescription="Create a new document." ma:contentTypeScope="" ma:versionID="be4affa3f81a251c67fe8913daec65a3">
  <xsd:schema xmlns:xsd="http://www.w3.org/2001/XMLSchema" xmlns:xs="http://www.w3.org/2001/XMLSchema" xmlns:p="http://schemas.microsoft.com/office/2006/metadata/properties" xmlns:ns2="df6b5e73-2540-42ec-b297-d17d58460bae" xmlns:ns3="f21f86fd-b77b-49c1-8946-6dd8350d13e2" targetNamespace="http://schemas.microsoft.com/office/2006/metadata/properties" ma:root="true" ma:fieldsID="0a1ddcd15dad89deda63b5b66c65083a" ns2:_="" ns3:_="">
    <xsd:import namespace="df6b5e73-2540-42ec-b297-d17d58460bae"/>
    <xsd:import namespace="f21f86fd-b77b-49c1-8946-6dd8350d13e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Testdeleg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b5e73-2540-42ec-b297-d17d58460b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4c74df-9b95-4b26-8c12-aa47f01fa355}" ma:internalName="TaxCatchAll" ma:showField="CatchAllData" ma:web="df6b5e73-2540-42ec-b297-d17d58460b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1f86fd-b77b-49c1-8946-6dd8350d13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0434a2c-5655-4956-ae77-2fd46d85eb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estdelegate" ma:index="26" nillable="true" ma:displayName="Test delegate" ma:format="Dropdown" ma:internalName="Testdelegat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1f86fd-b77b-49c1-8946-6dd8350d13e2">
      <Terms xmlns="http://schemas.microsoft.com/office/infopath/2007/PartnerControls"/>
    </lcf76f155ced4ddcb4097134ff3c332f>
    <TaxCatchAll xmlns="df6b5e73-2540-42ec-b297-d17d58460bae" xsi:nil="true"/>
    <Testdelegate xmlns="f21f86fd-b77b-49c1-8946-6dd8350d13e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195C81-88F9-4E92-BB89-9FEC88C21C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6b5e73-2540-42ec-b297-d17d58460bae"/>
    <ds:schemaRef ds:uri="f21f86fd-b77b-49c1-8946-6dd8350d13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715D63-7EB2-4B8E-8F65-C8456C20A0C3}">
  <ds:schemaRefs>
    <ds:schemaRef ds:uri="http://schemas.microsoft.com/office/2006/metadata/properties"/>
    <ds:schemaRef ds:uri="http://purl.org/dc/terms/"/>
    <ds:schemaRef ds:uri="f21f86fd-b77b-49c1-8946-6dd8350d13e2"/>
    <ds:schemaRef ds:uri="http://schemas.microsoft.com/office/2006/documentManagement/types"/>
    <ds:schemaRef ds:uri="df6b5e73-2540-42ec-b297-d17d58460ba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AF73560-6E47-41CB-83C5-D3E89E5E67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14142</TotalTime>
  <Words>457</Words>
  <Application>Microsoft Office PowerPoint</Application>
  <PresentationFormat>Widescreen</PresentationFormat>
  <Paragraphs>77</Paragraphs>
  <Slides>10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Franklin Gothic Demi Cond</vt:lpstr>
      <vt:lpstr>STIXGeneral-Regular</vt:lpstr>
      <vt:lpstr>Office Theme</vt:lpstr>
      <vt:lpstr>Document</vt:lpstr>
      <vt:lpstr>Retirement explainer #10:  Sequencing risk  </vt:lpstr>
      <vt:lpstr>Overview</vt:lpstr>
      <vt:lpstr>Sequence-of-returns effects </vt:lpstr>
      <vt:lpstr>Sequence-of-returns effects and superannuation</vt:lpstr>
      <vt:lpstr>Considerations for gauging sequencing risk exposure</vt:lpstr>
      <vt:lpstr>Illustrating sequencing risk in retirement (1)</vt:lpstr>
      <vt:lpstr>Illustrating sequencing risk in retirement (2)</vt:lpstr>
      <vt:lpstr>Illustrating sequencing risk in retirement (3)</vt:lpstr>
      <vt:lpstr>Managing sequencing risk</vt:lpstr>
      <vt:lpstr>Thank-you!  Further questions, discussion or feedback?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/ Defensive Categorisation</dc:title>
  <dc:creator>David Bell</dc:creator>
  <cp:lastModifiedBy>Geoff Warren</cp:lastModifiedBy>
  <cp:revision>302</cp:revision>
  <dcterms:created xsi:type="dcterms:W3CDTF">2020-07-06T01:22:29Z</dcterms:created>
  <dcterms:modified xsi:type="dcterms:W3CDTF">2024-12-12T07:46:54Z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0x0101001901CF8E04A45D49A8D29B1823D442D0</vt:lpwstr>
  </property>
  <property fmtid="{D5CDD505-2E9C-101B-9397-08002B2CF9AE}" pid="3" name="MediaServiceImageTags">
    <vt:lpwstr/>
  </property>
</Properties>
</file>