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529" r:id="rId6"/>
    <p:sldId id="579" r:id="rId7"/>
    <p:sldId id="594" r:id="rId8"/>
    <p:sldId id="585" r:id="rId9"/>
    <p:sldId id="562" r:id="rId10"/>
    <p:sldId id="592" r:id="rId11"/>
    <p:sldId id="586" r:id="rId12"/>
    <p:sldId id="587" r:id="rId13"/>
    <p:sldId id="590" r:id="rId14"/>
    <p:sldId id="591" r:id="rId15"/>
    <p:sldId id="577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143" d="100"/>
          <a:sy n="143" d="100"/>
        </p:scale>
        <p:origin x="960" y="-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ll" userId="1453229a-5a82-4406-af4d-d33b30fc4c09" providerId="ADAL" clId="{C5E0240C-6AC1-47A5-9E77-FDBA08BC61C4}"/>
    <pc:docChg chg="modSld">
      <pc:chgData name="David Bell" userId="1453229a-5a82-4406-af4d-d33b30fc4c09" providerId="ADAL" clId="{C5E0240C-6AC1-47A5-9E77-FDBA08BC61C4}" dt="2024-09-16T04:51:51.025" v="3" actId="20577"/>
      <pc:docMkLst>
        <pc:docMk/>
      </pc:docMkLst>
      <pc:sldChg chg="modSp mod">
        <pc:chgData name="David Bell" userId="1453229a-5a82-4406-af4d-d33b30fc4c09" providerId="ADAL" clId="{C5E0240C-6AC1-47A5-9E77-FDBA08BC61C4}" dt="2024-09-16T04:44:35.450" v="2" actId="948"/>
        <pc:sldMkLst>
          <pc:docMk/>
          <pc:sldMk cId="2969619250" sldId="562"/>
        </pc:sldMkLst>
        <pc:graphicFrameChg chg="modGraphic">
          <ac:chgData name="David Bell" userId="1453229a-5a82-4406-af4d-d33b30fc4c09" providerId="ADAL" clId="{C5E0240C-6AC1-47A5-9E77-FDBA08BC61C4}" dt="2024-09-16T04:44:35.450" v="2" actId="948"/>
          <ac:graphicFrameMkLst>
            <pc:docMk/>
            <pc:sldMk cId="2969619250" sldId="562"/>
            <ac:graphicFrameMk id="10" creationId="{B686F99D-009B-4550-DFBE-552465A6BD64}"/>
          </ac:graphicFrameMkLst>
        </pc:graphicFrameChg>
      </pc:sldChg>
      <pc:sldChg chg="modSp mod">
        <pc:chgData name="David Bell" userId="1453229a-5a82-4406-af4d-d33b30fc4c09" providerId="ADAL" clId="{C5E0240C-6AC1-47A5-9E77-FDBA08BC61C4}" dt="2024-09-16T04:51:51.025" v="3" actId="20577"/>
        <pc:sldMkLst>
          <pc:docMk/>
          <pc:sldMk cId="2225876773" sldId="590"/>
        </pc:sldMkLst>
        <pc:graphicFrameChg chg="modGraphic">
          <ac:chgData name="David Bell" userId="1453229a-5a82-4406-af4d-d33b30fc4c09" providerId="ADAL" clId="{C5E0240C-6AC1-47A5-9E77-FDBA08BC61C4}" dt="2024-09-16T04:51:51.025" v="3" actId="20577"/>
          <ac:graphicFrameMkLst>
            <pc:docMk/>
            <pc:sldMk cId="2225876773" sldId="590"/>
            <ac:graphicFrameMk id="9" creationId="{26722E76-54C9-8542-18F5-46C920ED995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59318357578824"/>
          <c:y val="0.11955835657751968"/>
          <c:w val="0.69759542811030251"/>
          <c:h val="0.75510889501639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Flows!$S$4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Flows!$B$5:$B$40</c:f>
              <c:numCache>
                <c:formatCode>General</c:formatCode>
                <c:ptCount val="3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100</c:v>
                </c:pt>
              </c:numCache>
            </c:numRef>
          </c:cat>
          <c:val>
            <c:numRef>
              <c:f>Flows!$S$5:$S$40</c:f>
              <c:numCache>
                <c:formatCode>_-* #,##0_-;\-* #,##0_-;_-* "-"??_-;_-@_-</c:formatCode>
                <c:ptCount val="36"/>
                <c:pt idx="0">
                  <c:v>4452.8810667444977</c:v>
                </c:pt>
                <c:pt idx="1">
                  <c:v>4312.7289348961122</c:v>
                </c:pt>
                <c:pt idx="2">
                  <c:v>4169.3193952858355</c:v>
                </c:pt>
                <c:pt idx="3">
                  <c:v>4022.4993487717675</c:v>
                </c:pt>
                <c:pt idx="4">
                  <c:v>3872.0927153552539</c:v>
                </c:pt>
                <c:pt idx="5">
                  <c:v>3717.894259175152</c:v>
                </c:pt>
                <c:pt idx="6">
                  <c:v>3559.6668363016825</c:v>
                </c:pt>
                <c:pt idx="7">
                  <c:v>3397.130796171663</c:v>
                </c:pt>
                <c:pt idx="8">
                  <c:v>3229.9572423312002</c:v>
                </c:pt>
                <c:pt idx="9">
                  <c:v>3057.7582866299135</c:v>
                </c:pt>
                <c:pt idx="10">
                  <c:v>2908.6240176494002</c:v>
                </c:pt>
                <c:pt idx="11">
                  <c:v>2759.518683065528</c:v>
                </c:pt>
                <c:pt idx="12">
                  <c:v>2610.8199065199237</c:v>
                </c:pt>
                <c:pt idx="13">
                  <c:v>2463.0344378721811</c:v>
                </c:pt>
                <c:pt idx="14">
                  <c:v>2316.8479041016567</c:v>
                </c:pt>
                <c:pt idx="15">
                  <c:v>2173.1039599093465</c:v>
                </c:pt>
                <c:pt idx="16">
                  <c:v>2032.9338423647041</c:v>
                </c:pt>
                <c:pt idx="17">
                  <c:v>1897.7476074312726</c:v>
                </c:pt>
                <c:pt idx="18">
                  <c:v>1769.3065782359311</c:v>
                </c:pt>
                <c:pt idx="19">
                  <c:v>1649.2308356625501</c:v>
                </c:pt>
                <c:pt idx="20">
                  <c:v>1533.344909268641</c:v>
                </c:pt>
                <c:pt idx="21">
                  <c:v>1422.4773816490442</c:v>
                </c:pt>
                <c:pt idx="22">
                  <c:v>1317.448787328578</c:v>
                </c:pt>
                <c:pt idx="23">
                  <c:v>1219.0510872469492</c:v>
                </c:pt>
                <c:pt idx="24">
                  <c:v>1127.8666856873908</c:v>
                </c:pt>
                <c:pt idx="25">
                  <c:v>1044.0945146006111</c:v>
                </c:pt>
                <c:pt idx="26">
                  <c:v>967.43077541659977</c:v>
                </c:pt>
                <c:pt idx="27">
                  <c:v>895.973637279738</c:v>
                </c:pt>
                <c:pt idx="28">
                  <c:v>828.89684484815371</c:v>
                </c:pt>
                <c:pt idx="29">
                  <c:v>765.48165695741977</c:v>
                </c:pt>
                <c:pt idx="30">
                  <c:v>705.14142770744377</c:v>
                </c:pt>
                <c:pt idx="31">
                  <c:v>647.62160202043867</c:v>
                </c:pt>
                <c:pt idx="32">
                  <c:v>592.90614920369694</c:v>
                </c:pt>
                <c:pt idx="33">
                  <c:v>541.53053913582016</c:v>
                </c:pt>
                <c:pt idx="34">
                  <c:v>494.26419809418206</c:v>
                </c:pt>
                <c:pt idx="35">
                  <c:v>452.42443638162223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E-41C4-80A2-CCDF50C747AD}"/>
            </c:ext>
          </c:extLst>
        </c:ser>
        <c:ser>
          <c:idx val="1"/>
          <c:order val="1"/>
          <c:tx>
            <c:strRef>
              <c:f>Flows!$U$4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Flows!$B$5:$B$40</c:f>
              <c:numCache>
                <c:formatCode>General</c:formatCode>
                <c:ptCount val="3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100</c:v>
                </c:pt>
              </c:numCache>
            </c:numRef>
          </c:cat>
          <c:val>
            <c:numRef>
              <c:f>Flows!$U$5:$U$40</c:f>
              <c:numCache>
                <c:formatCode>_-* #,##0_-;\-* #,##0_-;_-* "-"??_-;_-@_-</c:formatCode>
                <c:ptCount val="36"/>
                <c:pt idx="0">
                  <c:v>560.11893325550227</c:v>
                </c:pt>
                <c:pt idx="1">
                  <c:v>700.27106510388774</c:v>
                </c:pt>
                <c:pt idx="2">
                  <c:v>843.68060471416436</c:v>
                </c:pt>
                <c:pt idx="3">
                  <c:v>990.5006512282323</c:v>
                </c:pt>
                <c:pt idx="4">
                  <c:v>1140.9072846447455</c:v>
                </c:pt>
                <c:pt idx="5">
                  <c:v>1295.1057408248473</c:v>
                </c:pt>
                <c:pt idx="6">
                  <c:v>1453.3331636983173</c:v>
                </c:pt>
                <c:pt idx="7">
                  <c:v>1615.8692038283366</c:v>
                </c:pt>
                <c:pt idx="8">
                  <c:v>1783.0427576687996</c:v>
                </c:pt>
                <c:pt idx="9">
                  <c:v>1504.806135266841</c:v>
                </c:pt>
                <c:pt idx="10">
                  <c:v>1583.7052375790738</c:v>
                </c:pt>
                <c:pt idx="11">
                  <c:v>1654.3322168534914</c:v>
                </c:pt>
                <c:pt idx="12">
                  <c:v>1713.6623621025958</c:v>
                </c:pt>
                <c:pt idx="13">
                  <c:v>1757.5143035697556</c:v>
                </c:pt>
                <c:pt idx="14">
                  <c:v>1782.0671476206912</c:v>
                </c:pt>
                <c:pt idx="15">
                  <c:v>1780.5830303036723</c:v>
                </c:pt>
                <c:pt idx="16">
                  <c:v>1746.362335237616</c:v>
                </c:pt>
                <c:pt idx="17">
                  <c:v>1670.9726826940928</c:v>
                </c:pt>
                <c:pt idx="18">
                  <c:v>1556.5630210102154</c:v>
                </c:pt>
                <c:pt idx="19">
                  <c:v>1528.9883664574581</c:v>
                </c:pt>
                <c:pt idx="20">
                  <c:v>1481.0624742032599</c:v>
                </c:pt>
                <c:pt idx="21">
                  <c:v>1412.5194398190706</c:v>
                </c:pt>
                <c:pt idx="22">
                  <c:v>1323.5464385902872</c:v>
                </c:pt>
                <c:pt idx="23">
                  <c:v>1218.3030555045802</c:v>
                </c:pt>
                <c:pt idx="24">
                  <c:v>1104.8632739405082</c:v>
                </c:pt>
                <c:pt idx="25">
                  <c:v>994.1131441010773</c:v>
                </c:pt>
                <c:pt idx="26">
                  <c:v>921.15545012925372</c:v>
                </c:pt>
                <c:pt idx="27">
                  <c:v>863.48709752997092</c:v>
                </c:pt>
                <c:pt idx="28">
                  <c:v>819.19793591498842</c:v>
                </c:pt>
                <c:pt idx="29">
                  <c:v>785.78301638644189</c:v>
                </c:pt>
                <c:pt idx="30">
                  <c:v>756.29406772501886</c:v>
                </c:pt>
                <c:pt idx="31">
                  <c:v>725.6515363245876</c:v>
                </c:pt>
                <c:pt idx="32">
                  <c:v>681.80548173161071</c:v>
                </c:pt>
                <c:pt idx="33">
                  <c:v>619.35491671223701</c:v>
                </c:pt>
                <c:pt idx="34">
                  <c:v>525.91010012058257</c:v>
                </c:pt>
                <c:pt idx="35">
                  <c:v>386.22076733204875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E-41C4-80A2-CCDF50C747AD}"/>
            </c:ext>
          </c:extLst>
        </c:ser>
        <c:ser>
          <c:idx val="2"/>
          <c:order val="2"/>
          <c:tx>
            <c:strRef>
              <c:f>Flows!$T$4</c:f>
              <c:strCache>
                <c:ptCount val="1"/>
                <c:pt idx="0">
                  <c:v>Mortality credits</c:v>
                </c:pt>
              </c:strCache>
            </c:strRef>
          </c:tx>
          <c:spPr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Flows!$B$5:$B$40</c:f>
              <c:numCache>
                <c:formatCode>General</c:formatCode>
                <c:ptCount val="3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100</c:v>
                </c:pt>
              </c:numCache>
            </c:numRef>
          </c:cat>
          <c:val>
            <c:numRef>
              <c:f>Flows!$T$5:$T$40</c:f>
              <c:numCache>
                <c:formatCode>_-* #,##0_-;\-* #,##0_-;_-* "-"??_-;_-@_-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450.43557810324558</c:v>
                </c:pt>
                <c:pt idx="10">
                  <c:v>520.67074477152596</c:v>
                </c:pt>
                <c:pt idx="11">
                  <c:v>599.14910008098059</c:v>
                </c:pt>
                <c:pt idx="12">
                  <c:v>688.51773137748091</c:v>
                </c:pt>
                <c:pt idx="13">
                  <c:v>792.45125855806361</c:v>
                </c:pt>
                <c:pt idx="14">
                  <c:v>914.08494827765219</c:v>
                </c:pt>
                <c:pt idx="15">
                  <c:v>1059.3130097869816</c:v>
                </c:pt>
                <c:pt idx="16">
                  <c:v>1233.7038223976801</c:v>
                </c:pt>
                <c:pt idx="17">
                  <c:v>1444.2797098746353</c:v>
                </c:pt>
                <c:pt idx="18">
                  <c:v>1687.1304007538547</c:v>
                </c:pt>
                <c:pt idx="19">
                  <c:v>1834.7807978799924</c:v>
                </c:pt>
                <c:pt idx="20">
                  <c:v>1998.5926165280996</c:v>
                </c:pt>
                <c:pt idx="21">
                  <c:v>2178.003178531887</c:v>
                </c:pt>
                <c:pt idx="22">
                  <c:v>2372.004774081136</c:v>
                </c:pt>
                <c:pt idx="23">
                  <c:v>2575.6458572484712</c:v>
                </c:pt>
                <c:pt idx="24">
                  <c:v>2780.2700403721014</c:v>
                </c:pt>
                <c:pt idx="25">
                  <c:v>2974.7923412983118</c:v>
                </c:pt>
                <c:pt idx="26">
                  <c:v>3124.4137744541467</c:v>
                </c:pt>
                <c:pt idx="27">
                  <c:v>3253.5392651902912</c:v>
                </c:pt>
                <c:pt idx="28">
                  <c:v>3364.9052192368581</c:v>
                </c:pt>
                <c:pt idx="29">
                  <c:v>3461.7353266561381</c:v>
                </c:pt>
                <c:pt idx="30">
                  <c:v>3551.5645045675369</c:v>
                </c:pt>
                <c:pt idx="31">
                  <c:v>3639.7268616549732</c:v>
                </c:pt>
                <c:pt idx="32">
                  <c:v>3738.2883690646918</c:v>
                </c:pt>
                <c:pt idx="33">
                  <c:v>3852.114544151942</c:v>
                </c:pt>
                <c:pt idx="34">
                  <c:v>3992.8257017852347</c:v>
                </c:pt>
                <c:pt idx="35">
                  <c:v>4174.3547962863277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E-41C4-80A2-CCDF50C7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234576"/>
        <c:axId val="787249936"/>
      </c:barChart>
      <c:catAx>
        <c:axId val="787234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AU" sz="1200" b="1"/>
                  <a:t>Age</a:t>
                </a:r>
              </a:p>
            </c:rich>
          </c:tx>
          <c:layout>
            <c:manualLayout>
              <c:xMode val="edge"/>
              <c:yMode val="edge"/>
              <c:x val="0.55572323626175635"/>
              <c:y val="0.93495202424404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872499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8724993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200" b="1"/>
                  <a:t>Real income</a:t>
                </a:r>
              </a:p>
            </c:rich>
          </c:tx>
          <c:layout>
            <c:manualLayout>
              <c:xMode val="edge"/>
              <c:yMode val="edge"/>
              <c:x val="0"/>
              <c:y val="0.28749586933378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 w="6350">
            <a:solidFill>
              <a:sysClr val="windowText" lastClr="000000">
                <a:shade val="15000"/>
              </a:sys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87234576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042773153924437E-2"/>
          <c:y val="1.1078739427220286E-2"/>
          <c:w val="0.97395701092472375"/>
          <c:h val="8.1420524492097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16/09/2024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16/09/2024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02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94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07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79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9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29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75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16/09/2024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8"/>
            <a:ext cx="9484810" cy="332243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#9: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Lifetime income streams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995671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729080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Why the low take-up: Three big issues  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250865" y="845235"/>
            <a:ext cx="35961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31352" y="3778279"/>
            <a:ext cx="11529295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88900">
              <a:lnSpc>
                <a:spcPct val="105000"/>
              </a:lnSpc>
              <a:spcBef>
                <a:spcPts val="600"/>
              </a:spcBef>
            </a:pPr>
            <a:endParaRPr lang="en-AU" sz="2200" dirty="0"/>
          </a:p>
          <a:p>
            <a:pPr marL="909638" lvl="1" indent="-363538">
              <a:lnSpc>
                <a:spcPct val="10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sz="2200" dirty="0"/>
              <a:t>– Most retirees do not know of the existence of LIS, and even where they do, they rarely understand the products or their benefits.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2700670" y="5281777"/>
            <a:ext cx="6532378" cy="1461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Do you agree with the above? 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Any constraints missing that really matter?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722E76-54C9-8542-18F5-46C920ED9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01190"/>
              </p:ext>
            </p:extLst>
          </p:nvPr>
        </p:nvGraphicFramePr>
        <p:xfrm>
          <a:off x="435033" y="1160692"/>
          <a:ext cx="11321931" cy="40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3988">
                  <a:extLst>
                    <a:ext uri="{9D8B030D-6E8A-4147-A177-3AD203B41FA5}">
                      <a16:colId xmlns:a16="http://schemas.microsoft.com/office/drawing/2014/main" val="1089415068"/>
                    </a:ext>
                  </a:extLst>
                </a:gridCol>
                <a:gridCol w="5348176">
                  <a:extLst>
                    <a:ext uri="{9D8B030D-6E8A-4147-A177-3AD203B41FA5}">
                      <a16:colId xmlns:a16="http://schemas.microsoft.com/office/drawing/2014/main" val="1142248464"/>
                    </a:ext>
                  </a:extLst>
                </a:gridCol>
                <a:gridCol w="3189767">
                  <a:extLst>
                    <a:ext uri="{9D8B030D-6E8A-4147-A177-3AD203B41FA5}">
                      <a16:colId xmlns:a16="http://schemas.microsoft.com/office/drawing/2014/main" val="399678034"/>
                    </a:ext>
                  </a:extLst>
                </a:gridCol>
              </a:tblGrid>
              <a:tr h="308472">
                <a:tc>
                  <a:txBody>
                    <a:bodyPr/>
                    <a:lstStyle/>
                    <a:p>
                      <a:r>
                        <a:rPr lang="en-AU" dirty="0"/>
                        <a:t>Issue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Nature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Solution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746639125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b="1" dirty="0"/>
                        <a:t>1. Lack of understanding </a:t>
                      </a:r>
                      <a:endParaRPr lang="en-AU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Many retirees are unaware of the existence of LIS</a:t>
                      </a:r>
                    </a:p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When they are aware, they rarely understand the products or their benefits</a:t>
                      </a:r>
                      <a:endParaRPr lang="en-AU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Education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637033246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b="1" dirty="0"/>
                        <a:t>2. Framing</a:t>
                      </a:r>
                      <a:endParaRPr lang="en-AU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Often presented and considered as a stand-alone product on a menu, thus inviting narrow framing </a:t>
                      </a:r>
                    </a:p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Typically considered in an ‘investment’ frame rather than in a consumption or insurance frame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Education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Care with framing when communicating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364479231"/>
                  </a:ext>
                </a:extLst>
              </a:tr>
              <a:tr h="42132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b="1" dirty="0"/>
                        <a:t>3. How LIS are offered </a:t>
                      </a:r>
                      <a:endParaRPr lang="en-AU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LIS rarely offered as a part of an integrated solution (few funds currently offer solutions containing LIS)</a:t>
                      </a:r>
                    </a:p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Some advisers are reluctant to recommend LIS</a:t>
                      </a:r>
                      <a:endParaRPr lang="en-AU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Embed LIS within a recommended retirement solution, if not default, i.e. offer as part of ‘hard’ nudge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12208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11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379535" y="825795"/>
            <a:ext cx="54172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63691"/>
            <a:ext cx="6955363" cy="95525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Franklin Gothic Demi Cond" panose="020B0706030402020204" pitchFamily="34" charset="0"/>
              </a:rPr>
              <a:t>Thoughts on the way forward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73" y="1382295"/>
            <a:ext cx="10793789" cy="4262765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dirty="0"/>
              <a:t>LIS and their potential benefits are not well understood – not only by members, but also much of the super industry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dirty="0"/>
              <a:t>Some retirees may benefit significantly …. but not all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Super funds could do a better job at identifying members that would benefit, and firmly suggesting these members consider having a LIS in the mix</a:t>
            </a:r>
          </a:p>
          <a:p>
            <a:pPr marL="180975" lvl="1" indent="-180975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Most super funds first need to develop their LIS offerings!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12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55054" y="1449876"/>
            <a:ext cx="9662743" cy="47747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Conceptualising ‘lifetime income streams’ (LIS) 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How ‘mortality credits’ impact on expected income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Key features of LIS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LIS in the context of integrated retirement solutions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Snapshot of products available in the Australian market (as at July 2024)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Why the low take-up, and what might be done about it  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87109"/>
            <a:ext cx="10515600" cy="905377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Conceptualising lifetime income streams (LIS)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164725" y="943377"/>
            <a:ext cx="14706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90412" y="1192486"/>
            <a:ext cx="11411175" cy="483617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05000"/>
              </a:lnSpc>
              <a:spcBef>
                <a:spcPts val="2400"/>
              </a:spcBef>
            </a:pPr>
            <a:r>
              <a:rPr lang="en-AU" sz="2200" b="1" dirty="0"/>
              <a:t>Hybrid instrument with two components: </a:t>
            </a:r>
          </a:p>
          <a:p>
            <a:pPr marL="457200" indent="-457200">
              <a:lnSpc>
                <a:spcPct val="105000"/>
              </a:lnSpc>
              <a:spcBef>
                <a:spcPts val="1500"/>
              </a:spcBef>
              <a:buAutoNum type="alphaUcParenR"/>
            </a:pPr>
            <a:r>
              <a:rPr lang="en-AU" sz="2200" b="1" dirty="0"/>
              <a:t>Investments</a:t>
            </a:r>
            <a:r>
              <a:rPr lang="en-AU" sz="2200" dirty="0"/>
              <a:t> – underpins income generation</a:t>
            </a:r>
          </a:p>
          <a:p>
            <a:pPr marL="627063" lvl="1" indent="-1698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Fixed income stream:</a:t>
            </a:r>
            <a:r>
              <a:rPr lang="en-AU" sz="2200" dirty="0"/>
              <a:t> underpinned by investment in fixed income</a:t>
            </a:r>
          </a:p>
          <a:p>
            <a:pPr marL="627063" lvl="1" indent="-1698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Investment-linked income stream</a:t>
            </a:r>
            <a:r>
              <a:rPr lang="en-AU" sz="2200" dirty="0"/>
              <a:t>: underpinned by risky assets, e.g. balanced fund </a:t>
            </a:r>
          </a:p>
          <a:p>
            <a:pPr marL="457200" indent="-457200">
              <a:lnSpc>
                <a:spcPct val="105000"/>
              </a:lnSpc>
              <a:spcBef>
                <a:spcPts val="1500"/>
              </a:spcBef>
              <a:buAutoNum type="alphaUcParenR"/>
            </a:pPr>
            <a:r>
              <a:rPr lang="en-AU" sz="2200" b="1" dirty="0"/>
              <a:t>Mortality credits</a:t>
            </a:r>
            <a:r>
              <a:rPr lang="en-AU" sz="2200" dirty="0"/>
              <a:t> – underpins income for life, i.e. source of longevity protection </a:t>
            </a:r>
          </a:p>
          <a:p>
            <a:pPr marL="627063" lvl="1" indent="-1698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Provided in exchange for giving up capital</a:t>
            </a:r>
          </a:p>
          <a:p>
            <a:pPr marL="627063" lvl="1" indent="-1698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Residual capital of those who die (in excess of any death benefits) is transferred to support income for life for survivors</a:t>
            </a:r>
          </a:p>
          <a:p>
            <a:pPr marL="893763" lvl="2" indent="-180975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200" dirty="0"/>
              <a:t>Alternative: Contributing capital prior to death through paying insurance premiums</a:t>
            </a:r>
          </a:p>
          <a:p>
            <a:pPr marL="627063" lvl="1" indent="-16986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May also be viewed as an additional source of returns available upon survival</a:t>
            </a:r>
          </a:p>
        </p:txBody>
      </p: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0" y="306731"/>
            <a:ext cx="10615874" cy="1118658"/>
          </a:xfrm>
        </p:spPr>
        <p:txBody>
          <a:bodyPr/>
          <a:lstStyle/>
          <a:p>
            <a:r>
              <a:rPr lang="en-US" b="1" dirty="0">
                <a:latin typeface="Franklin Gothic Demi Cond" panose="020B0603020102020204" pitchFamily="34" charset="0"/>
              </a:rPr>
              <a:t>Breaking </a:t>
            </a:r>
            <a:r>
              <a:rPr lang="en-US" dirty="0"/>
              <a:t>LIS down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79447" y="6817041"/>
            <a:ext cx="460571" cy="365125"/>
          </a:xfrm>
        </p:spPr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4419842" y="1013479"/>
            <a:ext cx="74129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7A41778-E422-C5A5-9992-A0DCD8AC6D1C}"/>
              </a:ext>
            </a:extLst>
          </p:cNvPr>
          <p:cNvSpPr/>
          <p:nvPr/>
        </p:nvSpPr>
        <p:spPr>
          <a:xfrm>
            <a:off x="2292638" y="1505758"/>
            <a:ext cx="2819067" cy="27798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56659-0834-6A27-C10A-70ECF9FAAA8C}"/>
              </a:ext>
            </a:extLst>
          </p:cNvPr>
          <p:cNvSpPr txBox="1"/>
          <p:nvPr/>
        </p:nvSpPr>
        <p:spPr>
          <a:xfrm>
            <a:off x="224441" y="1473979"/>
            <a:ext cx="8086660" cy="362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Flows between a retiree and the LIS provider or group pool</a:t>
            </a:r>
            <a:endParaRPr lang="en-AU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23BB8-42BC-0F4B-878C-7E9FC4838DF8}"/>
              </a:ext>
            </a:extLst>
          </p:cNvPr>
          <p:cNvSpPr txBox="1"/>
          <p:nvPr/>
        </p:nvSpPr>
        <p:spPr>
          <a:xfrm>
            <a:off x="8544583" y="1438401"/>
            <a:ext cx="3089752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en-AU" sz="1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sources for a fixed real LIS</a:t>
            </a:r>
            <a:endParaRPr lang="en-AU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8A9C279-EDD9-4B1D-91A5-C7485860B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973765"/>
              </p:ext>
            </p:extLst>
          </p:nvPr>
        </p:nvGraphicFramePr>
        <p:xfrm>
          <a:off x="8544583" y="1744510"/>
          <a:ext cx="3407932" cy="33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927DCC6-55C4-B1EF-3DF6-3291A02EE2E9}"/>
              </a:ext>
            </a:extLst>
          </p:cNvPr>
          <p:cNvSpPr txBox="1"/>
          <p:nvPr/>
        </p:nvSpPr>
        <p:spPr>
          <a:xfrm>
            <a:off x="8794955" y="5109383"/>
            <a:ext cx="32881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Challenger</a:t>
            </a:r>
            <a:endParaRPr lang="en-AU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F3955-5F90-2CAE-5818-224B08BD73E2}"/>
              </a:ext>
            </a:extLst>
          </p:cNvPr>
          <p:cNvSpPr/>
          <p:nvPr/>
        </p:nvSpPr>
        <p:spPr>
          <a:xfrm>
            <a:off x="224440" y="1933470"/>
            <a:ext cx="1030345" cy="329902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Retiree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D224E-89F9-C086-3510-DB9C4B32CD31}"/>
              </a:ext>
            </a:extLst>
          </p:cNvPr>
          <p:cNvSpPr/>
          <p:nvPr/>
        </p:nvSpPr>
        <p:spPr>
          <a:xfrm>
            <a:off x="5793793" y="1933470"/>
            <a:ext cx="2517308" cy="312049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600" b="1" dirty="0">
                <a:latin typeface="Cambria" panose="02040503050406030204" pitchFamily="18" charset="0"/>
                <a:ea typeface="Cambria" panose="02040503050406030204" pitchFamily="18" charset="0"/>
              </a:rPr>
              <a:t>Lifetime income stream provider or group pool</a:t>
            </a: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AU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Insured</a:t>
            </a:r>
            <a:r>
              <a:rPr lang="en-AU" sz="1500" dirty="0">
                <a:latin typeface="Cambria" panose="02040503050406030204" pitchFamily="18" charset="0"/>
                <a:ea typeface="Cambria" panose="02040503050406030204" pitchFamily="18" charset="0"/>
              </a:rPr>
              <a:t> – mortality credits guaranteed, possibly income</a:t>
            </a: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AU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Group pool </a:t>
            </a:r>
            <a:r>
              <a:rPr lang="en-AU" sz="1500" dirty="0">
                <a:latin typeface="Cambria" panose="02040503050406030204" pitchFamily="18" charset="0"/>
                <a:ea typeface="Cambria" panose="02040503050406030204" pitchFamily="18" charset="0"/>
              </a:rPr>
              <a:t>– members share income delivery risk   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22C5F0-370A-A21E-F0E9-DA309CE83EC6}"/>
              </a:ext>
            </a:extLst>
          </p:cNvPr>
          <p:cNvSpPr/>
          <p:nvPr/>
        </p:nvSpPr>
        <p:spPr>
          <a:xfrm>
            <a:off x="1319153" y="2235263"/>
            <a:ext cx="4413924" cy="234585"/>
          </a:xfrm>
          <a:prstGeom prst="rightArrow">
            <a:avLst>
              <a:gd name="adj1" fmla="val 44462"/>
              <a:gd name="adj2" fmla="val 44595"/>
            </a:avLst>
          </a:prstGeom>
          <a:ln w="127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2107A-F51A-D885-BB07-10741E53C360}"/>
              </a:ext>
            </a:extLst>
          </p:cNvPr>
          <p:cNvSpPr/>
          <p:nvPr/>
        </p:nvSpPr>
        <p:spPr>
          <a:xfrm>
            <a:off x="1254785" y="1977309"/>
            <a:ext cx="4539008" cy="6974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1400"/>
              </a:spcAft>
            </a:pPr>
            <a:r>
              <a:rPr lang="en-AU" sz="1600" dirty="0">
                <a:latin typeface="Cambria" panose="02040503050406030204" pitchFamily="18" charset="0"/>
                <a:ea typeface="Cambria" panose="02040503050406030204" pitchFamily="18" charset="0"/>
              </a:rPr>
              <a:t>Capital contributed</a:t>
            </a:r>
          </a:p>
          <a:p>
            <a:pPr algn="ctr">
              <a:spcBef>
                <a:spcPts val="200"/>
              </a:spcBef>
            </a:pPr>
            <a:r>
              <a:rPr lang="en-AU" sz="1400" i="1" dirty="0">
                <a:latin typeface="Cambria" panose="02040503050406030204" pitchFamily="18" charset="0"/>
                <a:ea typeface="Cambria" panose="02040503050406030204" pitchFamily="18" charset="0"/>
              </a:rPr>
              <a:t>Lump sum on purchase, or insurance premiums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17F1BA-E750-2C32-179A-E61AE54A5715}"/>
              </a:ext>
            </a:extLst>
          </p:cNvPr>
          <p:cNvSpPr/>
          <p:nvPr/>
        </p:nvSpPr>
        <p:spPr>
          <a:xfrm rot="10800000">
            <a:off x="1319153" y="3175653"/>
            <a:ext cx="4413924" cy="294573"/>
          </a:xfrm>
          <a:prstGeom prst="rightArrow">
            <a:avLst>
              <a:gd name="adj1" fmla="val 36368"/>
              <a:gd name="adj2" fmla="val 44595"/>
            </a:avLst>
          </a:prstGeom>
          <a:ln w="127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F5783-6614-6D9F-E1D2-BAE608E7B158}"/>
              </a:ext>
            </a:extLst>
          </p:cNvPr>
          <p:cNvSpPr/>
          <p:nvPr/>
        </p:nvSpPr>
        <p:spPr>
          <a:xfrm>
            <a:off x="1295797" y="2782056"/>
            <a:ext cx="4497996" cy="12514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1400"/>
              </a:spcAft>
            </a:pPr>
            <a:r>
              <a:rPr lang="en-AU" sz="1600" dirty="0">
                <a:latin typeface="Cambria" panose="02040503050406030204" pitchFamily="18" charset="0"/>
                <a:ea typeface="Cambria" panose="02040503050406030204" pitchFamily="18" charset="0"/>
              </a:rPr>
              <a:t>Income for life</a:t>
            </a:r>
          </a:p>
          <a:p>
            <a:pPr algn="ctr"/>
            <a:r>
              <a:rPr lang="en-AU" sz="1400" i="1" dirty="0">
                <a:latin typeface="Cambria" panose="02040503050406030204" pitchFamily="18" charset="0"/>
                <a:ea typeface="Cambria" panose="02040503050406030204" pitchFamily="18" charset="0"/>
              </a:rPr>
              <a:t>Fixed (nominal or real), or investment-linked</a:t>
            </a:r>
          </a:p>
          <a:p>
            <a:pPr algn="ctr">
              <a:spcBef>
                <a:spcPts val="200"/>
              </a:spcBef>
            </a:pPr>
            <a:r>
              <a:rPr lang="en-AU" sz="1400" i="1" dirty="0">
                <a:latin typeface="Cambria" panose="02040503050406030204" pitchFamily="18" charset="0"/>
                <a:ea typeface="Cambria" panose="02040503050406030204" pitchFamily="18" charset="0"/>
              </a:rPr>
              <a:t>Underpinned by investment returns and mortality credits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F03F67-F884-86DF-8651-BF444F8103FD}"/>
              </a:ext>
            </a:extLst>
          </p:cNvPr>
          <p:cNvSpPr/>
          <p:nvPr/>
        </p:nvSpPr>
        <p:spPr>
          <a:xfrm rot="10800000">
            <a:off x="1314787" y="4584459"/>
            <a:ext cx="4332586" cy="223079"/>
          </a:xfrm>
          <a:prstGeom prst="rightArrow">
            <a:avLst>
              <a:gd name="adj1" fmla="val 36368"/>
              <a:gd name="adj2" fmla="val 44595"/>
            </a:avLst>
          </a:prstGeom>
          <a:pattFill prst="smGrid">
            <a:fgClr>
              <a:schemeClr val="tx1"/>
            </a:fgClr>
            <a:bgClr>
              <a:schemeClr val="bg1"/>
            </a:bgClr>
          </a:pattFill>
          <a:ln w="127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F05F7-F942-6F58-59E3-3D254A438BC9}"/>
              </a:ext>
            </a:extLst>
          </p:cNvPr>
          <p:cNvSpPr/>
          <p:nvPr/>
        </p:nvSpPr>
        <p:spPr>
          <a:xfrm>
            <a:off x="1254785" y="4273370"/>
            <a:ext cx="4539008" cy="7805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1500"/>
              </a:spcAft>
            </a:pPr>
            <a:r>
              <a:rPr lang="en-AU" sz="1600" dirty="0">
                <a:latin typeface="Cambria" panose="02040503050406030204" pitchFamily="18" charset="0"/>
                <a:ea typeface="Cambria" panose="02040503050406030204" pitchFamily="18" charset="0"/>
              </a:rPr>
              <a:t>Exit and death benefits (often restricted)</a:t>
            </a:r>
          </a:p>
          <a:p>
            <a:pPr algn="ctr">
              <a:spcBef>
                <a:spcPts val="100"/>
              </a:spcBef>
            </a:pPr>
            <a:r>
              <a:rPr lang="en-AU" sz="1400" i="1" dirty="0">
                <a:latin typeface="Cambria" panose="02040503050406030204" pitchFamily="18" charset="0"/>
                <a:ea typeface="Cambria" panose="02040503050406030204" pitchFamily="18" charset="0"/>
              </a:rPr>
              <a:t>Any residual capital on death stays in pool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D32966-3135-9FF5-B1BA-298C5310D1C0}"/>
              </a:ext>
            </a:extLst>
          </p:cNvPr>
          <p:cNvSpPr/>
          <p:nvPr/>
        </p:nvSpPr>
        <p:spPr>
          <a:xfrm>
            <a:off x="5167286" y="4807539"/>
            <a:ext cx="487604" cy="204423"/>
          </a:xfrm>
          <a:prstGeom prst="rightArrow">
            <a:avLst>
              <a:gd name="adj1" fmla="val 36368"/>
              <a:gd name="adj2" fmla="val 44595"/>
            </a:avLst>
          </a:prstGeom>
          <a:pattFill prst="smGrid">
            <a:fgClr>
              <a:schemeClr val="tx1"/>
            </a:fgClr>
            <a:bgClr>
              <a:schemeClr val="bg1"/>
            </a:bgClr>
          </a:pattFill>
          <a:ln w="127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18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19751"/>
            <a:ext cx="10515600" cy="905377"/>
          </a:xfrm>
        </p:spPr>
        <p:txBody>
          <a:bodyPr/>
          <a:lstStyle/>
          <a:p>
            <a:r>
              <a:rPr lang="en-AU" dirty="0"/>
              <a:t>Effect of</a:t>
            </a:r>
            <a:r>
              <a:rPr lang="en-AU" b="1" dirty="0">
                <a:latin typeface="Franklin Gothic Demi Cond" panose="020B0603020102020204" pitchFamily="34" charset="0"/>
              </a:rPr>
              <a:t> mortality credits on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070112" y="839249"/>
            <a:ext cx="36814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00107" y="1423977"/>
            <a:ext cx="2535948" cy="31504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Mortality credits is the source of difference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Their presence supports income that is higher and more sustainable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Of course, purchasers need to survive to capture the entire income stream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432" y="4910203"/>
            <a:ext cx="9210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dirty="0"/>
              <a:t>ILLA = ‘investment-linked lifetime annuity’. Underlying investments in both cases is a 60/40 balanced fund.</a:t>
            </a:r>
          </a:p>
          <a:p>
            <a:r>
              <a:rPr lang="en-AU" sz="1600" i="1" dirty="0"/>
              <a:t>Characterises income from account-based pension and LIS excluding other sources, e.g. Age Pension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CF8DA-20AD-1D7B-9206-8328917C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9" y="1059561"/>
            <a:ext cx="4430110" cy="3879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C38A2-FE81-C996-B5D7-E71D36FFD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32" y="1059562"/>
            <a:ext cx="4529862" cy="38792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2151462" y="5576001"/>
            <a:ext cx="6300316" cy="1099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Looks like a win-win. What is the hitch?  </a:t>
            </a:r>
          </a:p>
        </p:txBody>
      </p:sp>
    </p:spTree>
    <p:extLst>
      <p:ext uri="{BB962C8B-B14F-4D97-AF65-F5344CB8AC3E}">
        <p14:creationId xmlns:p14="http://schemas.microsoft.com/office/powerpoint/2010/main" val="15784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>
            <a:normAutofit/>
          </a:bodyPr>
          <a:lstStyle/>
          <a:p>
            <a:r>
              <a:rPr lang="en-US" dirty="0"/>
              <a:t>LIS features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009014" y="854110"/>
            <a:ext cx="8888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24478" y="1165323"/>
            <a:ext cx="11679680" cy="438427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80975" indent="-18097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Insured vs. pooled </a:t>
            </a:r>
            <a:r>
              <a:rPr lang="en-AU" sz="2200" dirty="0"/>
              <a:t>– differ in who bears risk and provision cost  </a:t>
            </a:r>
          </a:p>
          <a:p>
            <a:pPr marL="180975" indent="-180975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Fixed nominal, fixed real or investment-linked </a:t>
            </a:r>
          </a:p>
          <a:p>
            <a:pPr marL="180975" indent="-180975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When income commences</a:t>
            </a:r>
            <a:r>
              <a:rPr lang="en-AU" sz="2200" dirty="0"/>
              <a:t> – immediate or deferred</a:t>
            </a:r>
          </a:p>
          <a:p>
            <a:pPr marL="180975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Access to capital </a:t>
            </a:r>
            <a:r>
              <a:rPr lang="en-AU" sz="2200" dirty="0"/>
              <a:t>– may come in variety of forms </a:t>
            </a:r>
          </a:p>
          <a:p>
            <a:pPr marL="542925" lvl="1" indent="-277813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200" dirty="0"/>
              <a:t>Death and exit benefits are common</a:t>
            </a:r>
          </a:p>
          <a:p>
            <a:pPr marL="542925" lvl="1" indent="-277813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200" dirty="0"/>
              <a:t>Typically limited by Capital Access Schedule (CAS) </a:t>
            </a:r>
          </a:p>
          <a:p>
            <a:pPr marL="180975" indent="-180975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Assumed investment return (AIR)</a:t>
            </a:r>
            <a:r>
              <a:rPr lang="en-AU" sz="2200" dirty="0"/>
              <a:t> – reference rate that shapes income in an ILLA</a:t>
            </a:r>
          </a:p>
          <a:p>
            <a:pPr marL="180975" indent="-180975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Fees</a:t>
            </a:r>
            <a:r>
              <a:rPr lang="en-AU" sz="2200" dirty="0"/>
              <a:t> – may manifest as direct fees, lower income, platform/adviser fees, or insurance premiums  </a:t>
            </a:r>
          </a:p>
          <a:p>
            <a:pPr marL="180975" indent="-180975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Other</a:t>
            </a:r>
            <a:r>
              <a:rPr lang="en-AU" sz="2200" dirty="0"/>
              <a:t> – Age Pension impacts; spouse reversionary income; differential pricing; portability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86F99D-009B-4550-DFBE-552465A6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97931"/>
              </p:ext>
            </p:extLst>
          </p:nvPr>
        </p:nvGraphicFramePr>
        <p:xfrm>
          <a:off x="8508457" y="1283651"/>
          <a:ext cx="3359065" cy="19186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06873">
                  <a:extLst>
                    <a:ext uri="{9D8B030D-6E8A-4147-A177-3AD203B41FA5}">
                      <a16:colId xmlns:a16="http://schemas.microsoft.com/office/drawing/2014/main" val="1534955342"/>
                    </a:ext>
                  </a:extLst>
                </a:gridCol>
                <a:gridCol w="852192">
                  <a:extLst>
                    <a:ext uri="{9D8B030D-6E8A-4147-A177-3AD203B41FA5}">
                      <a16:colId xmlns:a16="http://schemas.microsoft.com/office/drawing/2014/main" val="2493068621"/>
                    </a:ext>
                  </a:extLst>
                </a:gridCol>
              </a:tblGrid>
              <a:tr h="322188"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4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LIS (‘lifetime annuity’)</a:t>
                      </a:r>
                    </a:p>
                  </a:txBody>
                  <a:tcPr marL="36000" marR="36000" marT="28800" marB="2880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Acronym</a:t>
                      </a:r>
                    </a:p>
                  </a:txBody>
                  <a:tcPr marL="36000" marR="36000" marT="28800" marB="28800" anchor="ctr"/>
                </a:tc>
                <a:extLst>
                  <a:ext uri="{0D108BD9-81ED-4DB2-BD59-A6C34878D82A}">
                    <a16:rowId xmlns:a16="http://schemas.microsoft.com/office/drawing/2014/main" val="4107194531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R="2159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i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LIS:</a:t>
                      </a: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1400" i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48635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L="180975" marR="21590" indent="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immediate</a:t>
                      </a: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587072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L="180975" marR="21590" indent="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Real immediate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RLA</a:t>
                      </a:r>
                      <a:endParaRPr lang="en-A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99004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L="180975" marR="21590" indent="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Nominal deferred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DLA</a:t>
                      </a:r>
                      <a:endParaRPr lang="en-A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82704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L="180975" marR="21590" indent="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Real deferred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RDLA</a:t>
                      </a:r>
                      <a:endParaRPr lang="en-A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25738"/>
                  </a:ext>
                </a:extLst>
              </a:tr>
              <a:tr h="256112">
                <a:tc>
                  <a:txBody>
                    <a:bodyPr/>
                    <a:lstStyle/>
                    <a:p>
                      <a:pPr marL="180000" marR="21590" lvl="0" indent="0" algn="just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Investment-linked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ILLA</a:t>
                      </a:r>
                      <a:endParaRPr lang="en-A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28800" marB="288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45966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F46A5D2A-0206-2C31-143C-F849E3AFC21D}"/>
              </a:ext>
            </a:extLst>
          </p:cNvPr>
          <p:cNvSpPr/>
          <p:nvPr/>
        </p:nvSpPr>
        <p:spPr>
          <a:xfrm>
            <a:off x="6609461" y="1640891"/>
            <a:ext cx="224137" cy="90537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EB72EE-E1BA-080E-18D6-F4885876B53D}"/>
              </a:ext>
            </a:extLst>
          </p:cNvPr>
          <p:cNvSpPr/>
          <p:nvPr/>
        </p:nvSpPr>
        <p:spPr>
          <a:xfrm>
            <a:off x="7140476" y="1972259"/>
            <a:ext cx="1275907" cy="242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0E6E28-E181-2F40-F185-A5F3F13B903E}"/>
              </a:ext>
            </a:extLst>
          </p:cNvPr>
          <p:cNvSpPr/>
          <p:nvPr/>
        </p:nvSpPr>
        <p:spPr>
          <a:xfrm>
            <a:off x="1176090" y="5561280"/>
            <a:ext cx="8367823" cy="1135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What features are most important for super funds to offer?</a:t>
            </a:r>
          </a:p>
        </p:txBody>
      </p:sp>
    </p:spTree>
    <p:extLst>
      <p:ext uri="{BB962C8B-B14F-4D97-AF65-F5344CB8AC3E}">
        <p14:creationId xmlns:p14="http://schemas.microsoft.com/office/powerpoint/2010/main" val="29696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8" y="249015"/>
            <a:ext cx="10362971" cy="905377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LIS as one component of retirement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132828" y="844649"/>
            <a:ext cx="16911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079BD7C-4701-0395-B799-A19D761B21FB}"/>
              </a:ext>
            </a:extLst>
          </p:cNvPr>
          <p:cNvSpPr/>
          <p:nvPr/>
        </p:nvSpPr>
        <p:spPr>
          <a:xfrm>
            <a:off x="3466214" y="1520457"/>
            <a:ext cx="2642723" cy="16871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Allocation strategy</a:t>
            </a:r>
          </a:p>
          <a:p>
            <a:pPr marL="101600" indent="-101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Investments, e.g. account-based pension (ABP)</a:t>
            </a:r>
          </a:p>
          <a:p>
            <a:pPr marL="101600" indent="-1016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Lifetime income streams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40457-57B8-AA41-B14F-9C26BE611818}"/>
              </a:ext>
            </a:extLst>
          </p:cNvPr>
          <p:cNvSpPr/>
          <p:nvPr/>
        </p:nvSpPr>
        <p:spPr>
          <a:xfrm>
            <a:off x="6108937" y="1520456"/>
            <a:ext cx="2493866" cy="16871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Drawdown strategy</a:t>
            </a:r>
          </a:p>
          <a:p>
            <a:pPr algn="ctr">
              <a:spcBef>
                <a:spcPts val="900"/>
              </a:spcBef>
            </a:pPr>
            <a:r>
              <a:rPr lang="en-AU" sz="1600" dirty="0">
                <a:latin typeface="Cambria" panose="02040503050406030204" pitchFamily="18" charset="0"/>
                <a:ea typeface="Cambria" panose="02040503050406030204" pitchFamily="18" charset="0"/>
              </a:rPr>
              <a:t>Amount drawn from investments to shape up the income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463FC-4134-4B30-CDD3-4456D8D7FD63}"/>
              </a:ext>
            </a:extLst>
          </p:cNvPr>
          <p:cNvSpPr txBox="1"/>
          <p:nvPr/>
        </p:nvSpPr>
        <p:spPr>
          <a:xfrm>
            <a:off x="5558655" y="3207615"/>
            <a:ext cx="118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i="1" dirty="0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386116D9-9A1A-044D-5D61-077576CAD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029037">
            <a:off x="6526883" y="3225611"/>
            <a:ext cx="817871" cy="914400"/>
          </a:xfrm>
          <a:prstGeom prst="rect">
            <a:avLst/>
          </a:prstGeom>
        </p:spPr>
      </p:pic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B5F6F4F6-CD47-5C67-FDBF-4E5D794AB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602788">
            <a:off x="4986522" y="3224720"/>
            <a:ext cx="824481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D5164-375E-BF75-D24A-27F943E5DA0E}"/>
              </a:ext>
            </a:extLst>
          </p:cNvPr>
          <p:cNvSpPr/>
          <p:nvPr/>
        </p:nvSpPr>
        <p:spPr>
          <a:xfrm>
            <a:off x="4463236" y="4070716"/>
            <a:ext cx="3291402" cy="11072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Retirement solution</a:t>
            </a:r>
          </a:p>
          <a:p>
            <a:pPr algn="ctr">
              <a:spcBef>
                <a:spcPts val="600"/>
              </a:spcBef>
            </a:pPr>
            <a:r>
              <a:rPr lang="en-AU" sz="1600" dirty="0">
                <a:latin typeface="Cambria" panose="02040503050406030204" pitchFamily="18" charset="0"/>
                <a:ea typeface="Cambria" panose="02040503050406030204" pitchFamily="18" charset="0"/>
              </a:rPr>
              <a:t>Conversion of assets into outcomes, in particular income</a:t>
            </a:r>
            <a:r>
              <a:rPr lang="en-A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01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8" y="249015"/>
            <a:ext cx="10362971" cy="905377"/>
          </a:xfrm>
        </p:spPr>
        <p:txBody>
          <a:bodyPr>
            <a:normAutofit/>
          </a:bodyPr>
          <a:lstStyle/>
          <a:p>
            <a:r>
              <a:rPr lang="en-AU" b="1" dirty="0">
                <a:latin typeface="Franklin Gothic Demi Cond" panose="020B0603020102020204" pitchFamily="34" charset="0"/>
              </a:rPr>
              <a:t>Use of LIS in retirement solutions – Four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643191" y="844649"/>
            <a:ext cx="11807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970641" y="5357088"/>
            <a:ext cx="8803758" cy="1135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Thoughts on how super fund might deal with any of the above?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29F7CC-F2F7-2311-EE58-689FA276C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59621"/>
              </p:ext>
            </p:extLst>
          </p:nvPr>
        </p:nvGraphicFramePr>
        <p:xfrm>
          <a:off x="449840" y="1123613"/>
          <a:ext cx="11292320" cy="39724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7702">
                  <a:extLst>
                    <a:ext uri="{9D8B030D-6E8A-4147-A177-3AD203B41FA5}">
                      <a16:colId xmlns:a16="http://schemas.microsoft.com/office/drawing/2014/main" val="2758827139"/>
                    </a:ext>
                  </a:extLst>
                </a:gridCol>
                <a:gridCol w="8024618">
                  <a:extLst>
                    <a:ext uri="{9D8B030D-6E8A-4147-A177-3AD203B41FA5}">
                      <a16:colId xmlns:a16="http://schemas.microsoft.com/office/drawing/2014/main" val="1621526028"/>
                    </a:ext>
                  </a:extLst>
                </a:gridCol>
              </a:tblGrid>
              <a:tr h="492446">
                <a:tc>
                  <a:txBody>
                    <a:bodyPr/>
                    <a:lstStyle/>
                    <a:p>
                      <a:r>
                        <a:rPr lang="en-AU" dirty="0"/>
                        <a:t>Theme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Elements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1047682024"/>
                  </a:ext>
                </a:extLst>
              </a:tr>
              <a:tr h="488959">
                <a:tc>
                  <a:txBody>
                    <a:bodyPr/>
                    <a:lstStyle/>
                    <a:p>
                      <a:r>
                        <a:rPr lang="en-AU" dirty="0"/>
                        <a:t>Type of retiree who may benefit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Willing to trade-off access to some capital for income for life (mortality credits)</a:t>
                      </a:r>
                    </a:p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Likely to be in middle wealth zone, e.g. $300K to &gt; $1 million</a:t>
                      </a:r>
                    </a:p>
                    <a:p>
                      <a:pPr marL="180975" indent="-180975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Other: homeownership; partner situation; bequest motive; desire for certainty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344979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Providing confidence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Comfort of some income for life =&gt; encouragement to spend and take more risk</a:t>
                      </a:r>
                    </a:p>
                    <a:p>
                      <a:pPr marL="180975" indent="-180975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Fixed LIS may give more confidence than an ILLA (but latter still helps)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367292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Integrated retirement solutions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Income paid by LIS is secondary, as ABP drawdown shapes up total income</a:t>
                      </a:r>
                    </a:p>
                    <a:p>
                      <a:pPr marL="361950" lvl="1" indent="-180975">
                        <a:spcAft>
                          <a:spcPts val="60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sz="1800" dirty="0"/>
                        <a:t>Considerations: income post-ABP exhaustion; MDRs; Age Pension impacts </a:t>
                      </a:r>
                    </a:p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Access to capital may be better provided via ABP or contingency account than embedded with LIS (which lowers income stream, and is constrained by CAS)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325495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LIS in an ABP structure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May be useful for super funds to operationally incorporate a LIS in this way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8300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0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Overview of available products </a:t>
            </a:r>
            <a:r>
              <a:rPr lang="en-US" sz="4000" dirty="0"/>
              <a:t>(as at July 2024) </a:t>
            </a:r>
            <a:endParaRPr lang="en-AU" sz="40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111563" y="903767"/>
            <a:ext cx="17271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64F932-2FCA-168E-5B6E-E223AE2E5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23821"/>
              </p:ext>
            </p:extLst>
          </p:nvPr>
        </p:nvGraphicFramePr>
        <p:xfrm>
          <a:off x="353250" y="1150481"/>
          <a:ext cx="11485500" cy="440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591">
                  <a:extLst>
                    <a:ext uri="{9D8B030D-6E8A-4147-A177-3AD203B41FA5}">
                      <a16:colId xmlns:a16="http://schemas.microsoft.com/office/drawing/2014/main" val="3471580245"/>
                    </a:ext>
                  </a:extLst>
                </a:gridCol>
                <a:gridCol w="4941764">
                  <a:extLst>
                    <a:ext uri="{9D8B030D-6E8A-4147-A177-3AD203B41FA5}">
                      <a16:colId xmlns:a16="http://schemas.microsoft.com/office/drawing/2014/main" val="1996320496"/>
                    </a:ext>
                  </a:extLst>
                </a:gridCol>
                <a:gridCol w="4130145">
                  <a:extLst>
                    <a:ext uri="{9D8B030D-6E8A-4147-A177-3AD203B41FA5}">
                      <a16:colId xmlns:a16="http://schemas.microsoft.com/office/drawing/2014/main" val="4101300736"/>
                    </a:ext>
                  </a:extLst>
                </a:gridCol>
              </a:tblGrid>
              <a:tr h="289496">
                <a:tc>
                  <a:txBody>
                    <a:bodyPr/>
                    <a:lstStyle/>
                    <a:p>
                      <a:r>
                        <a:rPr lang="en-AU" sz="1600" dirty="0"/>
                        <a:t>Distinguishing features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Comments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Positioning of providers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983033682"/>
                  </a:ext>
                </a:extLst>
              </a:tr>
              <a:tr h="512998">
                <a:tc>
                  <a:txBody>
                    <a:bodyPr/>
                    <a:lstStyle/>
                    <a:p>
                      <a:r>
                        <a:rPr lang="en-AU" sz="1600" dirty="0"/>
                        <a:t>Providers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Only six providers currently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More in pipeline, via super funds in particular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For-profit: </a:t>
                      </a:r>
                      <a:r>
                        <a:rPr lang="en-AU" sz="1600" dirty="0"/>
                        <a:t>Allianz, AMP, Challenger, </a:t>
                      </a:r>
                      <a:r>
                        <a:rPr lang="en-AU" sz="1600" dirty="0" err="1"/>
                        <a:t>GenLife</a:t>
                      </a:r>
                      <a:endParaRPr lang="en-AU" sz="1600" dirty="0"/>
                    </a:p>
                    <a:p>
                      <a:r>
                        <a:rPr lang="en-AU" sz="1600" i="1" dirty="0"/>
                        <a:t>Super funds: </a:t>
                      </a:r>
                      <a:r>
                        <a:rPr lang="en-AU" sz="1600" dirty="0"/>
                        <a:t>ART, UniSuper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952934247"/>
                  </a:ext>
                </a:extLst>
              </a:tr>
              <a:tr h="736500">
                <a:tc>
                  <a:txBody>
                    <a:bodyPr/>
                    <a:lstStyle/>
                    <a:p>
                      <a:r>
                        <a:rPr lang="en-AU" sz="1600" dirty="0"/>
                        <a:t>Channels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LIS provided through a mix of direct from provider or fund, via platforms, or through advisers only.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TAL (and others) positioning to support funds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Through advisers only: </a:t>
                      </a:r>
                      <a:r>
                        <a:rPr lang="en-AU" sz="1600" dirty="0"/>
                        <a:t>AMP, </a:t>
                      </a:r>
                      <a:r>
                        <a:rPr lang="en-AU" sz="1600" dirty="0" err="1"/>
                        <a:t>GenLife</a:t>
                      </a:r>
                      <a:endParaRPr lang="en-AU" sz="1600" dirty="0"/>
                    </a:p>
                    <a:p>
                      <a:r>
                        <a:rPr lang="en-AU" sz="1600" i="1" dirty="0"/>
                        <a:t>Fund direct to member: </a:t>
                      </a:r>
                      <a:r>
                        <a:rPr lang="en-AU" sz="1600" dirty="0"/>
                        <a:t>ART, UniSuper</a:t>
                      </a:r>
                    </a:p>
                    <a:p>
                      <a:r>
                        <a:rPr lang="en-AU" sz="1600" i="1" dirty="0"/>
                        <a:t>Various channels: </a:t>
                      </a:r>
                      <a:r>
                        <a:rPr lang="en-AU" sz="1600" dirty="0"/>
                        <a:t>Challenger, Allianz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331442034"/>
                  </a:ext>
                </a:extLst>
              </a:tr>
              <a:tr h="960002">
                <a:tc>
                  <a:txBody>
                    <a:bodyPr/>
                    <a:lstStyle/>
                    <a:p>
                      <a:r>
                        <a:rPr lang="en-AU" sz="1600" dirty="0"/>
                        <a:t>Range of products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Considerable variation in underlying investment options; fixed vs ILLA; and availability of deferred versus immediate LIS. (Examples in next column.) 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ILLAs only: </a:t>
                      </a:r>
                      <a:r>
                        <a:rPr lang="en-AU" sz="1600" dirty="0"/>
                        <a:t>AMP, </a:t>
                      </a:r>
                      <a:r>
                        <a:rPr lang="en-AU" sz="1600" dirty="0" err="1"/>
                        <a:t>GenLife</a:t>
                      </a:r>
                      <a:r>
                        <a:rPr lang="en-AU" sz="1600" dirty="0"/>
                        <a:t>, ART</a:t>
                      </a:r>
                    </a:p>
                    <a:p>
                      <a:r>
                        <a:rPr lang="en-AU" sz="1600" i="1" dirty="0"/>
                        <a:t>Fixed (RLA) only</a:t>
                      </a:r>
                      <a:r>
                        <a:rPr lang="en-AU" sz="1600" dirty="0"/>
                        <a:t>: UniSuper</a:t>
                      </a:r>
                    </a:p>
                    <a:p>
                      <a:r>
                        <a:rPr lang="en-AU" sz="1600" i="1" dirty="0"/>
                        <a:t>Immediate LIS only: </a:t>
                      </a:r>
                      <a:r>
                        <a:rPr lang="en-AU" sz="1600" dirty="0" err="1"/>
                        <a:t>GenLife</a:t>
                      </a:r>
                      <a:r>
                        <a:rPr lang="en-AU" sz="1600" dirty="0"/>
                        <a:t>, ART, UniSuper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i="1" dirty="0"/>
                        <a:t>Mix: </a:t>
                      </a:r>
                      <a:r>
                        <a:rPr lang="en-AU" sz="1600" dirty="0"/>
                        <a:t>Challenger, Allianz (variation on product)   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3392835013"/>
                  </a:ext>
                </a:extLst>
              </a:tr>
              <a:tr h="512998">
                <a:tc>
                  <a:txBody>
                    <a:bodyPr/>
                    <a:lstStyle/>
                    <a:p>
                      <a:r>
                        <a:rPr lang="en-AU" sz="1600" dirty="0"/>
                        <a:t>Access to capital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Offered by all providers, sometimes optional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Fair amount of variation across providers 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Allianz only provider offering full access to residual capital; charges insurance premium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718746033"/>
                  </a:ext>
                </a:extLst>
              </a:tr>
              <a:tr h="512998">
                <a:tc>
                  <a:txBody>
                    <a:bodyPr/>
                    <a:lstStyle/>
                    <a:p>
                      <a:r>
                        <a:rPr lang="en-AU" sz="1600" dirty="0"/>
                        <a:t>Complexity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Products vary in level of complexity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Level of complexity and dispersion is of concern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Funds (ART, UniSuper): </a:t>
                      </a:r>
                      <a:r>
                        <a:rPr lang="en-AU" sz="1600" dirty="0"/>
                        <a:t>offer simple products </a:t>
                      </a:r>
                      <a:r>
                        <a:rPr lang="en-AU" sz="1600" i="1" dirty="0"/>
                        <a:t>Other providers: </a:t>
                      </a:r>
                      <a:r>
                        <a:rPr lang="en-AU" sz="1600" dirty="0"/>
                        <a:t>products tend to be complex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3817604958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r>
                        <a:rPr lang="en-AU" sz="1600" dirty="0"/>
                        <a:t>Insured vs. pooled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For-profit providers all offer insured products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/>
                        <a:t>Funds are not insured but pooling differs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ART:</a:t>
                      </a:r>
                      <a:r>
                        <a:rPr lang="en-AU" sz="1600" dirty="0"/>
                        <a:t> effectively pooled</a:t>
                      </a:r>
                    </a:p>
                    <a:p>
                      <a:r>
                        <a:rPr lang="en-AU" sz="1600" i="1" dirty="0"/>
                        <a:t>UniSuper:</a:t>
                      </a:r>
                      <a:r>
                        <a:rPr lang="en-AU" sz="1600" dirty="0"/>
                        <a:t> pools LIS with defined benefit fund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2022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388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allenger">
    <a:dk1>
      <a:sysClr val="windowText" lastClr="000000"/>
    </a:dk1>
    <a:lt1>
      <a:sysClr val="window" lastClr="FFFFFF"/>
    </a:lt1>
    <a:dk2>
      <a:srgbClr val="003B5C"/>
    </a:dk2>
    <a:lt2>
      <a:srgbClr val="F4F4F4"/>
    </a:lt2>
    <a:accent1>
      <a:srgbClr val="B5BD00"/>
    </a:accent1>
    <a:accent2>
      <a:srgbClr val="00629B"/>
    </a:accent2>
    <a:accent3>
      <a:srgbClr val="00205B"/>
    </a:accent3>
    <a:accent4>
      <a:srgbClr val="6ECEB2"/>
    </a:accent4>
    <a:accent5>
      <a:srgbClr val="115E67"/>
    </a:accent5>
    <a:accent6>
      <a:srgbClr val="48A23F"/>
    </a:accent6>
    <a:hlink>
      <a:srgbClr val="71B2C9"/>
    </a:hlink>
    <a:folHlink>
      <a:srgbClr val="B5BD00"/>
    </a:folHlink>
  </a:clrScheme>
  <a:fontScheme name="CHALLENGER 202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  <Testdelegate xmlns="f21f86fd-b77b-49c1-8946-6dd8350d13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9" ma:contentTypeDescription="Create a new document." ma:contentTypeScope="" ma:versionID="be4affa3f81a251c67fe8913daec65a3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0a1ddcd15dad89deda63b5b66c65083a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Testdeleg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delegate" ma:index="26" nillable="true" ma:displayName="Test delegate" ma:format="Dropdown" ma:internalName="Testdeleg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95C81-88F9-4E92-BB89-9FEC88C21CE0}"/>
</file>

<file path=customXml/itemProps3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12778</TotalTime>
  <Words>1280</Words>
  <Application>Microsoft Office PowerPoint</Application>
  <PresentationFormat>Widescreen</PresentationFormat>
  <Paragraphs>185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Office Theme</vt:lpstr>
      <vt:lpstr>Retirement explainer #9:  Lifetime income streams  </vt:lpstr>
      <vt:lpstr>Overview</vt:lpstr>
      <vt:lpstr>Conceptualising lifetime income streams (LIS)</vt:lpstr>
      <vt:lpstr>Breaking LIS down</vt:lpstr>
      <vt:lpstr>Effect of mortality credits on income</vt:lpstr>
      <vt:lpstr>LIS features </vt:lpstr>
      <vt:lpstr>LIS as one component of retirement solutions</vt:lpstr>
      <vt:lpstr>Use of LIS in retirement solutions – Four themes</vt:lpstr>
      <vt:lpstr>Overview of available products (as at July 2024) </vt:lpstr>
      <vt:lpstr>Why the low take-up: Three big issues   </vt:lpstr>
      <vt:lpstr>Thoughts on the way forward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296</cp:revision>
  <dcterms:created xsi:type="dcterms:W3CDTF">2020-07-06T01:22:29Z</dcterms:created>
  <dcterms:modified xsi:type="dcterms:W3CDTF">2024-09-16T04:52:01Z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