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529" r:id="rId6"/>
    <p:sldId id="607" r:id="rId7"/>
    <p:sldId id="602" r:id="rId8"/>
    <p:sldId id="606" r:id="rId9"/>
    <p:sldId id="601" r:id="rId10"/>
    <p:sldId id="604" r:id="rId11"/>
    <p:sldId id="605" r:id="rId12"/>
    <p:sldId id="598" r:id="rId13"/>
    <p:sldId id="600" r:id="rId14"/>
    <p:sldId id="57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4B836-8611-4918-9D50-9277815A98C0}" v="3" dt="2024-08-16T05:14:43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247" autoAdjust="0"/>
  </p:normalViewPr>
  <p:slideViewPr>
    <p:cSldViewPr snapToGrid="0">
      <p:cViewPr varScale="1">
        <p:scale>
          <a:sx n="99" d="100"/>
          <a:sy n="99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ell" userId="1453229a-5a82-4406-af4d-d33b30fc4c09" providerId="ADAL" clId="{8484B836-8611-4918-9D50-9277815A98C0}"/>
    <pc:docChg chg="custSel delSld modSld">
      <pc:chgData name="David Bell" userId="1453229a-5a82-4406-af4d-d33b30fc4c09" providerId="ADAL" clId="{8484B836-8611-4918-9D50-9277815A98C0}" dt="2024-08-16T05:15:04.361" v="7" actId="47"/>
      <pc:docMkLst>
        <pc:docMk/>
      </pc:docMkLst>
      <pc:sldChg chg="del">
        <pc:chgData name="David Bell" userId="1453229a-5a82-4406-af4d-d33b30fc4c09" providerId="ADAL" clId="{8484B836-8611-4918-9D50-9277815A98C0}" dt="2024-08-16T05:15:04.361" v="7" actId="47"/>
        <pc:sldMkLst>
          <pc:docMk/>
          <pc:sldMk cId="3297409976" sldId="595"/>
        </pc:sldMkLst>
      </pc:sldChg>
      <pc:sldChg chg="addSp delSp modSp mod">
        <pc:chgData name="David Bell" userId="1453229a-5a82-4406-af4d-d33b30fc4c09" providerId="ADAL" clId="{8484B836-8611-4918-9D50-9277815A98C0}" dt="2024-08-16T05:14:54.754" v="6" actId="1076"/>
        <pc:sldMkLst>
          <pc:docMk/>
          <pc:sldMk cId="3552086015" sldId="607"/>
        </pc:sldMkLst>
        <pc:picChg chg="add del mod">
          <ac:chgData name="David Bell" userId="1453229a-5a82-4406-af4d-d33b30fc4c09" providerId="ADAL" clId="{8484B836-8611-4918-9D50-9277815A98C0}" dt="2024-08-16T05:14:26.728" v="3" actId="478"/>
          <ac:picMkLst>
            <pc:docMk/>
            <pc:sldMk cId="3552086015" sldId="607"/>
            <ac:picMk id="3" creationId="{559B636A-A8BE-4AA7-C982-E83DDD22291C}"/>
          </ac:picMkLst>
        </pc:picChg>
        <pc:picChg chg="add mod">
          <ac:chgData name="David Bell" userId="1453229a-5a82-4406-af4d-d33b30fc4c09" providerId="ADAL" clId="{8484B836-8611-4918-9D50-9277815A98C0}" dt="2024-08-16T05:14:54.754" v="6" actId="1076"/>
          <ac:picMkLst>
            <pc:docMk/>
            <pc:sldMk cId="3552086015" sldId="607"/>
            <ac:picMk id="5" creationId="{FC72396A-2D10-C5CC-1748-1ED66D731D74}"/>
          </ac:picMkLst>
        </pc:picChg>
        <pc:picChg chg="del">
          <ac:chgData name="David Bell" userId="1453229a-5a82-4406-af4d-d33b30fc4c09" providerId="ADAL" clId="{8484B836-8611-4918-9D50-9277815A98C0}" dt="2024-08-16T05:12:39.257" v="0" actId="478"/>
          <ac:picMkLst>
            <pc:docMk/>
            <pc:sldMk cId="3552086015" sldId="607"/>
            <ac:picMk id="9" creationId="{4AC62004-20B4-2EBE-B391-88BBFAC2C7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16/08/2024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16/08/2024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469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38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15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41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487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160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077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92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16/08/2024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256" y="1109695"/>
            <a:ext cx="9484810" cy="36946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#8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4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Investments in the retirement phase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4200" b="1" i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256" y="4804379"/>
            <a:ext cx="9532540" cy="10891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518541" y="4535991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AU" dirty="0"/>
              <a:t>Our final take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190875" y="937659"/>
            <a:ext cx="8360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79731" y="1473546"/>
            <a:ext cx="10805293" cy="26196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0" lvl="1" algn="ctr">
              <a:lnSpc>
                <a:spcPct val="130000"/>
              </a:lnSpc>
              <a:spcBef>
                <a:spcPts val="600"/>
              </a:spcBef>
            </a:pPr>
            <a:r>
              <a:rPr lang="en-AU" sz="2600" b="1" i="1" u="sng" dirty="0"/>
              <a:t>Proposition</a:t>
            </a:r>
            <a:r>
              <a:rPr lang="en-AU" sz="2600" b="1" i="1" dirty="0"/>
              <a:t>:</a:t>
            </a:r>
          </a:p>
          <a:p>
            <a:pPr marL="0" lvl="1" algn="ctr">
              <a:lnSpc>
                <a:spcPct val="130000"/>
              </a:lnSpc>
              <a:spcBef>
                <a:spcPts val="600"/>
              </a:spcBef>
            </a:pPr>
            <a:r>
              <a:rPr lang="en-AU" sz="2600" b="1" i="1" dirty="0"/>
              <a:t>Retirement portfolios should be supplied as a set of purposefully designed building blocks to support construction of retirement 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E6CC1-B160-F333-C47B-F8587DF079BF}"/>
              </a:ext>
            </a:extLst>
          </p:cNvPr>
          <p:cNvSpPr/>
          <p:nvPr/>
        </p:nvSpPr>
        <p:spPr>
          <a:xfrm>
            <a:off x="4052887" y="3780923"/>
            <a:ext cx="4086226" cy="1208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178925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11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79731" y="1585892"/>
            <a:ext cx="9735416" cy="284695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05000"/>
              </a:lnSpc>
              <a:spcBef>
                <a:spcPts val="2400"/>
              </a:spcBef>
            </a:pPr>
            <a:r>
              <a:rPr lang="en-AU" sz="2400" dirty="0"/>
              <a:t>Three broad areas of discussion:</a:t>
            </a:r>
          </a:p>
          <a:p>
            <a:pPr marL="266700" indent="-266700">
              <a:lnSpc>
                <a:spcPct val="105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Role and function of investments within retirement solutions </a:t>
            </a:r>
          </a:p>
          <a:p>
            <a:pPr marL="266700" indent="-266700">
              <a:lnSpc>
                <a:spcPct val="105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Investment ‘building blocks’ – possible portfolio types and their nature </a:t>
            </a:r>
          </a:p>
          <a:p>
            <a:pPr marL="266700" indent="-266700">
              <a:lnSpc>
                <a:spcPct val="105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Governance and structuring issues for superannuation funds</a:t>
            </a:r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94061"/>
            <a:ext cx="10925090" cy="9053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ranklin Gothic Demi Cond" panose="020B0603020102020204" pitchFamily="34" charset="0"/>
              </a:rPr>
              <a:t>Investments are one component of </a:t>
            </a:r>
            <a:r>
              <a:rPr lang="en-US" dirty="0"/>
              <a:t>r</a:t>
            </a:r>
            <a:r>
              <a:rPr lang="en-US" b="1" dirty="0">
                <a:latin typeface="Franklin Gothic Demi Cond" panose="020B0603020102020204" pitchFamily="34" charset="0"/>
              </a:rPr>
              <a:t>etirement solutions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1010900" y="685113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C72396A-2D10-C5CC-1748-1ED66D73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960044"/>
            <a:ext cx="8303472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>
            <a:normAutofit fontScale="90000"/>
          </a:bodyPr>
          <a:lstStyle/>
          <a:p>
            <a:r>
              <a:rPr lang="en-AU" dirty="0"/>
              <a:t>Retirement differs from accumulation in key ways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9867900" y="857250"/>
            <a:ext cx="18097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28655" y="1335163"/>
            <a:ext cx="11534689" cy="50241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Objectives reframed around member outcomes rather than portfolio outcomes</a:t>
            </a:r>
            <a:endParaRPr lang="en-AU" sz="2200" dirty="0"/>
          </a:p>
          <a:p>
            <a:pPr marL="542925" lvl="1" indent="-180975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200" i="1" dirty="0"/>
              <a:t>Accumulation:</a:t>
            </a:r>
            <a:r>
              <a:rPr lang="en-AU" sz="2200" dirty="0"/>
              <a:t> Objectives based around returns, e.g. real, relative vs. benchmarks or peers</a:t>
            </a:r>
          </a:p>
          <a:p>
            <a:pPr marL="542925" lvl="1" indent="-180975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200" i="1" dirty="0"/>
              <a:t>Retirement: </a:t>
            </a:r>
            <a:r>
              <a:rPr lang="en-AU" sz="2200" dirty="0"/>
              <a:t>Objectives are member-focused under the retirement income covenant (RIC)</a:t>
            </a:r>
          </a:p>
          <a:p>
            <a:pPr marL="180975" indent="-18097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Retirement brings heightened need to cater for member differences</a:t>
            </a:r>
            <a:endParaRPr lang="en-AU" sz="2200" dirty="0"/>
          </a:p>
          <a:p>
            <a:pPr marL="628650" lvl="1" indent="-171450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200" i="1" dirty="0"/>
              <a:t>Accumulation:</a:t>
            </a:r>
            <a:r>
              <a:rPr lang="en-AU" sz="2200" dirty="0"/>
              <a:t> All members share a common desire for higher returns (but may vary in the risk they are willing to bear in pursuit of better returns)</a:t>
            </a:r>
          </a:p>
          <a:p>
            <a:pPr marL="628650" lvl="1" indent="-171450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200" i="1" dirty="0"/>
              <a:t>Retirement:</a:t>
            </a:r>
            <a:r>
              <a:rPr lang="en-AU" sz="2200" dirty="0"/>
              <a:t> Capacity to deliver more personalised solutions is required</a:t>
            </a:r>
          </a:p>
          <a:p>
            <a:pPr marL="180975" indent="-18097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200" b="1" dirty="0"/>
              <a:t>Longevity uncertainty enters the frame as an additional key risk to manage</a:t>
            </a:r>
            <a:endParaRPr lang="en-AU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608933-AB54-FACD-FE01-55FDC7DC72A0}"/>
              </a:ext>
            </a:extLst>
          </p:cNvPr>
          <p:cNvSpPr/>
          <p:nvPr/>
        </p:nvSpPr>
        <p:spPr>
          <a:xfrm>
            <a:off x="1239176" y="5217615"/>
            <a:ext cx="8400123" cy="1208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Implications for structuring of investments by super funds? </a:t>
            </a:r>
          </a:p>
        </p:txBody>
      </p:sp>
    </p:spTree>
    <p:extLst>
      <p:ext uri="{BB962C8B-B14F-4D97-AF65-F5344CB8AC3E}">
        <p14:creationId xmlns:p14="http://schemas.microsoft.com/office/powerpoint/2010/main" val="3303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>
            <a:normAutofit fontScale="90000"/>
          </a:bodyPr>
          <a:lstStyle/>
          <a:p>
            <a:r>
              <a:rPr lang="en-AU" dirty="0"/>
              <a:t>Managing member outcomes vs. pooled portfolios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9953625" y="857250"/>
            <a:ext cx="1609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5" y="1299077"/>
            <a:ext cx="11523480" cy="48694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spcBef>
                <a:spcPts val="1800"/>
              </a:spcBef>
            </a:pPr>
            <a:r>
              <a:rPr lang="en-AU" sz="2200" b="1" dirty="0"/>
              <a:t>Member outcomes need to be addressed at member level, but ….</a:t>
            </a:r>
          </a:p>
          <a:p>
            <a:pPr marL="714375">
              <a:spcBef>
                <a:spcPts val="600"/>
              </a:spcBef>
            </a:pPr>
            <a:r>
              <a:rPr lang="en-AU" sz="2200" b="1" dirty="0"/>
              <a:t>Investment teams are managing pooled portfolios servicing multiple members</a:t>
            </a:r>
          </a:p>
          <a:p>
            <a:pPr>
              <a:spcBef>
                <a:spcPts val="2400"/>
              </a:spcBef>
            </a:pPr>
            <a:r>
              <a:rPr lang="en-AU" sz="2200" b="1" dirty="0"/>
              <a:t>This distinction matters for management of:</a:t>
            </a:r>
          </a:p>
          <a:p>
            <a:pPr marL="361950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200" b="1" i="1" dirty="0"/>
              <a:t>Liquidity</a:t>
            </a:r>
          </a:p>
          <a:p>
            <a:pPr marL="628650" lvl="1" indent="-18097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Members will be drawing down on their capital, but …</a:t>
            </a:r>
          </a:p>
          <a:p>
            <a:pPr marL="628650" lvl="1" indent="-18097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Pooled portfolios have their own liquidity profile</a:t>
            </a:r>
          </a:p>
          <a:p>
            <a:pPr marL="361950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200" b="1" i="1" dirty="0"/>
              <a:t>Risk</a:t>
            </a:r>
          </a:p>
          <a:p>
            <a:pPr marL="628650" lvl="1" indent="-18097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Ideally the retirement solution designer* should take responsibility</a:t>
            </a:r>
          </a:p>
          <a:p>
            <a:pPr marL="628650" lvl="1" indent="-18097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Investment risk should be set given other defensive exposures, e.g. annuities, Age Pension</a:t>
            </a:r>
          </a:p>
          <a:p>
            <a:pPr marL="628650" lvl="1" indent="-180975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Longevity risk also a consideration </a:t>
            </a:r>
          </a:p>
          <a:p>
            <a:pPr marL="447675" lvl="1">
              <a:spcBef>
                <a:spcPts val="300"/>
              </a:spcBef>
            </a:pPr>
            <a:r>
              <a:rPr lang="en-AU" sz="1200" dirty="0"/>
              <a:t> </a:t>
            </a:r>
          </a:p>
          <a:p>
            <a:pPr marL="0" lvl="1">
              <a:spcBef>
                <a:spcPts val="300"/>
              </a:spcBef>
            </a:pPr>
            <a:r>
              <a:rPr lang="en-AU" sz="2100" i="1" dirty="0"/>
              <a:t>* The ‘designer’ could be retirement function of a super fund, financial adviser, or member themself</a:t>
            </a:r>
          </a:p>
        </p:txBody>
      </p:sp>
    </p:spTree>
    <p:extLst>
      <p:ext uri="{BB962C8B-B14F-4D97-AF65-F5344CB8AC3E}">
        <p14:creationId xmlns:p14="http://schemas.microsoft.com/office/powerpoint/2010/main" val="32656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b="1" dirty="0">
                <a:latin typeface="Franklin Gothic Demi Cond" panose="020B0603020102020204" pitchFamily="34" charset="0"/>
              </a:rPr>
              <a:t>Two key functions for the investments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286750" y="857250"/>
            <a:ext cx="3409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EBDC66-13B0-518B-804A-17CB51EC7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76198"/>
              </p:ext>
            </p:extLst>
          </p:nvPr>
        </p:nvGraphicFramePr>
        <p:xfrm>
          <a:off x="546507" y="1181592"/>
          <a:ext cx="11098986" cy="446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438">
                  <a:extLst>
                    <a:ext uri="{9D8B030D-6E8A-4147-A177-3AD203B41FA5}">
                      <a16:colId xmlns:a16="http://schemas.microsoft.com/office/drawing/2014/main" val="2555955389"/>
                    </a:ext>
                  </a:extLst>
                </a:gridCol>
                <a:gridCol w="3016755">
                  <a:extLst>
                    <a:ext uri="{9D8B030D-6E8A-4147-A177-3AD203B41FA5}">
                      <a16:colId xmlns:a16="http://schemas.microsoft.com/office/drawing/2014/main" val="1715577903"/>
                    </a:ext>
                  </a:extLst>
                </a:gridCol>
                <a:gridCol w="5604793">
                  <a:extLst>
                    <a:ext uri="{9D8B030D-6E8A-4147-A177-3AD203B41FA5}">
                      <a16:colId xmlns:a16="http://schemas.microsoft.com/office/drawing/2014/main" val="302528925"/>
                    </a:ext>
                  </a:extLst>
                </a:gridCol>
              </a:tblGrid>
              <a:tr h="49032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 marT="108000" marB="10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RIC objective</a:t>
                      </a:r>
                    </a:p>
                  </a:txBody>
                  <a:tcPr marT="108000" marB="108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Application</a:t>
                      </a:r>
                    </a:p>
                  </a:txBody>
                  <a:tcPr marT="108000" marB="108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51016"/>
                  </a:ext>
                </a:extLst>
              </a:tr>
              <a:tr h="2395263"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b="1" dirty="0">
                          <a:solidFill>
                            <a:sysClr val="windowText" lastClr="000000"/>
                          </a:solidFill>
                        </a:rPr>
                        <a:t>A) Return generation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Income generation: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Maximise expected income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Manage income risk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Higher growth exposure maximises expected income, but increases income risk</a:t>
                      </a:r>
                    </a:p>
                    <a:p>
                      <a:pPr marL="180975" indent="-144000">
                        <a:spcBef>
                          <a:spcPts val="3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Exposures to manage through the investments:</a:t>
                      </a:r>
                    </a:p>
                    <a:p>
                      <a:pPr marL="361950" lvl="1" indent="-180975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Portfolio drawdowns (rather than volatility per se)  </a:t>
                      </a:r>
                    </a:p>
                    <a:p>
                      <a:pPr marL="447675" lvl="1" indent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mbria" panose="02040503050406030204" pitchFamily="18" charset="0"/>
                        <a:buNone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  =&gt; manage sequencing risk, member loss aversion</a:t>
                      </a:r>
                    </a:p>
                    <a:p>
                      <a:pPr marL="361950" lvl="1" indent="-180975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Inflation</a:t>
                      </a:r>
                    </a:p>
                    <a:p>
                      <a:pPr marL="361950" lvl="1" indent="-180975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Franking credits</a:t>
                      </a:r>
                    </a:p>
                    <a:p>
                      <a:pPr marL="361950" lvl="1" indent="-180975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Liquidity???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11636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b="1" dirty="0">
                          <a:solidFill>
                            <a:sysClr val="windowText" lastClr="000000"/>
                          </a:solidFill>
                        </a:rPr>
                        <a:t>B) Source of accessible funds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Flexible access to funds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Covering spending not covered by regular income: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Unanticipated needs, i.e. precautionary savings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Bequests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Access to aged care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Responding to change and opportunities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66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3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Potential investment b</a:t>
            </a:r>
            <a:r>
              <a:rPr lang="en-US" b="1" dirty="0">
                <a:latin typeface="Franklin Gothic Demi Cond" panose="020B0603020102020204" pitchFamily="34" charset="0"/>
              </a:rPr>
              <a:t>uilding </a:t>
            </a:r>
            <a:r>
              <a:rPr lang="en-US" dirty="0"/>
              <a:t>blocks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191500" y="857250"/>
            <a:ext cx="33718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23272" y="1351921"/>
            <a:ext cx="4810732" cy="429758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361950" indent="-361950">
              <a:spcBef>
                <a:spcPts val="1800"/>
              </a:spcBef>
              <a:buFont typeface="+mj-lt"/>
              <a:buAutoNum type="arabicPeriod"/>
            </a:pPr>
            <a:r>
              <a:rPr lang="en-AU" sz="2200" b="1" dirty="0"/>
              <a:t>Growth portfolio</a:t>
            </a:r>
          </a:p>
          <a:p>
            <a:pPr marL="361950" indent="-361950">
              <a:spcBef>
                <a:spcPts val="2400"/>
              </a:spcBef>
              <a:buFont typeface="+mj-lt"/>
              <a:buAutoNum type="arabicPeriod"/>
            </a:pPr>
            <a:r>
              <a:rPr lang="en-AU" sz="2200" b="1" dirty="0"/>
              <a:t>Defensive portfolio (traditional)</a:t>
            </a:r>
            <a:endParaRPr lang="en-AU" sz="2200" dirty="0"/>
          </a:p>
          <a:p>
            <a:pPr marL="361950" indent="-361950">
              <a:spcBef>
                <a:spcPts val="2400"/>
              </a:spcBef>
              <a:buFont typeface="+mj-lt"/>
              <a:buAutoNum type="arabicPeriod"/>
            </a:pPr>
            <a:r>
              <a:rPr lang="en-AU" sz="2200" b="1" dirty="0"/>
              <a:t>Capital stable portfolio </a:t>
            </a:r>
          </a:p>
          <a:p>
            <a:pPr marL="361950" indent="-361950">
              <a:spcBef>
                <a:spcPts val="3000"/>
              </a:spcBef>
              <a:buFont typeface="+mj-lt"/>
              <a:buAutoNum type="arabicPeriod"/>
            </a:pPr>
            <a:r>
              <a:rPr lang="en-AU" sz="2200" b="1" dirty="0"/>
              <a:t>Balanced portfolios</a:t>
            </a:r>
          </a:p>
          <a:p>
            <a:pPr marL="809625" lvl="1" indent="-361950">
              <a:spcBef>
                <a:spcPts val="600"/>
              </a:spcBef>
              <a:buFont typeface="+mj-lt"/>
              <a:buAutoNum type="alphaLcParenR"/>
            </a:pPr>
            <a:r>
              <a:rPr lang="en-AU" sz="2100" dirty="0"/>
              <a:t>Growth + defensive portfolio</a:t>
            </a:r>
          </a:p>
          <a:p>
            <a:pPr marL="809625" lvl="1" indent="-361950">
              <a:spcBef>
                <a:spcPts val="600"/>
              </a:spcBef>
              <a:buFont typeface="+mj-lt"/>
              <a:buAutoNum type="alphaLcParenR"/>
            </a:pPr>
            <a:r>
              <a:rPr lang="en-AU" sz="2100" dirty="0"/>
              <a:t>Growth + capital stable portfolio </a:t>
            </a:r>
          </a:p>
          <a:p>
            <a:pPr marL="809625" lvl="1" indent="-361950">
              <a:spcBef>
                <a:spcPts val="1200"/>
              </a:spcBef>
              <a:buFont typeface="+mj-lt"/>
              <a:buAutoNum type="alphaLcParenR"/>
            </a:pPr>
            <a:r>
              <a:rPr lang="en-AU" sz="2100" dirty="0"/>
              <a:t>Explicitly designed for retirement</a:t>
            </a:r>
          </a:p>
          <a:p>
            <a:pPr marL="809625" lvl="1" indent="-361950">
              <a:spcBef>
                <a:spcPts val="600"/>
              </a:spcBef>
              <a:buFont typeface="+mj-lt"/>
              <a:buAutoNum type="alphaLcParenR"/>
            </a:pPr>
            <a:r>
              <a:rPr lang="en-AU" sz="2100" dirty="0"/>
              <a:t>Repurposed from accumulation</a:t>
            </a:r>
            <a:endParaRPr lang="en-AU" sz="24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5E2350-8633-A105-4D4C-6EED7CF94DB3}"/>
              </a:ext>
            </a:extLst>
          </p:cNvPr>
          <p:cNvSpPr/>
          <p:nvPr/>
        </p:nvSpPr>
        <p:spPr>
          <a:xfrm>
            <a:off x="5295894" y="1481025"/>
            <a:ext cx="552449" cy="1644896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973D-5721-73EA-5157-CD07604261AA}"/>
              </a:ext>
            </a:extLst>
          </p:cNvPr>
          <p:cNvSpPr txBox="1"/>
          <p:nvPr/>
        </p:nvSpPr>
        <p:spPr>
          <a:xfrm>
            <a:off x="5999253" y="1798577"/>
            <a:ext cx="57450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AU" sz="2100" i="1" dirty="0">
                <a:solidFill>
                  <a:schemeClr val="accent6">
                    <a:lumMod val="75000"/>
                  </a:schemeClr>
                </a:solidFill>
              </a:rPr>
              <a:t>Supplied by investment team to be deployed by retirement solution designer (i.e. retirement function, financial adviser, member)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848B9-40F2-D8FD-D358-46F9B97CBF92}"/>
              </a:ext>
            </a:extLst>
          </p:cNvPr>
          <p:cNvSpPr txBox="1"/>
          <p:nvPr/>
        </p:nvSpPr>
        <p:spPr>
          <a:xfrm>
            <a:off x="5999253" y="3946573"/>
            <a:ext cx="5133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AU" sz="2100" i="1" dirty="0">
                <a:solidFill>
                  <a:schemeClr val="accent5">
                    <a:lumMod val="75000"/>
                  </a:schemeClr>
                </a:solidFill>
              </a:rPr>
              <a:t>Created by retirement solution designer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8E74A6D-5F5E-8F5D-A251-77140661574C}"/>
              </a:ext>
            </a:extLst>
          </p:cNvPr>
          <p:cNvSpPr/>
          <p:nvPr/>
        </p:nvSpPr>
        <p:spPr>
          <a:xfrm>
            <a:off x="5357810" y="3769640"/>
            <a:ext cx="519115" cy="76936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A6556-6E14-388E-8599-DB9E1D6E4DD2}"/>
              </a:ext>
            </a:extLst>
          </p:cNvPr>
          <p:cNvSpPr/>
          <p:nvPr/>
        </p:nvSpPr>
        <p:spPr>
          <a:xfrm>
            <a:off x="1909756" y="5569891"/>
            <a:ext cx="6772275" cy="1135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What set of building blocks make most sense?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221F7-E83D-C30C-EAD2-80172BA1E47B}"/>
              </a:ext>
            </a:extLst>
          </p:cNvPr>
          <p:cNvSpPr txBox="1"/>
          <p:nvPr/>
        </p:nvSpPr>
        <p:spPr>
          <a:xfrm>
            <a:off x="5999252" y="4692497"/>
            <a:ext cx="5133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AU" sz="2100" i="1" dirty="0">
                <a:solidFill>
                  <a:schemeClr val="accent4">
                    <a:lumMod val="50000"/>
                  </a:schemeClr>
                </a:solidFill>
              </a:rPr>
              <a:t>Supplied by investment team as ‘pre-mixed’ investment products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20B8D4C-53E9-5685-E41B-EFB69D78255A}"/>
              </a:ext>
            </a:extLst>
          </p:cNvPr>
          <p:cNvSpPr/>
          <p:nvPr/>
        </p:nvSpPr>
        <p:spPr>
          <a:xfrm>
            <a:off x="5391145" y="4699959"/>
            <a:ext cx="485780" cy="677016"/>
          </a:xfrm>
          <a:prstGeom prst="rightBrac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2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838705"/>
          </a:xfrm>
        </p:spPr>
        <p:txBody>
          <a:bodyPr/>
          <a:lstStyle/>
          <a:p>
            <a:r>
              <a:rPr lang="en-US" b="1" dirty="0">
                <a:latin typeface="Franklin Gothic Demi Cond" panose="020B0603020102020204" pitchFamily="34" charset="0"/>
              </a:rPr>
              <a:t>Unpacking the building blocks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6819900" y="857250"/>
            <a:ext cx="487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EBDC66-13B0-518B-804A-17CB51EC7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9481"/>
              </p:ext>
            </p:extLst>
          </p:nvPr>
        </p:nvGraphicFramePr>
        <p:xfrm>
          <a:off x="352425" y="1114920"/>
          <a:ext cx="11439525" cy="479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294">
                  <a:extLst>
                    <a:ext uri="{9D8B030D-6E8A-4147-A177-3AD203B41FA5}">
                      <a16:colId xmlns:a16="http://schemas.microsoft.com/office/drawing/2014/main" val="2555955389"/>
                    </a:ext>
                  </a:extLst>
                </a:gridCol>
                <a:gridCol w="3894873">
                  <a:extLst>
                    <a:ext uri="{9D8B030D-6E8A-4147-A177-3AD203B41FA5}">
                      <a16:colId xmlns:a16="http://schemas.microsoft.com/office/drawing/2014/main" val="1715577903"/>
                    </a:ext>
                  </a:extLst>
                </a:gridCol>
                <a:gridCol w="5047358">
                  <a:extLst>
                    <a:ext uri="{9D8B030D-6E8A-4147-A177-3AD203B41FA5}">
                      <a16:colId xmlns:a16="http://schemas.microsoft.com/office/drawing/2014/main" val="302528925"/>
                    </a:ext>
                  </a:extLst>
                </a:gridCol>
              </a:tblGrid>
              <a:tr h="4621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Building block</a:t>
                      </a:r>
                    </a:p>
                  </a:txBody>
                  <a:tcPr marT="108000" marB="108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Objective / purpose</a:t>
                      </a:r>
                    </a:p>
                  </a:txBody>
                  <a:tcPr marT="108000" marB="10800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Considerations</a:t>
                      </a:r>
                    </a:p>
                  </a:txBody>
                  <a:tcPr marT="108000" marB="108000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51016"/>
                  </a:ext>
                </a:extLst>
              </a:tr>
              <a:tr h="1150101"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b="1" dirty="0">
                          <a:solidFill>
                            <a:sysClr val="windowText" lastClr="000000"/>
                          </a:solidFill>
                        </a:rPr>
                        <a:t>1. Growth portfolio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Maximise long-term compound return to maximise income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Manage risk exposures subject to limiting any return sacrifice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Income risk exposure might be addressed through annuities or Age Pension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Portfolio drawdown risk might be managed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Inflation-hedged assets favoured  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Franking credits favoured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11636"/>
                  </a:ext>
                </a:extLst>
              </a:tr>
              <a:tr h="867572"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b="1" dirty="0">
                          <a:solidFill>
                            <a:sysClr val="windowText" lastClr="000000"/>
                          </a:solidFill>
                        </a:rPr>
                        <a:t>2. Defensive portfolio (traditional)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Limit overall portfolio risk where beneficial, e.g. address low tolerance for fluctuations in account balance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Nominal long bonds quite exposed to inflation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Credit and defensive alternatives might be used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ILBs unattractive if return sacrifice is large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66455"/>
                  </a:ext>
                </a:extLst>
              </a:tr>
              <a:tr h="1150101"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b="1" dirty="0">
                          <a:solidFill>
                            <a:sysClr val="windowText" lastClr="000000"/>
                          </a:solidFill>
                        </a:rPr>
                        <a:t>3. Capital stable portfolio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Reliable and accessible pot of wealth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Aim to avoid reduction in real value of capital over short </a:t>
                      </a:r>
                      <a:r>
                        <a:rPr lang="en-AU" i="1" dirty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 long term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May seek positive real returns if safe 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Prime use: contingency account (rainy day fund)</a:t>
                      </a:r>
                    </a:p>
                    <a:p>
                      <a:pPr marL="180975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Largely invested in short-duration securities  </a:t>
                      </a:r>
                    </a:p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Could be combined with growth portfolio to form a balanced fund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29937"/>
                  </a:ext>
                </a:extLst>
              </a:tr>
              <a:tr h="571770">
                <a:tc>
                  <a:txBody>
                    <a:bodyPr/>
                    <a:lstStyle/>
                    <a:p>
                      <a:pPr marL="266700" indent="-26670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b="1" dirty="0">
                          <a:solidFill>
                            <a:sysClr val="windowText" lastClr="000000"/>
                          </a:solidFill>
                        </a:rPr>
                        <a:t>4. Pre-mixed balanced portfolios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May be preferred for reasons of familiarity or efficiency of delivery  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440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Repurposing accumulation options will fail to deliver portfolios tailored to needs of retirees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1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2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79872"/>
            <a:ext cx="10515600" cy="905377"/>
          </a:xfrm>
        </p:spPr>
        <p:txBody>
          <a:bodyPr/>
          <a:lstStyle/>
          <a:p>
            <a:r>
              <a:rPr lang="en-AU" dirty="0"/>
              <a:t>Fund g</a:t>
            </a:r>
            <a:r>
              <a:rPr lang="en-AU" b="1" dirty="0">
                <a:latin typeface="Franklin Gothic Demi Cond" panose="020B0603020102020204" pitchFamily="34" charset="0"/>
              </a:rPr>
              <a:t>overnance and organisational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144125" y="823359"/>
            <a:ext cx="15733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1072512" y="1360039"/>
            <a:ext cx="5023488" cy="358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72000" tIns="108000" rIns="72000" bIns="72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AU" sz="2100" b="1" u="sng" dirty="0"/>
              <a:t>Issue #1</a:t>
            </a:r>
          </a:p>
          <a:p>
            <a:pPr algn="ctr">
              <a:spcAft>
                <a:spcPts val="600"/>
              </a:spcAft>
            </a:pPr>
            <a:r>
              <a:rPr lang="en-AU" sz="2100" b="1" dirty="0"/>
              <a:t>Responsibility for retirement portfolios</a:t>
            </a:r>
          </a:p>
          <a:p>
            <a:pPr algn="ctr">
              <a:spcBef>
                <a:spcPts val="600"/>
              </a:spcBef>
            </a:pPr>
            <a:r>
              <a:rPr lang="en-AU" sz="2100" dirty="0"/>
              <a:t>(A) Existing investment team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2100" i="1" dirty="0"/>
              <a:t>or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2100" dirty="0"/>
              <a:t>(B1) Dedicated retirement team housed within investment function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2100" i="1" dirty="0"/>
              <a:t>or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2100" dirty="0"/>
              <a:t>(B2) Dedicated retirement team housed within retirement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0EE8F-C339-A579-2B3A-6A48EBDA14D1}"/>
              </a:ext>
            </a:extLst>
          </p:cNvPr>
          <p:cNvSpPr txBox="1"/>
          <p:nvPr/>
        </p:nvSpPr>
        <p:spPr>
          <a:xfrm>
            <a:off x="6296093" y="976012"/>
            <a:ext cx="4402465" cy="2791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72000" tIns="108000" rIns="72000" bIns="72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AU" sz="2100" b="1" u="sng" dirty="0"/>
              <a:t>Issue #2</a:t>
            </a:r>
          </a:p>
          <a:p>
            <a:pPr algn="ctr">
              <a:spcAft>
                <a:spcPts val="600"/>
              </a:spcAft>
            </a:pPr>
            <a:r>
              <a:rPr lang="en-AU" sz="2100" b="1" dirty="0"/>
              <a:t>Shared or segregated portfolios</a:t>
            </a:r>
          </a:p>
          <a:p>
            <a:pPr algn="ctr">
              <a:spcBef>
                <a:spcPts val="600"/>
              </a:spcBef>
            </a:pPr>
            <a:r>
              <a:rPr lang="en-AU" sz="2100" dirty="0"/>
              <a:t>(A) Shared = same portfolios used for accumulation and retirement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2100" i="1" dirty="0"/>
              <a:t>or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2100" dirty="0"/>
              <a:t>(B) Segregated = dedicated portfolios for accumulation and retirement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84951-F3A5-0150-D7BD-6022BC23A446}"/>
              </a:ext>
            </a:extLst>
          </p:cNvPr>
          <p:cNvSpPr/>
          <p:nvPr/>
        </p:nvSpPr>
        <p:spPr>
          <a:xfrm>
            <a:off x="1431753" y="5216829"/>
            <a:ext cx="4305006" cy="1285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Bef>
                <a:spcPts val="600"/>
              </a:spcBef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  <a:spcBef>
                <a:spcPts val="1200"/>
              </a:spcBef>
            </a:pPr>
            <a:r>
              <a:rPr lang="en-AU" sz="2400" b="1" i="1" dirty="0"/>
              <a:t>Any thoughts on these issues?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3236B-14BD-30A8-9AA7-D3BD68F42923}"/>
              </a:ext>
            </a:extLst>
          </p:cNvPr>
          <p:cNvSpPr txBox="1"/>
          <p:nvPr/>
        </p:nvSpPr>
        <p:spPr>
          <a:xfrm>
            <a:off x="6296092" y="3920089"/>
            <a:ext cx="4402465" cy="2114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72000" tIns="108000" rIns="72000" bIns="72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AU" sz="2100" b="1" u="sng" dirty="0"/>
              <a:t>Issue #3</a:t>
            </a:r>
          </a:p>
          <a:p>
            <a:pPr algn="ctr">
              <a:spcAft>
                <a:spcPts val="600"/>
              </a:spcAft>
            </a:pPr>
            <a:r>
              <a:rPr lang="en-AU" sz="2100" b="1" dirty="0"/>
              <a:t>Performance evaluation … when:</a:t>
            </a:r>
            <a:endParaRPr lang="en-AU" sz="2100" i="1" dirty="0"/>
          </a:p>
          <a:p>
            <a:pPr marL="180975" indent="-180975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Returns are just one component of member outcomes</a:t>
            </a:r>
          </a:p>
          <a:p>
            <a:pPr marL="180975" indent="-180975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100" dirty="0"/>
              <a:t>Portfolios are tailored for retirees</a:t>
            </a:r>
          </a:p>
        </p:txBody>
      </p:sp>
    </p:spTree>
    <p:extLst>
      <p:ext uri="{BB962C8B-B14F-4D97-AF65-F5344CB8AC3E}">
        <p14:creationId xmlns:p14="http://schemas.microsoft.com/office/powerpoint/2010/main" val="37901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18" ma:contentTypeDescription="Create a new document." ma:contentTypeScope="" ma:versionID="40a9682cc48a06506d7f02664e9a81bb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2366c689c5d9c5b149e65a6fd171115d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715D63-7EB2-4B8E-8F65-C8456C20A0C3}">
  <ds:schemaRefs>
    <ds:schemaRef ds:uri="http://schemas.microsoft.com/office/2006/metadata/properties"/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CFBE0-6C10-462D-8FCE-CBC3B7EEA704}"/>
</file>

<file path=docProps/app.xml><?xml version="1.0" encoding="utf-8"?>
<Properties xmlns="http://schemas.openxmlformats.org/officeDocument/2006/extended-properties" xmlns:vt="http://schemas.openxmlformats.org/officeDocument/2006/docPropsVTypes">
  <TotalTime>13853</TotalTime>
  <Words>825</Words>
  <Application>Microsoft Office PowerPoint</Application>
  <PresentationFormat>Widescreen</PresentationFormat>
  <Paragraphs>141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Franklin Gothic Demi Cond</vt:lpstr>
      <vt:lpstr>STIXGeneral-Regular</vt:lpstr>
      <vt:lpstr>Office Theme</vt:lpstr>
      <vt:lpstr>Retirement explainer #8  Investments in the retirement phase  </vt:lpstr>
      <vt:lpstr>Overview</vt:lpstr>
      <vt:lpstr>Investments are one component of retirement solutions</vt:lpstr>
      <vt:lpstr>Retirement differs from accumulation in key ways</vt:lpstr>
      <vt:lpstr>Managing member outcomes vs. pooled portfolios</vt:lpstr>
      <vt:lpstr>Two key functions for the investments</vt:lpstr>
      <vt:lpstr>Potential investment building blocks</vt:lpstr>
      <vt:lpstr>Unpacking the building blocks</vt:lpstr>
      <vt:lpstr>Fund governance and organisational structure</vt:lpstr>
      <vt:lpstr>Our final take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312</cp:revision>
  <dcterms:created xsi:type="dcterms:W3CDTF">2020-07-06T01:22:29Z</dcterms:created>
  <dcterms:modified xsi:type="dcterms:W3CDTF">2024-08-16T05:15:06Z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