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29" r:id="rId6"/>
    <p:sldId id="595" r:id="rId7"/>
    <p:sldId id="596" r:id="rId8"/>
    <p:sldId id="585" r:id="rId9"/>
    <p:sldId id="597" r:id="rId10"/>
    <p:sldId id="598" r:id="rId11"/>
    <p:sldId id="599" r:id="rId12"/>
    <p:sldId id="600" r:id="rId13"/>
    <p:sldId id="577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72" d="100"/>
          <a:sy n="72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20/06/2024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20/06/2024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13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342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94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0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77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112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92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20/06/2024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256" y="1109695"/>
            <a:ext cx="9484810" cy="36946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#7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4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Building retirement solutions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4200" b="1" i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256" y="4804379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518541" y="4535991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2162175" y="1224768"/>
            <a:ext cx="9735416" cy="438545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What are ‘retirement solutions’</a:t>
            </a:r>
          </a:p>
          <a:p>
            <a:pPr marL="271463" indent="-271463">
              <a:lnSpc>
                <a:spcPct val="105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Key building blocks</a:t>
            </a:r>
          </a:p>
          <a:p>
            <a:pPr marL="271463" indent="-271463">
              <a:lnSpc>
                <a:spcPct val="105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The super fund perspective</a:t>
            </a:r>
          </a:p>
          <a:p>
            <a:pPr marL="271463" indent="-271463">
              <a:lnSpc>
                <a:spcPct val="105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Other considerations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Solution selection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Personalisation pathways and member information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Capabilities needed (modelling, assessment, adjusting)</a:t>
            </a:r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94061"/>
            <a:ext cx="10515600" cy="905377"/>
          </a:xfrm>
        </p:spPr>
        <p:txBody>
          <a:bodyPr/>
          <a:lstStyle/>
          <a:p>
            <a:r>
              <a:rPr lang="en-US" b="1" dirty="0">
                <a:latin typeface="Franklin Gothic Demi Cond" panose="020B0603020102020204" pitchFamily="34" charset="0"/>
              </a:rPr>
              <a:t>Retirement solutions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5000441" y="747159"/>
            <a:ext cx="6684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1078195" y="901350"/>
            <a:ext cx="10362833" cy="10452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36000" tIns="108000" rIns="36000" bIns="108000" rtlCol="0">
            <a:noAutofit/>
          </a:bodyPr>
          <a:lstStyle/>
          <a:p>
            <a:pPr algn="ctr">
              <a:lnSpc>
                <a:spcPct val="105000"/>
              </a:lnSpc>
              <a:spcBef>
                <a:spcPts val="3000"/>
              </a:spcBef>
            </a:pPr>
            <a:r>
              <a:rPr lang="en-AU" sz="2400" b="1" i="1" dirty="0"/>
              <a:t>Our definition:</a:t>
            </a:r>
            <a:r>
              <a:rPr lang="en-AU" sz="2400" i="1" dirty="0"/>
              <a:t> 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2400" i="1" dirty="0"/>
              <a:t>Mechanism for converting </a:t>
            </a:r>
            <a:r>
              <a:rPr lang="en-AU" sz="2400" i="1" dirty="0">
                <a:solidFill>
                  <a:schemeClr val="accent2">
                    <a:lumMod val="75000"/>
                  </a:schemeClr>
                </a:solidFill>
              </a:rPr>
              <a:t>available funds</a:t>
            </a:r>
            <a:r>
              <a:rPr lang="en-AU" sz="2400" i="1" dirty="0"/>
              <a:t> into </a:t>
            </a:r>
            <a:r>
              <a:rPr lang="en-AU" sz="2400" i="1" dirty="0">
                <a:solidFill>
                  <a:schemeClr val="accent6">
                    <a:lumMod val="75000"/>
                  </a:schemeClr>
                </a:solidFill>
              </a:rPr>
              <a:t>financial outcomes </a:t>
            </a:r>
            <a:r>
              <a:rPr lang="en-AU" sz="2400" i="1" dirty="0"/>
              <a:t>in retirement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51E1C-B111-6EDE-D8E5-51F54AEC5446}"/>
              </a:ext>
            </a:extLst>
          </p:cNvPr>
          <p:cNvSpPr txBox="1"/>
          <p:nvPr/>
        </p:nvSpPr>
        <p:spPr>
          <a:xfrm>
            <a:off x="707560" y="2100750"/>
            <a:ext cx="5473419" cy="3461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>
              <a:spcBef>
                <a:spcPts val="3000"/>
              </a:spcBef>
            </a:pP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</a:rPr>
              <a:t>Available funds could comprise: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Super balance at retirement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Financial assets outside of super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Family home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Resources of a partner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Social security, most notably the Age Pension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Ability to earn personal income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Inheritances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Mortality credits (via lifetime income stream) </a:t>
            </a:r>
          </a:p>
          <a:p>
            <a:pPr marL="361950" indent="-180975"/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AU" sz="2000" i="1" dirty="0">
                <a:solidFill>
                  <a:schemeClr val="accent2">
                    <a:lumMod val="75000"/>
                  </a:schemeClr>
                </a:solidFill>
              </a:rPr>
              <a:t>… allowing for: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Any debt outstanding at retirement.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646DF-F0BC-5334-ACF0-6C9785D000F7}"/>
              </a:ext>
            </a:extLst>
          </p:cNvPr>
          <p:cNvSpPr txBox="1"/>
          <p:nvPr/>
        </p:nvSpPr>
        <p:spPr>
          <a:xfrm>
            <a:off x="6432380" y="2315063"/>
            <a:ext cx="5318760" cy="3033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>
              <a:lnSpc>
                <a:spcPct val="105000"/>
              </a:lnSpc>
              <a:spcBef>
                <a:spcPts val="3000"/>
              </a:spcBef>
            </a:pP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</a:rPr>
              <a:t>Financial outcomes comprise:</a:t>
            </a:r>
          </a:p>
          <a:p>
            <a:pPr marL="361950" indent="-361950">
              <a:lnSpc>
                <a:spcPct val="105000"/>
              </a:lnSpc>
              <a:spcBef>
                <a:spcPts val="1200"/>
              </a:spcBef>
              <a:buAutoNum type="romanLcParenBoth"/>
            </a:pPr>
            <a:r>
              <a:rPr lang="en-AU" sz="2000" i="1" dirty="0">
                <a:solidFill>
                  <a:schemeClr val="accent6">
                    <a:lumMod val="75000"/>
                  </a:schemeClr>
                </a:solidFill>
              </a:rPr>
              <a:t>Income for regular spending</a:t>
            </a:r>
          </a:p>
          <a:p>
            <a:pPr marL="628650" indent="-180975">
              <a:lnSpc>
                <a:spcPct val="105000"/>
              </a:lnSpc>
              <a:spcBef>
                <a:spcPts val="600"/>
              </a:spcBef>
            </a:pPr>
            <a:r>
              <a:rPr lang="en-AU" sz="2000" dirty="0">
                <a:solidFill>
                  <a:schemeClr val="accent6">
                    <a:lumMod val="75000"/>
                  </a:schemeClr>
                </a:solidFill>
              </a:rPr>
              <a:t>– Covered by income-based RIC objectives  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AU" sz="2000" i="1" dirty="0">
                <a:solidFill>
                  <a:schemeClr val="accent6">
                    <a:lumMod val="75000"/>
                  </a:schemeClr>
                </a:solidFill>
              </a:rPr>
              <a:t>(ii) Funding for occasional spending</a:t>
            </a:r>
          </a:p>
          <a:p>
            <a:pPr marL="628650" lvl="1" indent="-180975">
              <a:lnSpc>
                <a:spcPct val="105000"/>
              </a:lnSpc>
              <a:spcBef>
                <a:spcPts val="600"/>
              </a:spcBef>
            </a:pPr>
            <a:r>
              <a:rPr lang="en-AU" sz="2000" dirty="0">
                <a:solidFill>
                  <a:schemeClr val="accent6">
                    <a:lumMod val="75000"/>
                  </a:schemeClr>
                </a:solidFill>
              </a:rPr>
              <a:t>– e.g. large expenditures, bequests, entry into aged care, repay debt</a:t>
            </a:r>
          </a:p>
          <a:p>
            <a:pPr marL="628650" lvl="1" indent="-180975">
              <a:lnSpc>
                <a:spcPct val="105000"/>
              </a:lnSpc>
              <a:spcBef>
                <a:spcPts val="600"/>
              </a:spcBef>
            </a:pPr>
            <a:r>
              <a:rPr lang="en-AU" sz="2000" dirty="0">
                <a:solidFill>
                  <a:schemeClr val="accent6">
                    <a:lumMod val="75000"/>
                  </a:schemeClr>
                </a:solidFill>
              </a:rPr>
              <a:t>– Related to flexible access to funds   </a:t>
            </a:r>
          </a:p>
        </p:txBody>
      </p:sp>
    </p:spTree>
    <p:extLst>
      <p:ext uri="{BB962C8B-B14F-4D97-AF65-F5344CB8AC3E}">
        <p14:creationId xmlns:p14="http://schemas.microsoft.com/office/powerpoint/2010/main" val="32974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b="1" dirty="0">
                <a:latin typeface="Franklin Gothic Demi Cond" panose="020B0603020102020204" pitchFamily="34" charset="0"/>
              </a:rPr>
              <a:t>Building </a:t>
            </a:r>
            <a:r>
              <a:rPr lang="en-US" dirty="0"/>
              <a:t>blocks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695700" y="857250"/>
            <a:ext cx="7867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887595" y="1181592"/>
            <a:ext cx="8999355" cy="50241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Asset carve-out</a:t>
            </a:r>
            <a:r>
              <a:rPr lang="en-AU" sz="2200" dirty="0"/>
              <a:t> – funds set aside for other than income generation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Probably a contingency or ‘rainy day’ fund; but other purposes possible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Lifetime income streams </a:t>
            </a:r>
            <a:r>
              <a:rPr lang="en-AU" sz="2200" dirty="0"/>
              <a:t>(or products)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Range of types and features </a:t>
            </a:r>
            <a:r>
              <a:rPr lang="en-AU" sz="1900" i="1" dirty="0"/>
              <a:t>(a matter for another time)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Investments</a:t>
            </a:r>
            <a:r>
              <a:rPr lang="en-AU" sz="2200" dirty="0"/>
              <a:t> – probably delivered via an account-based pension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Growth portfolio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Traditional defensive portfolio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Capital stable portfolio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Drawdown strategy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Rules for drawing income from the investments</a:t>
            </a:r>
          </a:p>
          <a:p>
            <a:pPr marL="62865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Shapes up the income stream</a:t>
            </a:r>
          </a:p>
          <a:p>
            <a:pPr marL="271463" indent="-271463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0209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31316"/>
            <a:ext cx="11503828" cy="736212"/>
          </a:xfrm>
        </p:spPr>
        <p:txBody>
          <a:bodyPr>
            <a:normAutofit/>
          </a:bodyPr>
          <a:lstStyle/>
          <a:p>
            <a:r>
              <a:rPr lang="en-AU" dirty="0"/>
              <a:t>Building blocks from the super fund perspective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487025" y="705899"/>
            <a:ext cx="12359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E97D105C-DD0B-F6D1-B797-335B337F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730216"/>
            <a:ext cx="6849022" cy="60103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15CAA63-E0CB-4F1A-4F32-B5C997FE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78" y="2360612"/>
            <a:ext cx="7078608" cy="213677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DAF01BC-E70E-DBE0-084A-C5EFFDBF1AB6}"/>
              </a:ext>
            </a:extLst>
          </p:cNvPr>
          <p:cNvSpPr txBox="1"/>
          <p:nvPr/>
        </p:nvSpPr>
        <p:spPr>
          <a:xfrm>
            <a:off x="9281305" y="948788"/>
            <a:ext cx="2339195" cy="34105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>
              <a:lnSpc>
                <a:spcPct val="105000"/>
              </a:lnSpc>
              <a:spcBef>
                <a:spcPts val="3000"/>
              </a:spcBef>
            </a:pPr>
            <a:r>
              <a:rPr lang="en-AU" sz="1900" b="1" i="1" dirty="0">
                <a:solidFill>
                  <a:schemeClr val="bg1"/>
                </a:solidFill>
              </a:rPr>
              <a:t>Challenge for trustees: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1900" i="1" dirty="0">
                <a:solidFill>
                  <a:schemeClr val="bg1"/>
                </a:solidFill>
              </a:rPr>
              <a:t>How to design and offer solutions when responsibility relates only to the member and their balance …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AU" sz="1900" i="1" dirty="0">
                <a:solidFill>
                  <a:schemeClr val="bg1"/>
                </a:solidFill>
              </a:rPr>
              <a:t>… when other funding sources like the Age Pension also matter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56CDC4-A5E3-43CA-E792-677C267B2160}"/>
              </a:ext>
            </a:extLst>
          </p:cNvPr>
          <p:cNvSpPr/>
          <p:nvPr/>
        </p:nvSpPr>
        <p:spPr>
          <a:xfrm>
            <a:off x="7639687" y="5133142"/>
            <a:ext cx="4197602" cy="1607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How might trustees navigate the above challenge?</a:t>
            </a:r>
          </a:p>
        </p:txBody>
      </p:sp>
    </p:spTree>
    <p:extLst>
      <p:ext uri="{BB962C8B-B14F-4D97-AF65-F5344CB8AC3E}">
        <p14:creationId xmlns:p14="http://schemas.microsoft.com/office/powerpoint/2010/main" val="15784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AU" dirty="0"/>
              <a:t>Three approaches to s</a:t>
            </a:r>
            <a:r>
              <a:rPr lang="en-AU" b="1" dirty="0">
                <a:latin typeface="Franklin Gothic Demi Cond" panose="020B0603020102020204" pitchFamily="34" charset="0"/>
              </a:rPr>
              <a:t>electing a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963025" y="880509"/>
            <a:ext cx="26358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73245" y="1221446"/>
            <a:ext cx="5189355" cy="412130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361950" indent="-361950">
              <a:lnSpc>
                <a:spcPct val="105000"/>
              </a:lnSpc>
              <a:spcBef>
                <a:spcPts val="3000"/>
              </a:spcBef>
              <a:buAutoNum type="arabicPeriod"/>
            </a:pPr>
            <a:r>
              <a:rPr lang="en-AU" sz="2200" b="1" dirty="0"/>
              <a:t>Apply principles and rules</a:t>
            </a:r>
          </a:p>
          <a:p>
            <a:pPr marL="714375" lvl="1" indent="-266700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e.g. layered sequence of decisions</a:t>
            </a:r>
          </a:p>
          <a:p>
            <a:pPr marL="714375" lvl="1" indent="-266700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See box beside</a:t>
            </a:r>
          </a:p>
          <a:p>
            <a:pPr marL="361950" indent="-361950">
              <a:lnSpc>
                <a:spcPct val="105000"/>
              </a:lnSpc>
              <a:spcBef>
                <a:spcPts val="1500"/>
              </a:spcBef>
              <a:buAutoNum type="arabicPeriod"/>
            </a:pPr>
            <a:r>
              <a:rPr lang="en-AU" sz="2200" b="1" dirty="0"/>
              <a:t>Selected from candidate solutions</a:t>
            </a:r>
          </a:p>
          <a:p>
            <a:pPr marL="714375" lvl="1" indent="-266700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Propose and choose from a menu of options spanning the required range</a:t>
            </a:r>
          </a:p>
          <a:p>
            <a:pPr marL="361950" indent="-361950">
              <a:lnSpc>
                <a:spcPct val="105000"/>
              </a:lnSpc>
              <a:spcBef>
                <a:spcPts val="1500"/>
              </a:spcBef>
              <a:buAutoNum type="arabicPeriod"/>
            </a:pPr>
            <a:r>
              <a:rPr lang="en-AU" sz="2200" b="1" dirty="0"/>
              <a:t>‘Optimise’ for the member (or type) </a:t>
            </a:r>
          </a:p>
          <a:p>
            <a:pPr marL="714375" indent="-266700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Maximise some objective function, then adjust as required</a:t>
            </a:r>
          </a:p>
          <a:p>
            <a:pPr>
              <a:lnSpc>
                <a:spcPct val="105000"/>
              </a:lnSpc>
              <a:spcBef>
                <a:spcPts val="3000"/>
              </a:spcBef>
            </a:pPr>
            <a:endParaRPr lang="en-AU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EF399-D8D1-A159-0A78-736AF3AE4423}"/>
              </a:ext>
            </a:extLst>
          </p:cNvPr>
          <p:cNvSpPr txBox="1"/>
          <p:nvPr/>
        </p:nvSpPr>
        <p:spPr>
          <a:xfrm>
            <a:off x="5781590" y="1221446"/>
            <a:ext cx="6181725" cy="459910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108000" tIns="72000" rIns="72000" bIns="72000" rtlCol="0">
            <a:noAutofit/>
          </a:bodyPr>
          <a:lstStyle/>
          <a:p>
            <a:pPr algn="ctr">
              <a:spcBef>
                <a:spcPts val="3000"/>
              </a:spcBef>
            </a:pPr>
            <a:r>
              <a:rPr lang="en-AU" sz="2000" b="1" dirty="0"/>
              <a:t>Example of layered decision sequence </a:t>
            </a:r>
          </a:p>
          <a:p>
            <a:pPr>
              <a:spcBef>
                <a:spcPts val="900"/>
              </a:spcBef>
            </a:pPr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Step 1: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 Allocate to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contingency account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based on the need for precautionary savings. Invest in capital stable fund.</a:t>
            </a:r>
          </a:p>
          <a:p>
            <a:pPr>
              <a:spcBef>
                <a:spcPts val="900"/>
              </a:spcBef>
            </a:pPr>
            <a:r>
              <a:rPr lang="en-AU" b="1" i="1" dirty="0">
                <a:solidFill>
                  <a:schemeClr val="accent4">
                    <a:lumMod val="75000"/>
                  </a:schemeClr>
                </a:solidFill>
              </a:rPr>
              <a:t>Step 2: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 Allocate to </a:t>
            </a:r>
            <a:r>
              <a:rPr lang="en-AU" b="1" dirty="0">
                <a:solidFill>
                  <a:schemeClr val="accent4">
                    <a:lumMod val="75000"/>
                  </a:schemeClr>
                </a:solidFill>
              </a:rPr>
              <a:t>lifetime income stream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 based on need for minimum income in excess of Age Pension, considering the willingness to sacrifice access to some capital.</a:t>
            </a:r>
          </a:p>
          <a:p>
            <a:pPr>
              <a:spcBef>
                <a:spcPts val="900"/>
              </a:spcBef>
            </a:pPr>
            <a:r>
              <a:rPr lang="en-AU" b="1" i="1" dirty="0">
                <a:solidFill>
                  <a:schemeClr val="accent2">
                    <a:lumMod val="75000"/>
                  </a:schemeClr>
                </a:solidFill>
              </a:rPr>
              <a:t>Step 3: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Determine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type of lifetime income stream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, e.g.  preference for guaranteed, stable income =&gt; fixed annuity</a:t>
            </a:r>
          </a:p>
          <a:p>
            <a:pPr>
              <a:spcBef>
                <a:spcPts val="900"/>
              </a:spcBef>
            </a:pPr>
            <a:r>
              <a:rPr lang="en-AU" b="1" i="1" dirty="0">
                <a:solidFill>
                  <a:srgbClr val="FF0000"/>
                </a:solidFill>
              </a:rPr>
              <a:t>Step 4:</a:t>
            </a:r>
            <a:r>
              <a:rPr lang="en-AU" dirty="0">
                <a:solidFill>
                  <a:srgbClr val="FF0000"/>
                </a:solidFill>
              </a:rPr>
              <a:t> Allocate remainder to </a:t>
            </a:r>
            <a:r>
              <a:rPr lang="en-AU" b="1" dirty="0">
                <a:solidFill>
                  <a:srgbClr val="FF0000"/>
                </a:solidFill>
              </a:rPr>
              <a:t>account-based pension.</a:t>
            </a:r>
            <a:r>
              <a:rPr lang="en-AU" dirty="0">
                <a:solidFill>
                  <a:srgbClr val="FF0000"/>
                </a:solidFill>
              </a:rPr>
              <a:t> Set </a:t>
            </a:r>
            <a:r>
              <a:rPr lang="en-AU" b="1" dirty="0">
                <a:solidFill>
                  <a:srgbClr val="FF0000"/>
                </a:solidFill>
              </a:rPr>
              <a:t>growth vs. defensive </a:t>
            </a:r>
            <a:r>
              <a:rPr lang="en-AU" dirty="0">
                <a:solidFill>
                  <a:srgbClr val="FF0000"/>
                </a:solidFill>
              </a:rPr>
              <a:t>mix to maximise expected income, subject to tolerance for return volatility. </a:t>
            </a:r>
          </a:p>
          <a:p>
            <a:pPr>
              <a:spcBef>
                <a:spcPts val="900"/>
              </a:spcBef>
            </a:pPr>
            <a:r>
              <a:rPr lang="en-AU" b="1" i="1" dirty="0">
                <a:solidFill>
                  <a:schemeClr val="accent6">
                    <a:lumMod val="75000"/>
                  </a:schemeClr>
                </a:solidFill>
              </a:rPr>
              <a:t>Step 5: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Choose a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drawdown strategy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 based on (a) whether an income target or income optimisation is more appropriate, and (b) need to retain some accessible funds as member ages.</a:t>
            </a:r>
          </a:p>
          <a:p>
            <a:pPr>
              <a:spcBef>
                <a:spcPts val="3000"/>
              </a:spcBef>
            </a:pPr>
            <a:endParaRPr lang="en-AU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379F-F381-743E-D629-4FA41B1F5E3D}"/>
              </a:ext>
            </a:extLst>
          </p:cNvPr>
          <p:cNvSpPr/>
          <p:nvPr/>
        </p:nvSpPr>
        <p:spPr>
          <a:xfrm>
            <a:off x="991534" y="5116106"/>
            <a:ext cx="4571066" cy="1534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Which approach is most likely to be effective, and why?</a:t>
            </a:r>
          </a:p>
        </p:txBody>
      </p:sp>
    </p:spTree>
    <p:extLst>
      <p:ext uri="{BB962C8B-B14F-4D97-AF65-F5344CB8AC3E}">
        <p14:creationId xmlns:p14="http://schemas.microsoft.com/office/powerpoint/2010/main" val="23797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79872"/>
            <a:ext cx="10515600" cy="905377"/>
          </a:xfrm>
        </p:spPr>
        <p:txBody>
          <a:bodyPr/>
          <a:lstStyle/>
          <a:p>
            <a:r>
              <a:rPr lang="en-US" b="1" dirty="0" err="1">
                <a:latin typeface="Franklin Gothic Demi Cond" panose="020B0603020102020204" pitchFamily="34" charset="0"/>
              </a:rPr>
              <a:t>Personalisation</a:t>
            </a:r>
            <a:r>
              <a:rPr lang="en-US" b="1" dirty="0">
                <a:latin typeface="Franklin Gothic Demi Cond" panose="020B0603020102020204" pitchFamily="34" charset="0"/>
              </a:rPr>
              <a:t> and member information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9014860" y="823359"/>
            <a:ext cx="27025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5" y="1085249"/>
            <a:ext cx="6200775" cy="4667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72000" tIns="144000" rIns="72000" bIns="7200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AU" sz="2200" b="1" dirty="0"/>
              <a:t>Personalisation:</a:t>
            </a:r>
          </a:p>
          <a:p>
            <a:pPr marL="180975" indent="-18097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Members need personalised solutions </a:t>
            </a:r>
            <a:r>
              <a:rPr lang="en-AU" sz="2100" i="1" u="sng" dirty="0"/>
              <a:t>and</a:t>
            </a:r>
            <a:r>
              <a:rPr lang="en-AU" sz="2100" dirty="0"/>
              <a:t> guidance that meets their individual needs</a:t>
            </a:r>
          </a:p>
          <a:p>
            <a:pPr marL="180975" indent="-18097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Four </a:t>
            </a:r>
            <a:r>
              <a:rPr lang="en-AU" sz="2100" b="1" i="1" dirty="0"/>
              <a:t>pathways</a:t>
            </a:r>
            <a:r>
              <a:rPr lang="en-AU" sz="2100" b="1" dirty="0"/>
              <a:t> </a:t>
            </a:r>
            <a:r>
              <a:rPr lang="en-AU" sz="2100" dirty="0"/>
              <a:t>to find a suitable solution:</a:t>
            </a:r>
          </a:p>
          <a:p>
            <a:pPr marL="266700">
              <a:lnSpc>
                <a:spcPct val="105000"/>
              </a:lnSpc>
              <a:spcBef>
                <a:spcPts val="300"/>
              </a:spcBef>
            </a:pPr>
            <a:r>
              <a:rPr lang="en-AU" sz="2100" b="1" i="1" dirty="0"/>
              <a:t>1. Adviser direction</a:t>
            </a:r>
            <a:r>
              <a:rPr lang="en-AU" sz="2100" dirty="0"/>
              <a:t>, i.e. personal financial advice</a:t>
            </a:r>
          </a:p>
          <a:p>
            <a:pPr marL="266700">
              <a:lnSpc>
                <a:spcPct val="105000"/>
              </a:lnSpc>
              <a:spcBef>
                <a:spcPts val="300"/>
              </a:spcBef>
            </a:pPr>
            <a:r>
              <a:rPr lang="en-AU" sz="2100" b="1" i="1" dirty="0"/>
              <a:t>2. Self-direction</a:t>
            </a:r>
            <a:r>
              <a:rPr lang="en-AU" sz="2100" dirty="0"/>
              <a:t> (only suitable for a minority!)</a:t>
            </a:r>
          </a:p>
          <a:p>
            <a:pPr marL="85725">
              <a:lnSpc>
                <a:spcPct val="105000"/>
              </a:lnSpc>
              <a:spcBef>
                <a:spcPts val="300"/>
              </a:spcBef>
            </a:pPr>
            <a:r>
              <a:rPr lang="en-AU" sz="2100" i="1" dirty="0"/>
              <a:t>Through the super fund:</a:t>
            </a:r>
          </a:p>
          <a:p>
            <a:pPr marL="266700">
              <a:lnSpc>
                <a:spcPct val="105000"/>
              </a:lnSpc>
              <a:spcBef>
                <a:spcPts val="300"/>
              </a:spcBef>
            </a:pPr>
            <a:r>
              <a:rPr lang="en-AU" sz="2100" b="1" i="1" dirty="0"/>
              <a:t>3a. Cohort-based</a:t>
            </a:r>
          </a:p>
          <a:p>
            <a:pPr marL="895350" lvl="1" indent="-180975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Trustee recommendation or assignment</a:t>
            </a:r>
          </a:p>
          <a:p>
            <a:pPr marL="895350" lvl="1" indent="-180975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Member self-identifies with a ‘persona’</a:t>
            </a:r>
          </a:p>
          <a:p>
            <a:pPr marL="266700">
              <a:lnSpc>
                <a:spcPct val="105000"/>
              </a:lnSpc>
              <a:spcBef>
                <a:spcPts val="300"/>
              </a:spcBef>
            </a:pPr>
            <a:r>
              <a:rPr lang="en-AU" sz="2100" b="1" i="1" dirty="0"/>
              <a:t>3b. Individual tailoring</a:t>
            </a:r>
          </a:p>
          <a:p>
            <a:pPr marL="895350" lvl="1" indent="-180975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Where the industry should end up?</a:t>
            </a:r>
          </a:p>
          <a:p>
            <a:pPr>
              <a:lnSpc>
                <a:spcPct val="105000"/>
              </a:lnSpc>
              <a:spcBef>
                <a:spcPts val="1800"/>
              </a:spcBef>
            </a:pPr>
            <a:endParaRPr lang="en-A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0EE8F-C339-A579-2B3A-6A48EBDA14D1}"/>
              </a:ext>
            </a:extLst>
          </p:cNvPr>
          <p:cNvSpPr txBox="1"/>
          <p:nvPr/>
        </p:nvSpPr>
        <p:spPr>
          <a:xfrm>
            <a:off x="6897699" y="1466846"/>
            <a:ext cx="4819735" cy="3486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72000" tIns="180000" rIns="72000" bIns="72000" rtlCol="0">
            <a:noAutofit/>
          </a:bodyPr>
          <a:lstStyle/>
          <a:p>
            <a:pPr algn="ctr">
              <a:lnSpc>
                <a:spcPct val="105000"/>
              </a:lnSpc>
              <a:spcBef>
                <a:spcPts val="3000"/>
              </a:spcBef>
            </a:pPr>
            <a:r>
              <a:rPr lang="en-AU" sz="2200" b="1" dirty="0"/>
              <a:t>Two uses for member information:</a:t>
            </a:r>
          </a:p>
          <a:p>
            <a:pPr marL="180975" indent="-180975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b="1" i="1" dirty="0"/>
              <a:t>General information </a:t>
            </a:r>
            <a:r>
              <a:rPr lang="en-AU" sz="2100" dirty="0"/>
              <a:t>on member base</a:t>
            </a:r>
          </a:p>
          <a:p>
            <a:pPr marL="542925" lvl="1" indent="-180975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Inform solution design</a:t>
            </a:r>
          </a:p>
          <a:p>
            <a:pPr marL="542925" lvl="1" indent="-180975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Forming member cohorts</a:t>
            </a:r>
          </a:p>
          <a:p>
            <a:pPr marL="180975" indent="-180975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100" b="1" i="1" dirty="0"/>
              <a:t>Personal information</a:t>
            </a:r>
          </a:p>
          <a:p>
            <a:pPr marL="542925" lvl="1" indent="-180975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Design personally tailored solutions</a:t>
            </a:r>
          </a:p>
          <a:p>
            <a:pPr marL="542925" lvl="1" indent="-180975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100" dirty="0"/>
              <a:t>Identify member’s cohort</a:t>
            </a:r>
          </a:p>
        </p:txBody>
      </p:sp>
    </p:spTree>
    <p:extLst>
      <p:ext uri="{BB962C8B-B14F-4D97-AF65-F5344CB8AC3E}">
        <p14:creationId xmlns:p14="http://schemas.microsoft.com/office/powerpoint/2010/main" val="37901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AU" b="1" dirty="0">
                <a:latin typeface="Franklin Gothic Demi Cond" panose="020B0603020102020204" pitchFamily="34" charset="0"/>
              </a:rPr>
              <a:t>Capabilities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4619625" y="866775"/>
            <a:ext cx="68484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4" y="1336431"/>
            <a:ext cx="8065905" cy="50241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80975" indent="-180975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Stochastic modelling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Solution design and selection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Communicating the potential outcomes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Solution assessment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Assessment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Informs both initial solution design and ongoing development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Should be forward-looking, i.e. ex ante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Adjusting solutions over time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Some pre-programming is possible, but …</a:t>
            </a:r>
          </a:p>
          <a:p>
            <a:pPr marL="542925" lvl="1" indent="-27622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A</a:t>
            </a:r>
            <a:r>
              <a:rPr lang="en-AU" sz="2200" b="1" i="1" dirty="0"/>
              <a:t> review process </a:t>
            </a:r>
            <a:r>
              <a:rPr lang="en-AU" sz="2200" dirty="0"/>
              <a:t>is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CA27A-4D1B-342B-6D1A-DF2621261682}"/>
              </a:ext>
            </a:extLst>
          </p:cNvPr>
          <p:cNvSpPr/>
          <p:nvPr/>
        </p:nvSpPr>
        <p:spPr>
          <a:xfrm>
            <a:off x="6338776" y="4148285"/>
            <a:ext cx="3996071" cy="168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Bef>
                <a:spcPts val="600"/>
              </a:spcBef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  <a:spcBef>
                <a:spcPts val="1200"/>
              </a:spcBef>
            </a:pPr>
            <a:r>
              <a:rPr lang="en-AU" sz="2400" b="1" i="1" dirty="0"/>
              <a:t>What are the benefits of a solution review process?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A4E27-55B1-A542-2102-CBDE83E13C70}"/>
              </a:ext>
            </a:extLst>
          </p:cNvPr>
          <p:cNvSpPr/>
          <p:nvPr/>
        </p:nvSpPr>
        <p:spPr>
          <a:xfrm>
            <a:off x="7096348" y="1070904"/>
            <a:ext cx="4206062" cy="2155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Bef>
                <a:spcPts val="600"/>
              </a:spcBef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  <a:spcBef>
                <a:spcPts val="1200"/>
              </a:spcBef>
            </a:pPr>
            <a:r>
              <a:rPr lang="en-AU" sz="2400" b="1" i="1" dirty="0"/>
              <a:t>Could the same model be used for solution design and solution assessment?</a:t>
            </a:r>
          </a:p>
        </p:txBody>
      </p:sp>
    </p:spTree>
    <p:extLst>
      <p:ext uri="{BB962C8B-B14F-4D97-AF65-F5344CB8AC3E}">
        <p14:creationId xmlns:p14="http://schemas.microsoft.com/office/powerpoint/2010/main" val="560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AU" dirty="0"/>
              <a:t>Our final take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190875" y="937659"/>
            <a:ext cx="8360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2257425" y="1565032"/>
            <a:ext cx="7266690" cy="99719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0" lvl="1" algn="ctr">
              <a:lnSpc>
                <a:spcPct val="105000"/>
              </a:lnSpc>
              <a:spcBef>
                <a:spcPts val="600"/>
              </a:spcBef>
            </a:pPr>
            <a:r>
              <a:rPr lang="en-AU" sz="2800" b="1" i="1" dirty="0"/>
              <a:t>Embrace the complexity of solution design …. but keep it under the hood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E6CC1-B160-F333-C47B-F8587DF079BF}"/>
              </a:ext>
            </a:extLst>
          </p:cNvPr>
          <p:cNvSpPr/>
          <p:nvPr/>
        </p:nvSpPr>
        <p:spPr>
          <a:xfrm>
            <a:off x="3847657" y="3232988"/>
            <a:ext cx="4086226" cy="1208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17892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8" ma:contentTypeDescription="Create a new document." ma:contentTypeScope="" ma:versionID="40a9682cc48a06506d7f02664e9a81bb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2366c689c5d9c5b149e65a6fd171115d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402B8F-6FD8-45FE-AC8D-35BB2500EAFA}"/>
</file>

<file path=docProps/app.xml><?xml version="1.0" encoding="utf-8"?>
<Properties xmlns="http://schemas.openxmlformats.org/officeDocument/2006/extended-properties" xmlns:vt="http://schemas.openxmlformats.org/officeDocument/2006/docPropsVTypes">
  <TotalTime>12384</TotalTime>
  <Words>736</Words>
  <Application>Microsoft Office PowerPoint</Application>
  <PresentationFormat>Widescreen</PresentationFormat>
  <Paragraphs>124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Franklin Gothic Demi Cond</vt:lpstr>
      <vt:lpstr>STIXGeneral-Regular</vt:lpstr>
      <vt:lpstr>Office Theme</vt:lpstr>
      <vt:lpstr>Retirement explainer #7  Building retirement solutions  </vt:lpstr>
      <vt:lpstr>Overview</vt:lpstr>
      <vt:lpstr>Retirement solutions</vt:lpstr>
      <vt:lpstr>Building blocks</vt:lpstr>
      <vt:lpstr>Building blocks from the super fund perspective</vt:lpstr>
      <vt:lpstr>Three approaches to selecting a solution</vt:lpstr>
      <vt:lpstr>Personalisation and member information</vt:lpstr>
      <vt:lpstr>Capabilities needed</vt:lpstr>
      <vt:lpstr>Our final take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Geoff Warren</cp:lastModifiedBy>
  <cp:revision>299</cp:revision>
  <dcterms:created xsi:type="dcterms:W3CDTF">2020-07-06T01:22:29Z</dcterms:created>
  <dcterms:modified xsi:type="dcterms:W3CDTF">2024-06-20T04:51:04Z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