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529" r:id="rId6"/>
    <p:sldId id="579" r:id="rId7"/>
    <p:sldId id="578" r:id="rId8"/>
    <p:sldId id="562" r:id="rId9"/>
    <p:sldId id="561" r:id="rId10"/>
    <p:sldId id="584" r:id="rId11"/>
    <p:sldId id="586" r:id="rId12"/>
    <p:sldId id="576" r:id="rId13"/>
    <p:sldId id="585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139C2-8E4F-61FB-4CFF-6D13E650B54A}" name="Ian Fryer" initials="IF" userId="S::ian.fryer@fefundinfo.com::c79f1ecc-66c5-4cd6-8a54-f9aa8dbe40a4" providerId="AD"/>
  <p188:author id="{EF5950D4-B566-5345-8471-041F0452D3C0}" name="David Bell" initials="DB" userId="S::david.bell@conexusinstitute.com.au::1453229a-5a82-4406-af4d-d33b30fc4c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Warren" initials="GW" lastIdx="0" clrIdx="0">
    <p:extLst>
      <p:ext uri="{19B8F6BF-5375-455C-9EA6-DF929625EA0E}">
        <p15:presenceInfo xmlns:p15="http://schemas.microsoft.com/office/powerpoint/2012/main" userId="Geoff War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247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30/04/2024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30/04/2024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3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77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107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096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158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149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516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8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9564" y="6220619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exusinstitute.org.a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heconexusinstitute.org.au/wp-content/uploads/2023/09/Pathways-to-retirement-income-solutions-Draft-for-Discussion-Final-20230911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197430" y="1778558"/>
            <a:ext cx="9797142" cy="4622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111" y="1778558"/>
            <a:ext cx="9484810" cy="332243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Retirement explainer #6: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Pathways to  retirement solutions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br>
              <a:rPr lang="en-AU" sz="27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endParaRPr lang="en-AU" sz="3300" b="1" dirty="0">
              <a:solidFill>
                <a:srgbClr val="FF0000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207" y="4995671"/>
            <a:ext cx="9532540" cy="108915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Geoff Warren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 and ANU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/>
          <p:nvPr/>
        </p:nvCxnSpPr>
        <p:spPr>
          <a:xfrm flipV="1">
            <a:off x="1403207" y="4729080"/>
            <a:ext cx="9194240" cy="2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45" y="807527"/>
            <a:ext cx="11389894" cy="3414150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>
                <a:latin typeface="Franklin Gothic Demi Cond" panose="020B0706030402020204" pitchFamily="34" charset="0"/>
              </a:rPr>
              <a:t>Thank-you!</a:t>
            </a:r>
            <a:br>
              <a:rPr lang="en-US" sz="6000" b="0" dirty="0">
                <a:latin typeface="Franklin Gothic Demi Cond" panose="020B0706030402020204" pitchFamily="34" charset="0"/>
              </a:rPr>
            </a:br>
            <a:br>
              <a:rPr lang="en-US" sz="3600" b="0" dirty="0">
                <a:latin typeface="Franklin Gothic Demi Cond" panose="020B0706030402020204" pitchFamily="34" charset="0"/>
              </a:rPr>
            </a:br>
            <a:r>
              <a:rPr lang="en-US" sz="5200" b="0" dirty="0">
                <a:latin typeface="Franklin Gothic Demi Cond" panose="020B0706030402020204" pitchFamily="34" charset="0"/>
              </a:rPr>
              <a:t>Further questions, discussion or feedback?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281471" y="305153"/>
            <a:ext cx="11301791" cy="90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Demi Cond" panose="020B0706030402020204" pitchFamily="34" charset="0"/>
              </a:rPr>
              <a:t>Wrapping up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789947" y="914400"/>
            <a:ext cx="8033084" cy="10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865027" y="3907325"/>
            <a:ext cx="11092593" cy="1838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For research paper, see:</a:t>
            </a:r>
          </a:p>
          <a:p>
            <a:pPr algn="ctr"/>
            <a:br>
              <a:rPr lang="en-US" sz="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Conexus Institute website: 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https://theconexusinstitute.org.au/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br>
              <a:rPr lang="en-US" sz="800" b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Direct link: </a:t>
            </a:r>
            <a:r>
              <a:rPr lang="en-AU" sz="2000" b="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Pathways-to-retirement-income-solutions-Draft-for-Discussion-Final-20230911.pdf (theconexusinstitute.org.au)</a:t>
            </a:r>
            <a:endParaRPr lang="en-US" sz="2000" b="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6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6"/>
            <a:ext cx="10515600" cy="852536"/>
          </a:xfrm>
        </p:spPr>
        <p:txBody>
          <a:bodyPr/>
          <a:lstStyle/>
          <a:p>
            <a:r>
              <a:rPr lang="en-US" dirty="0"/>
              <a:t>Overview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2330191" y="872494"/>
            <a:ext cx="9189936" cy="13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449445" y="1082433"/>
            <a:ext cx="10955434" cy="456813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We investigate various pathways through which retiring or retired members might be directed towards suitable retirement solutions</a:t>
            </a:r>
          </a:p>
          <a:p>
            <a:pPr marL="271463" indent="-2714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Our organising structure is who identifies the solution, considering three parties:</a:t>
            </a:r>
          </a:p>
          <a:p>
            <a:pPr marL="622300" lvl="1" indent="90488">
              <a:lnSpc>
                <a:spcPct val="105000"/>
              </a:lnSpc>
              <a:spcBef>
                <a:spcPts val="300"/>
              </a:spcBef>
            </a:pPr>
            <a:r>
              <a:rPr lang="en-AU" sz="2400" dirty="0"/>
              <a:t>(1) Member (2) Adviser, or (3) Trustee</a:t>
            </a:r>
          </a:p>
          <a:p>
            <a:pPr marL="271463" indent="-2714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For each pathway, we outline</a:t>
            </a:r>
          </a:p>
          <a:p>
            <a:pPr marL="712788" lvl="1" indent="-255588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400" dirty="0"/>
              <a:t>Nature of the pathway</a:t>
            </a:r>
          </a:p>
          <a:p>
            <a:pPr marL="712788" lvl="1" indent="-255588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400" dirty="0"/>
              <a:t>Strengths and opportunities</a:t>
            </a:r>
          </a:p>
          <a:p>
            <a:pPr marL="712788" lvl="1" indent="-255588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400" dirty="0"/>
              <a:t>Weaknesses and challenges</a:t>
            </a:r>
          </a:p>
          <a:p>
            <a:pPr marL="712788" lvl="1" indent="-255588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400" dirty="0"/>
              <a:t>What is required for the pathway to work effectively</a:t>
            </a:r>
          </a:p>
          <a:p>
            <a:pPr marL="342900" indent="-34290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We also discuss ‘nudges’ </a:t>
            </a:r>
          </a:p>
        </p:txBody>
      </p:sp>
    </p:spTree>
    <p:extLst>
      <p:ext uri="{BB962C8B-B14F-4D97-AF65-F5344CB8AC3E}">
        <p14:creationId xmlns:p14="http://schemas.microsoft.com/office/powerpoint/2010/main" val="28144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86143"/>
            <a:ext cx="10515600" cy="905377"/>
          </a:xfrm>
        </p:spPr>
        <p:txBody>
          <a:bodyPr/>
          <a:lstStyle/>
          <a:p>
            <a:r>
              <a:rPr lang="en-US" dirty="0"/>
              <a:t>Retirement income strategies vs. solutions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9430378" y="923078"/>
            <a:ext cx="2200589" cy="10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9701684" y="2098602"/>
            <a:ext cx="2260878" cy="1619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AU" sz="2100" b="1" i="1" dirty="0"/>
              <a:t>How can retired members find their way to a suitable solution?</a:t>
            </a:r>
            <a:endParaRPr lang="en-US" sz="2100" b="1" i="1" dirty="0"/>
          </a:p>
        </p:txBody>
      </p:sp>
      <p:sp>
        <p:nvSpPr>
          <p:cNvPr id="10" name="Left Arrow 9"/>
          <p:cNvSpPr/>
          <p:nvPr/>
        </p:nvSpPr>
        <p:spPr>
          <a:xfrm>
            <a:off x="9159073" y="2678440"/>
            <a:ext cx="542611" cy="311498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61966-BFAC-BF8F-3EBF-930F7964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85" y="1300787"/>
            <a:ext cx="8023841" cy="53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Five pathways to retirement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9" y="1164820"/>
            <a:ext cx="10991187" cy="48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All pathways have a role to play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6926317" y="823966"/>
            <a:ext cx="4920690" cy="63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393" y="1083274"/>
            <a:ext cx="9513914" cy="41202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187083" y="1154392"/>
            <a:ext cx="5225745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Members differ in how they want to engage with retirement decisions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Trustee direction is the missing link: </a:t>
            </a:r>
          </a:p>
          <a:p>
            <a:pPr marL="630238" lvl="1" indent="-273050">
              <a:lnSpc>
                <a:spcPct val="120000"/>
              </a:lnSpc>
              <a:buFont typeface="Cambria" panose="02040503050406030204" pitchFamily="18" charset="0"/>
              <a:buChar char="–"/>
            </a:pPr>
            <a:r>
              <a:rPr lang="en-AU" sz="2400" dirty="0"/>
              <a:t>About 70% of members not taking advice and don’t want to choose</a:t>
            </a:r>
          </a:p>
          <a:p>
            <a:pPr marL="630238" lvl="1" indent="-273050">
              <a:lnSpc>
                <a:spcPct val="120000"/>
              </a:lnSpc>
              <a:buFont typeface="Cambria" panose="02040503050406030204" pitchFamily="18" charset="0"/>
              <a:buChar char="–"/>
            </a:pPr>
            <a:r>
              <a:rPr lang="en-AU" sz="2400" dirty="0"/>
              <a:t>Some </a:t>
            </a:r>
            <a:r>
              <a:rPr lang="en-AU" sz="2400" i="1" dirty="0"/>
              <a:t>want</a:t>
            </a:r>
            <a:r>
              <a:rPr lang="en-AU" sz="2400" dirty="0"/>
              <a:t> and </a:t>
            </a:r>
            <a:r>
              <a:rPr lang="en-AU" sz="2400" i="1" dirty="0"/>
              <a:t>expect</a:t>
            </a:r>
            <a:r>
              <a:rPr lang="en-AU" sz="2400" dirty="0"/>
              <a:t> their fund to look after them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Members may be better off in some pathways than others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4604041" y="5120496"/>
            <a:ext cx="4618499" cy="1564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44000" rIns="108000" bIns="144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Does your membership profile look something like this?</a:t>
            </a:r>
          </a:p>
        </p:txBody>
      </p:sp>
    </p:spTree>
    <p:extLst>
      <p:ext uri="{BB962C8B-B14F-4D97-AF65-F5344CB8AC3E}">
        <p14:creationId xmlns:p14="http://schemas.microsoft.com/office/powerpoint/2010/main" val="29696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34636"/>
            <a:ext cx="10515600" cy="905377"/>
          </a:xfrm>
        </p:spPr>
        <p:txBody>
          <a:bodyPr>
            <a:normAutofit/>
          </a:bodyPr>
          <a:lstStyle/>
          <a:p>
            <a:r>
              <a:rPr lang="en-AU" dirty="0"/>
              <a:t>Member e</a:t>
            </a:r>
            <a:r>
              <a:rPr lang="en-AU" b="1" dirty="0">
                <a:latin typeface="Franklin Gothic Demi Cond" panose="020B0603020102020204" pitchFamily="34" charset="0"/>
              </a:rPr>
              <a:t>ngagement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6732396" y="818147"/>
            <a:ext cx="5104562" cy="153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549" y="1090194"/>
            <a:ext cx="7193668" cy="561247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91247"/>
              </p:ext>
            </p:extLst>
          </p:nvPr>
        </p:nvGraphicFramePr>
        <p:xfrm>
          <a:off x="7212424" y="1444643"/>
          <a:ext cx="4847721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7517">
                  <a:extLst>
                    <a:ext uri="{9D8B030D-6E8A-4147-A177-3AD203B41FA5}">
                      <a16:colId xmlns:a16="http://schemas.microsoft.com/office/drawing/2014/main" val="3278483569"/>
                    </a:ext>
                  </a:extLst>
                </a:gridCol>
                <a:gridCol w="310204">
                  <a:extLst>
                    <a:ext uri="{9D8B030D-6E8A-4147-A177-3AD203B41FA5}">
                      <a16:colId xmlns:a16="http://schemas.microsoft.com/office/drawing/2014/main" val="3088785056"/>
                    </a:ext>
                  </a:extLst>
                </a:gridCol>
              </a:tblGrid>
              <a:tr h="331200">
                <a:tc>
                  <a:txBody>
                    <a:bodyPr/>
                    <a:lstStyle/>
                    <a:p>
                      <a:pPr marL="22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Please choose one of the following options: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65444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1. Please assign me to a retirement solution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25857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2. Recommend a retirement solution to me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06973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3. Please refer me to a financial planner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430535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4. I want to choose a retirement solution for myself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7409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7190654" y="960002"/>
            <a:ext cx="4847721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spcBef>
                <a:spcPts val="600"/>
              </a:spcBef>
              <a:buFont typeface="+mj-lt"/>
              <a:buAutoNum type="arabicPeriod"/>
            </a:pPr>
            <a:r>
              <a:rPr lang="en-AU" sz="2300" dirty="0"/>
              <a:t>Trustee attempts to triage</a:t>
            </a:r>
          </a:p>
          <a:p>
            <a:pPr marL="271463" indent="-271463">
              <a:spcBef>
                <a:spcPts val="15000"/>
              </a:spcBef>
              <a:buFont typeface="+mj-lt"/>
              <a:buAutoNum type="arabicPeriod"/>
            </a:pPr>
            <a:r>
              <a:rPr lang="en-AU" sz="2300" dirty="0"/>
              <a:t>Either collects personal information and/or ‘shepherds’ the member</a:t>
            </a:r>
          </a:p>
          <a:p>
            <a:pPr marL="271463" indent="-271463">
              <a:spcBef>
                <a:spcPts val="900"/>
              </a:spcBef>
              <a:buFont typeface="+mj-lt"/>
              <a:buAutoNum type="arabicPeriod"/>
            </a:pPr>
            <a:r>
              <a:rPr lang="en-AU" sz="2300" dirty="0"/>
              <a:t>Solution identified (possibly cohort-based); offered with opt-out</a:t>
            </a:r>
          </a:p>
          <a:p>
            <a:pPr marL="271463" indent="-271463">
              <a:spcBef>
                <a:spcPts val="900"/>
              </a:spcBef>
              <a:buFont typeface="+mj-lt"/>
              <a:buAutoNum type="arabicPeriod"/>
            </a:pPr>
            <a:r>
              <a:rPr lang="en-AU" sz="2300" dirty="0"/>
              <a:t>Follow-ups … ideally</a:t>
            </a:r>
            <a:endParaRPr lang="en-US" sz="23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803936" y="1276141"/>
            <a:ext cx="374051" cy="289297"/>
          </a:xfrm>
          <a:prstGeom prst="straightConnector1">
            <a:avLst/>
          </a:prstGeom>
          <a:ln w="47625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74068" y="3466681"/>
            <a:ext cx="503919" cy="11292"/>
          </a:xfrm>
          <a:prstGeom prst="straightConnector1">
            <a:avLst/>
          </a:prstGeom>
          <a:ln w="47625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40511" y="5064633"/>
            <a:ext cx="837476" cy="843798"/>
          </a:xfrm>
          <a:prstGeom prst="straightConnector1">
            <a:avLst/>
          </a:prstGeom>
          <a:ln w="47625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32397" y="4319171"/>
            <a:ext cx="445590" cy="342455"/>
          </a:xfrm>
          <a:prstGeom prst="straightConnector1">
            <a:avLst/>
          </a:prstGeom>
          <a:ln w="47625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38A3098-7F30-07EE-13D3-FE5EC2E5E2B8}"/>
              </a:ext>
            </a:extLst>
          </p:cNvPr>
          <p:cNvSpPr/>
          <p:nvPr/>
        </p:nvSpPr>
        <p:spPr>
          <a:xfrm>
            <a:off x="7057222" y="5353197"/>
            <a:ext cx="5002923" cy="14030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/>
            <a:r>
              <a:rPr lang="en-AU" sz="2400" b="1" i="1" dirty="0"/>
              <a:t>How might the review process work under trustee direction?</a:t>
            </a:r>
          </a:p>
        </p:txBody>
      </p:sp>
    </p:spTree>
    <p:extLst>
      <p:ext uri="{BB962C8B-B14F-4D97-AF65-F5344CB8AC3E}">
        <p14:creationId xmlns:p14="http://schemas.microsoft.com/office/powerpoint/2010/main" val="7093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29123"/>
            <a:ext cx="10515600" cy="905377"/>
          </a:xfrm>
        </p:spPr>
        <p:txBody>
          <a:bodyPr>
            <a:normAutofit fontScale="90000"/>
          </a:bodyPr>
          <a:lstStyle/>
          <a:p>
            <a:r>
              <a:rPr lang="en-AU" dirty="0"/>
              <a:t>Summary – Main opportunities and key challenges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0028255" y="783771"/>
            <a:ext cx="187825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C71ED9D-91CF-98EF-2E6A-D371E73B40E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4BB0E7-9825-C325-CE2B-52DDE3EDB711}"/>
              </a:ext>
            </a:extLst>
          </p:cNvPr>
          <p:cNvSpPr/>
          <p:nvPr/>
        </p:nvSpPr>
        <p:spPr>
          <a:xfrm>
            <a:off x="3396343" y="5638477"/>
            <a:ext cx="6099350" cy="1121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08000" rIns="108000" bIns="14400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14000"/>
              </a:lnSpc>
            </a:pPr>
            <a:r>
              <a:rPr lang="en-AU" sz="2400" b="1" i="1" dirty="0"/>
              <a:t>Any (major) challenges that are missing?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4" y="1034500"/>
            <a:ext cx="11174374" cy="49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29123"/>
            <a:ext cx="10515600" cy="905377"/>
          </a:xfrm>
        </p:spPr>
        <p:txBody>
          <a:bodyPr>
            <a:normAutofit/>
          </a:bodyPr>
          <a:lstStyle/>
          <a:p>
            <a:r>
              <a:rPr lang="en-AU" dirty="0"/>
              <a:t>Role for members and trustees – shades of grey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0380518" y="783771"/>
            <a:ext cx="152599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C71ED9D-91CF-98EF-2E6A-D371E73B40E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4BB0E7-9825-C325-CE2B-52DDE3EDB711}"/>
              </a:ext>
            </a:extLst>
          </p:cNvPr>
          <p:cNvSpPr/>
          <p:nvPr/>
        </p:nvSpPr>
        <p:spPr>
          <a:xfrm>
            <a:off x="2915028" y="5087544"/>
            <a:ext cx="6678946" cy="1507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08000" rIns="108000" bIns="14400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14000"/>
              </a:lnSpc>
            </a:pPr>
            <a:r>
              <a:rPr lang="en-AU" sz="2400" b="1" i="1" dirty="0"/>
              <a:t>Where should trustees be positioning themselves within the spectrum, in your view?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880798-5453-9752-2918-7931ECB59FC1}"/>
              </a:ext>
            </a:extLst>
          </p:cNvPr>
          <p:cNvCxnSpPr/>
          <p:nvPr/>
        </p:nvCxnSpPr>
        <p:spPr>
          <a:xfrm>
            <a:off x="6076950" y="5018088"/>
            <a:ext cx="4475163" cy="1587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0F332FA-B47A-87F0-8E07-49693AA4D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47317"/>
              </p:ext>
            </p:extLst>
          </p:nvPr>
        </p:nvGraphicFramePr>
        <p:xfrm>
          <a:off x="449445" y="1122240"/>
          <a:ext cx="11388959" cy="381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963">
                  <a:extLst>
                    <a:ext uri="{9D8B030D-6E8A-4147-A177-3AD203B41FA5}">
                      <a16:colId xmlns:a16="http://schemas.microsoft.com/office/drawing/2014/main" val="3499859760"/>
                    </a:ext>
                  </a:extLst>
                </a:gridCol>
                <a:gridCol w="2371744">
                  <a:extLst>
                    <a:ext uri="{9D8B030D-6E8A-4147-A177-3AD203B41FA5}">
                      <a16:colId xmlns:a16="http://schemas.microsoft.com/office/drawing/2014/main" val="1407548799"/>
                    </a:ext>
                  </a:extLst>
                </a:gridCol>
                <a:gridCol w="2591668">
                  <a:extLst>
                    <a:ext uri="{9D8B030D-6E8A-4147-A177-3AD203B41FA5}">
                      <a16:colId xmlns:a16="http://schemas.microsoft.com/office/drawing/2014/main" val="2271731581"/>
                    </a:ext>
                  </a:extLst>
                </a:gridCol>
                <a:gridCol w="2766917">
                  <a:extLst>
                    <a:ext uri="{9D8B030D-6E8A-4147-A177-3AD203B41FA5}">
                      <a16:colId xmlns:a16="http://schemas.microsoft.com/office/drawing/2014/main" val="5426764"/>
                    </a:ext>
                  </a:extLst>
                </a:gridCol>
                <a:gridCol w="1788667">
                  <a:extLst>
                    <a:ext uri="{9D8B030D-6E8A-4147-A177-3AD203B41FA5}">
                      <a16:colId xmlns:a16="http://schemas.microsoft.com/office/drawing/2014/main" val="267725065"/>
                    </a:ext>
                  </a:extLst>
                </a:gridCol>
              </a:tblGrid>
              <a:tr h="1627363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Self-direction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Recommended (‘default’) settings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Recommended (‘default’) solutions for member types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Trustee recommendation of comprehensive solution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Trustee assignment and default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61472"/>
                  </a:ext>
                </a:extLst>
              </a:tr>
              <a:tr h="913952">
                <a:tc>
                  <a:txBody>
                    <a:bodyPr/>
                    <a:lstStyle/>
                    <a:p>
                      <a:pPr algn="ctr"/>
                      <a:r>
                        <a:rPr lang="en-AU" b="1" i="1" dirty="0"/>
                        <a:t>Member Choice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i="1" dirty="0"/>
                        <a:t>Limited nudges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i="1" dirty="0"/>
                        <a:t>Firm nudges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i="1" dirty="0"/>
                        <a:t>Very strong nudge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i="1" dirty="0"/>
                        <a:t>Forms of default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46159"/>
                  </a:ext>
                </a:extLst>
              </a:tr>
              <a:tr h="127713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Member initiates action and makes decision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/>
                        <a:t>Trustee directs member in some 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Trustee assigns member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97826"/>
                  </a:ext>
                </a:extLst>
              </a:tr>
            </a:tbl>
          </a:graphicData>
        </a:graphic>
      </p:graphicFrame>
      <p:sp>
        <p:nvSpPr>
          <p:cNvPr id="22" name="Arrow: Right 21">
            <a:extLst>
              <a:ext uri="{FF2B5EF4-FFF2-40B4-BE49-F238E27FC236}">
                <a16:creationId xmlns:a16="http://schemas.microsoft.com/office/drawing/2014/main" id="{1ADE2930-6458-A5E6-C3FC-8B6779DBFF63}"/>
              </a:ext>
            </a:extLst>
          </p:cNvPr>
          <p:cNvSpPr/>
          <p:nvPr/>
        </p:nvSpPr>
        <p:spPr>
          <a:xfrm>
            <a:off x="2886264" y="3936834"/>
            <a:ext cx="6889173" cy="751928"/>
          </a:xfrm>
          <a:prstGeom prst="rightArrow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1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908809" y="763675"/>
            <a:ext cx="78879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63691"/>
            <a:ext cx="6955363" cy="955256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 Cond" panose="020B0706030402020204" pitchFamily="34" charset="0"/>
              </a:rPr>
              <a:t>Some takeaways</a:t>
            </a:r>
            <a:endParaRPr lang="en-US" sz="4400" b="1" dirty="0">
              <a:latin typeface="Franklin Gothic Demi Cond" panose="020B07060304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100A48-3845-2220-4B76-94F343F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4" y="1271346"/>
            <a:ext cx="11656975" cy="4415165"/>
          </a:xfrm>
        </p:spPr>
        <p:txBody>
          <a:bodyPr>
            <a:normAutofit lnSpcReduction="10000"/>
          </a:bodyPr>
          <a:lstStyle/>
          <a:p>
            <a:pPr marL="180975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Members differ in how they engage with retirement decisions. This creates a need for different pathways. Ideally, all pathways would be facilitated and provided.</a:t>
            </a:r>
          </a:p>
          <a:p>
            <a:pPr marL="180975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trustee direction pathways are currently absent:</a:t>
            </a:r>
          </a:p>
          <a:p>
            <a:pPr marL="542925" lvl="1" indent="-255588">
              <a:lnSpc>
                <a:spcPct val="110000"/>
              </a:lnSpc>
              <a:spcBef>
                <a:spcPts val="600"/>
              </a:spcBef>
              <a:buFont typeface="Calibri Light" panose="020F0302020204030204" pitchFamily="34" charset="0"/>
              <a:buChar char="–"/>
            </a:pPr>
            <a:r>
              <a:rPr lang="en-US" dirty="0"/>
              <a:t>Scalable trustee-directed mechanism needed to cater for ~70% of members, but …</a:t>
            </a:r>
          </a:p>
          <a:p>
            <a:pPr marL="542925" lvl="1" indent="-255588">
              <a:lnSpc>
                <a:spcPct val="110000"/>
              </a:lnSpc>
              <a:spcBef>
                <a:spcPts val="600"/>
              </a:spcBef>
              <a:buFont typeface="Calibri Light" panose="020F0302020204030204" pitchFamily="34" charset="0"/>
              <a:buChar char="–"/>
            </a:pPr>
            <a:r>
              <a:rPr lang="en-US" dirty="0"/>
              <a:t>Trustees cannot collect personal information and use it to direct members to a solution without entering the personal financial advice world</a:t>
            </a:r>
          </a:p>
          <a:p>
            <a:pPr marL="542925" lvl="1" indent="-255588">
              <a:lnSpc>
                <a:spcPct val="110000"/>
              </a:lnSpc>
              <a:spcBef>
                <a:spcPts val="600"/>
              </a:spcBef>
              <a:buFont typeface="Calibri Light" panose="020F0302020204030204" pitchFamily="34" charset="0"/>
              <a:buChar char="–"/>
            </a:pPr>
            <a:r>
              <a:rPr lang="en-US" dirty="0"/>
              <a:t>The Government should facilitate recommendation and/or assignment</a:t>
            </a:r>
          </a:p>
          <a:p>
            <a:pPr marL="542925" lvl="1" indent="-255588">
              <a:lnSpc>
                <a:spcPct val="110000"/>
              </a:lnSpc>
              <a:spcBef>
                <a:spcPts val="600"/>
              </a:spcBef>
              <a:buFont typeface="Calibri Light" panose="020F0302020204030204" pitchFamily="34" charset="0"/>
              <a:buChar char="–"/>
            </a:pPr>
            <a:r>
              <a:rPr lang="en-US" sz="2400" dirty="0"/>
              <a:t>A (hard) default pathway is problematic</a:t>
            </a:r>
          </a:p>
          <a:p>
            <a:pPr marL="176213" indent="-176213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Spectrum from self-direction and trustee direction has ‘shades of grey’  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E4B4FD8-D0CC-856A-4283-FC2BEC1911F8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99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18" ma:contentTypeDescription="Create a new document." ma:contentTypeScope="" ma:versionID="40a9682cc48a06506d7f02664e9a81bb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2366c689c5d9c5b149e65a6fd171115d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</documentManagement>
</p:properties>
</file>

<file path=customXml/itemProps1.xml><?xml version="1.0" encoding="utf-8"?>
<ds:datastoreItem xmlns:ds="http://schemas.openxmlformats.org/officeDocument/2006/customXml" ds:itemID="{DEBD2EED-31EA-44DC-AC16-3F87E79EC7CD}"/>
</file>

<file path=customXml/itemProps2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715D63-7EB2-4B8E-8F65-C8456C20A0C3}">
  <ds:schemaRefs>
    <ds:schemaRef ds:uri="f21f86fd-b77b-49c1-8946-6dd8350d13e2"/>
    <ds:schemaRef ds:uri="http://schemas.microsoft.com/office/2006/documentManagement/types"/>
    <ds:schemaRef ds:uri="df6b5e73-2540-42ec-b297-d17d58460ba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11782</TotalTime>
  <Words>549</Words>
  <Application>Microsoft Office PowerPoint</Application>
  <PresentationFormat>Widescreen</PresentationFormat>
  <Paragraphs>95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Franklin Gothic Demi Cond</vt:lpstr>
      <vt:lpstr>STIXGeneral-Regular</vt:lpstr>
      <vt:lpstr>Times New Roman</vt:lpstr>
      <vt:lpstr>Office Theme</vt:lpstr>
      <vt:lpstr>Retirement explainer #6:  Pathways to  retirement solutions   </vt:lpstr>
      <vt:lpstr>Overview</vt:lpstr>
      <vt:lpstr>Retirement income strategies vs. solutions</vt:lpstr>
      <vt:lpstr>Five pathways to retirement solutions</vt:lpstr>
      <vt:lpstr>All pathways have a role to play </vt:lpstr>
      <vt:lpstr>Member engagement process</vt:lpstr>
      <vt:lpstr>Summary – Main opportunities and key challenges</vt:lpstr>
      <vt:lpstr>Role for members and trustees – shades of grey</vt:lpstr>
      <vt:lpstr>Some takeaways</vt:lpstr>
      <vt:lpstr>Thank-you!  Further questions, discussion or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David Bell</cp:lastModifiedBy>
  <cp:revision>235</cp:revision>
  <dcterms:created xsi:type="dcterms:W3CDTF">2020-07-06T01:22:29Z</dcterms:created>
  <dcterms:modified xsi:type="dcterms:W3CDTF">2024-04-30T05:51:19Z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