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529" r:id="rId6"/>
    <p:sldId id="579" r:id="rId7"/>
    <p:sldId id="562" r:id="rId8"/>
    <p:sldId id="586" r:id="rId9"/>
    <p:sldId id="585" r:id="rId10"/>
    <p:sldId id="587" r:id="rId11"/>
    <p:sldId id="590" r:id="rId12"/>
    <p:sldId id="591" r:id="rId13"/>
    <p:sldId id="577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139C2-8E4F-61FB-4CFF-6D13E650B54A}" name="Ian Fryer" initials="IF" userId="S::ian.fryer@fefundinfo.com::c79f1ecc-66c5-4cd6-8a54-f9aa8dbe40a4" providerId="AD"/>
  <p188:author id="{EF5950D4-B566-5345-8471-041F0452D3C0}" name="David Bell" initials="DB" userId="S::david.bell@conexusinstitute.com.au::1453229a-5a82-4406-af4d-d33b30fc4c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 Warren" initials="GW" lastIdx="0" clrIdx="0">
    <p:extLst>
      <p:ext uri="{19B8F6BF-5375-455C-9EA6-DF929625EA0E}">
        <p15:presenceInfo xmlns:p15="http://schemas.microsoft.com/office/powerpoint/2012/main" userId="Geoff War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0247" autoAdjust="0"/>
  </p:normalViewPr>
  <p:slideViewPr>
    <p:cSldViewPr snapToGrid="0">
      <p:cViewPr varScale="1">
        <p:scale>
          <a:sx n="99" d="100"/>
          <a:sy n="99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E5F652-B2D1-41A5-A80E-FB13FDE8B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E6664-4556-4819-ACD7-8BE52C8EE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2D94-9482-4286-B6CC-25E415F33A7A}" type="datetimeFigureOut">
              <a:rPr lang="en-AU" smtClean="0"/>
              <a:t>30/04/2024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7DC8-9A5C-4EB8-925A-F83A1BCB9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B7C32-6938-49F2-BA51-28344BD1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252A1-1FDE-4721-BABE-8B06CB5E9C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7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8297-26F8-42E0-9ACB-37FE4E3E547C}" type="datetimeFigureOut">
              <a:rPr lang="en-AU" smtClean="0"/>
              <a:t>30/04/2024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1588-627C-48C5-B370-07C0F9908D3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4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33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77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107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49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994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7293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6759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59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78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B61A-4FFE-41A0-A356-9B4ED4C6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ED8B-966C-49FC-94E3-95672303F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69A5-8B3F-4794-9823-D9E25BF0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7C45A-B785-4DC8-B971-FBB2553F7C8C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A5DC-42A3-4DF0-A5E2-6FB2336E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26CE-A206-4EF3-8B0C-F1EDCF46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40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CC0C-A7B8-4ADC-95E2-A2C7491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0362-8DCC-47BE-B9B3-0B9B86DC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650C-EC5A-45C6-B131-E2BFCD7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8C5E-3D7E-488E-A9EF-EB1DFD4398F2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A1D4-2919-449B-9787-24B6A31E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5611-81D2-4622-ACD7-60FD3CBD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8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D735F-4308-4DB7-B209-05FD61CD5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57A79-5AE1-4E5B-872D-5BBF5105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D833-BF2C-4491-BF53-5C17AF4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FE2AC-CB13-4E08-8EC3-4523A7FD47F2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E4EF-396E-4BC1-BED6-815D08B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55D7-3161-49E2-91B7-D7DDC986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7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41CD-467C-40B7-8C83-39FB711E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952E-42B2-4996-B8CA-8E30663E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FA58-25A8-4C93-8DF3-CE39F0D4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651BC-26F5-4153-83B1-C3B15FA25045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EDC9-589D-4272-B70A-B0403B8D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F16C-1654-4AE8-B528-0995B818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6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5AE-E016-4CC6-89DA-20EB5758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A895-7024-4B91-BCD1-BEE684C2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EF19-F654-453A-8857-C9B40645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90D0A-A0A9-4B39-BB6C-F949CC3F5D35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DDC4-6A84-440B-9C60-649929B6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D0FA-E534-48CE-81E7-ECD4799F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C7B5-A00E-4430-AFEE-75FB5265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D0F7-470D-4572-A197-63CC4DB30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3440-3914-43EA-9836-180D6721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FDB0-61B1-43DE-9AE3-5E7C23F0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1BF8F-195B-4D13-8D10-F6DE2C2F91E0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E9DA-07E5-44E8-A173-A8F0D71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9407-CF2A-45F4-AB14-3D8BF81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1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54A-601B-4043-A37E-BFEA2596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9406-F735-429B-8C3B-B10CF696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995D-3F56-4DAC-A44D-D397E027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F5DB-C7A6-4DBF-AABE-C71E4321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B4C1B-8D2D-4B8B-89F8-AE84307E7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0A31C-5EE6-4D3C-B4C4-F70138E4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71D59-ADAE-4A73-8036-E2A652D54D86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DFBD2-9ED0-4D31-8B64-1D674991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CB53-39DF-4175-A38C-9DBA22E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45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861F6-BE80-044A-A204-A6FC0EF1F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8" t="84185" r="1"/>
          <a:stretch/>
        </p:blipFill>
        <p:spPr>
          <a:xfrm>
            <a:off x="0" y="5626358"/>
            <a:ext cx="12191999" cy="1231641"/>
          </a:xfrm>
          <a:prstGeom prst="rect">
            <a:avLst/>
          </a:prstGeom>
        </p:spPr>
      </p:pic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E7C6E84A-5ACB-4AEF-847A-80FD0C2E24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AF11A-6C65-4D78-A4FB-4DB211A4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48" y="339832"/>
            <a:ext cx="10515600" cy="905377"/>
          </a:xfrm>
        </p:spPr>
        <p:txBody>
          <a:bodyPr/>
          <a:lstStyle>
            <a:lvl1pPr marL="7937" indent="0">
              <a:buFont typeface="STIXGeneral-Regular" pitchFamily="2" charset="2"/>
              <a:buNone/>
              <a:tabLst/>
              <a:defRPr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CE9EA-EB22-408A-8230-B2671CE4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22/02/2021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BD41-7221-4892-A089-C7E29E9B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F840-EF92-4DEE-B605-103C039F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9931DE-35EF-B44A-BCCE-40847342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FA2B6-EDC7-4749-9B0B-56B9D554B2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9564" y="6220619"/>
            <a:ext cx="1397931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D7DF4-373E-48F7-8314-1DF2625D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AB9BB-2284-46CC-A07F-A589335E09B2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6C508-DB41-4C17-BDF5-373236C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6BFF-AD2E-40CD-8741-8F9BE51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8C47-AA7B-478B-9A6B-CBDAE98B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77A7-7F63-4027-8732-059949E8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C0931-CA24-4FC8-A313-DA445230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799D-C9CB-4F09-8DE3-A154A148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13D58-6F35-4DFA-BF3A-C3C445E9BD56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47A48-FDC5-4BFC-A20C-2B02D4CF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EE54-FDF0-4F00-AC11-2434346C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5219-6636-4302-BB87-670859C0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1353E-072D-4224-AD20-17FEC853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F693A-D695-4FD7-9910-E76D86BF7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5894-2872-4127-9B77-A7B3C38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424128-EB76-4D31-AB5C-399E4593047B}" type="datetime1">
              <a:rPr lang="en-AU" smtClean="0"/>
              <a:t>30/04/2024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E02E-1500-4EF3-9F1E-2FEAFBB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D83B-CAB5-4DC4-858A-C01855A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6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EAC2-6FC1-460F-82A2-2BB4B642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5E19-581C-4758-BF00-67E37D92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67A1-F322-4510-B852-DCDE9808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160" y="6492875"/>
            <a:ext cx="460571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1A05B9-B95E-42A2-82DD-B4C37E02D95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1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493713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Char char="⟶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6CB8E-FA0F-7441-B28C-A5AC1AB36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8" t="1194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D4FAD-B0DF-2949-B345-69FD640963FD}"/>
              </a:ext>
            </a:extLst>
          </p:cNvPr>
          <p:cNvSpPr/>
          <p:nvPr/>
        </p:nvSpPr>
        <p:spPr>
          <a:xfrm>
            <a:off x="1197430" y="1778558"/>
            <a:ext cx="9797142" cy="4622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D49EF-F3FD-4B08-9AEF-7364AFDA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111" y="1778558"/>
            <a:ext cx="9484810" cy="332243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Retirement explainer #3: 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Providing flexible access to funds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br>
              <a:rPr lang="en-AU" sz="27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endParaRPr lang="en-AU" sz="3300" b="1" dirty="0">
              <a:solidFill>
                <a:srgbClr val="FF0000"/>
              </a:solidFill>
              <a:latin typeface="Franklin Gothic Demi Cond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AC761-04C9-4735-B6BE-AD9E58CD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207" y="4995671"/>
            <a:ext cx="9532540" cy="1089153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David Bell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</a:t>
            </a:r>
            <a:endParaRPr lang="en-US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Geoff Warren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 and ANU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2A414-B5A3-EA4B-9D69-D3A52580F119}"/>
              </a:ext>
            </a:extLst>
          </p:cNvPr>
          <p:cNvCxnSpPr/>
          <p:nvPr/>
        </p:nvCxnSpPr>
        <p:spPr>
          <a:xfrm flipV="1">
            <a:off x="1403207" y="4729080"/>
            <a:ext cx="9194240" cy="2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8297BE-D302-704A-A5B9-9401B282D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9" y="456786"/>
            <a:ext cx="2411185" cy="9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10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663177"/>
            <a:ext cx="11389894" cy="3414150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>
                <a:latin typeface="Franklin Gothic Demi Cond" panose="020B0706030402020204" pitchFamily="34" charset="0"/>
              </a:rPr>
              <a:t>Thank-you!</a:t>
            </a:r>
            <a:br>
              <a:rPr lang="en-US" sz="6000" b="0" dirty="0">
                <a:latin typeface="Franklin Gothic Demi Cond" panose="020B0706030402020204" pitchFamily="34" charset="0"/>
              </a:rPr>
            </a:br>
            <a:br>
              <a:rPr lang="en-US" sz="3600" b="0" dirty="0">
                <a:latin typeface="Franklin Gothic Demi Cond" panose="020B0706030402020204" pitchFamily="34" charset="0"/>
              </a:rPr>
            </a:br>
            <a:r>
              <a:rPr lang="en-US" sz="5200" b="0" dirty="0">
                <a:latin typeface="Franklin Gothic Demi Cond" panose="020B0706030402020204" pitchFamily="34" charset="0"/>
              </a:rPr>
              <a:t>Further questions, discussion or feedback?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281471" y="305153"/>
            <a:ext cx="11301791" cy="90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Demi Cond" panose="020B0706030402020204" pitchFamily="34" charset="0"/>
              </a:rPr>
              <a:t>Wrapping up 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789947" y="914400"/>
            <a:ext cx="8033084" cy="100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76215"/>
            <a:ext cx="10515600" cy="905377"/>
          </a:xfrm>
        </p:spPr>
        <p:txBody>
          <a:bodyPr/>
          <a:lstStyle/>
          <a:p>
            <a:r>
              <a:rPr lang="en-US" dirty="0"/>
              <a:t>Overview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2361363" y="924448"/>
            <a:ext cx="9189936" cy="132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449445" y="1336431"/>
            <a:ext cx="10955434" cy="502417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Retirement income covenant recap 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Reasons why members might value having flexible access to funds</a:t>
            </a:r>
          </a:p>
          <a:p>
            <a:pPr marL="271463" indent="-271463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Implementation</a:t>
            </a:r>
          </a:p>
          <a:p>
            <a:pPr marL="712788" lvl="1" indent="-255588">
              <a:lnSpc>
                <a:spcPct val="105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400" i="1" dirty="0"/>
              <a:t>How much </a:t>
            </a:r>
            <a:r>
              <a:rPr lang="en-AU" sz="2400" dirty="0"/>
              <a:t>and </a:t>
            </a:r>
            <a:r>
              <a:rPr lang="en-AU" sz="2400" i="1" dirty="0"/>
              <a:t>when</a:t>
            </a:r>
            <a:r>
              <a:rPr lang="en-AU" sz="2400" dirty="0"/>
              <a:t> should trustees provide accessible funds</a:t>
            </a:r>
          </a:p>
          <a:p>
            <a:pPr marL="712788" lvl="1" indent="-255588">
              <a:lnSpc>
                <a:spcPct val="105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400" dirty="0"/>
              <a:t>Measurement</a:t>
            </a:r>
          </a:p>
          <a:p>
            <a:pPr marL="712788" lvl="1" indent="-255588">
              <a:lnSpc>
                <a:spcPct val="105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400" dirty="0"/>
              <a:t>Combining with income objectives</a:t>
            </a:r>
          </a:p>
          <a:p>
            <a:pPr marL="712788" lvl="1" indent="-255588">
              <a:lnSpc>
                <a:spcPct val="105000"/>
              </a:lnSpc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400" dirty="0"/>
              <a:t>‘Contingency account’ idea</a:t>
            </a:r>
          </a:p>
          <a:p>
            <a:pPr marL="271463" indent="-271463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Where the industry stands</a:t>
            </a:r>
          </a:p>
          <a:p>
            <a:pPr marL="271463" indent="-271463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271463" indent="-271463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144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395410"/>
            <a:ext cx="10515600" cy="905377"/>
          </a:xfrm>
        </p:spPr>
        <p:txBody>
          <a:bodyPr>
            <a:normAutofit/>
          </a:bodyPr>
          <a:lstStyle/>
          <a:p>
            <a:r>
              <a:rPr lang="en-US" dirty="0"/>
              <a:t>Retirement income covenant – Recap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 flipV="1">
            <a:off x="8577943" y="964642"/>
            <a:ext cx="3068097" cy="15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6469898" y="3841817"/>
            <a:ext cx="4843960" cy="93350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2200" i="1" dirty="0"/>
              <a:t>Explainer #2 discusses how income objectives might be framed by trustees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449444" y="1509690"/>
            <a:ext cx="9837556" cy="419202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Explainer #1 suggested starting by identifying member needs and wants to give meaning to the RIC objectives </a:t>
            </a:r>
          </a:p>
          <a:p>
            <a:pPr marL="285750" indent="-28575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Explainers #2 and #3 demonstrate how this might be done</a:t>
            </a:r>
          </a:p>
          <a:p>
            <a:pPr marL="285750" indent="-28575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Three objectives under the RIC (paraphrased):</a:t>
            </a:r>
          </a:p>
          <a:p>
            <a:pPr marL="1000125" indent="-457200">
              <a:lnSpc>
                <a:spcPct val="110000"/>
              </a:lnSpc>
              <a:spcBef>
                <a:spcPts val="600"/>
              </a:spcBef>
              <a:buAutoNum type="alphaLcParenBoth"/>
            </a:pPr>
            <a:r>
              <a:rPr lang="en-AU" sz="2400" dirty="0"/>
              <a:t>maximise expected income</a:t>
            </a:r>
          </a:p>
          <a:p>
            <a:pPr marL="1000125" indent="-457200">
              <a:lnSpc>
                <a:spcPct val="110000"/>
              </a:lnSpc>
              <a:buAutoNum type="alphaLcParenBoth"/>
            </a:pPr>
            <a:r>
              <a:rPr lang="en-AU" sz="2400" dirty="0"/>
              <a:t>manage income risk</a:t>
            </a:r>
          </a:p>
          <a:p>
            <a:pPr marL="1000125" indent="-457200">
              <a:lnSpc>
                <a:spcPct val="110000"/>
              </a:lnSpc>
              <a:spcBef>
                <a:spcPts val="1500"/>
              </a:spcBef>
              <a:buAutoNum type="alphaLcParenBoth"/>
            </a:pPr>
            <a:r>
              <a:rPr lang="en-AU" sz="2400" dirty="0"/>
              <a:t>provide flexible access to funds 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684932" y="3928168"/>
            <a:ext cx="372354" cy="68423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6179736" y="4728087"/>
            <a:ext cx="5069156" cy="44340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200" i="1" dirty="0"/>
              <a:t>Explainer #3 addresses this objective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84932" y="4986000"/>
            <a:ext cx="720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5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>
            <a:normAutofit fontScale="90000"/>
          </a:bodyPr>
          <a:lstStyle/>
          <a:p>
            <a:r>
              <a:rPr lang="en-US" dirty="0"/>
              <a:t>Why members might value flexible access to funds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4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0058400" y="854110"/>
            <a:ext cx="18394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679731" y="1154392"/>
            <a:ext cx="10379948" cy="411094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AU" sz="2400" b="1" i="1" dirty="0"/>
              <a:t>Reasons: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AU" sz="2400" dirty="0"/>
              <a:t>Meeting significant yet unplanned spending needs, i.e. precautionary motive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AU" sz="2400" dirty="0"/>
              <a:t>Provide a bequest </a:t>
            </a:r>
            <a:r>
              <a:rPr lang="en-AU" sz="2400" i="1" dirty="0">
                <a:solidFill>
                  <a:schemeClr val="bg1">
                    <a:lumMod val="50000"/>
                  </a:schemeClr>
                </a:solidFill>
              </a:rPr>
              <a:t>(Note: ‘Bank of Mum and Dad’ might sit here)  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AU" sz="2400" dirty="0"/>
              <a:t>Supporting access to aged care  </a:t>
            </a:r>
            <a:r>
              <a:rPr lang="en-AU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(Note: Debatable)</a:t>
            </a:r>
            <a:r>
              <a:rPr lang="en-AU" sz="2400" i="1" dirty="0"/>
              <a:t> 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AU" sz="2400" dirty="0"/>
              <a:t>Ability to alter course in response to change or opportunities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AU" sz="2400" b="1" i="1" dirty="0"/>
              <a:t>Additional comments: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Reasons may be overlapping and interchangeable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400" dirty="0"/>
              <a:t>Providing confidence to spend is an additional consideration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2159F-0261-858F-DF46-8B79A4D1F0C4}"/>
              </a:ext>
            </a:extLst>
          </p:cNvPr>
          <p:cNvSpPr/>
          <p:nvPr/>
        </p:nvSpPr>
        <p:spPr>
          <a:xfrm>
            <a:off x="2719547" y="5437195"/>
            <a:ext cx="6300316" cy="1238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Does this cover the possible motivations?</a:t>
            </a:r>
          </a:p>
        </p:txBody>
      </p:sp>
    </p:spTree>
    <p:extLst>
      <p:ext uri="{BB962C8B-B14F-4D97-AF65-F5344CB8AC3E}">
        <p14:creationId xmlns:p14="http://schemas.microsoft.com/office/powerpoint/2010/main" val="29696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88" y="249015"/>
            <a:ext cx="10362971" cy="905377"/>
          </a:xfrm>
        </p:spPr>
        <p:txBody>
          <a:bodyPr>
            <a:normAutofit/>
          </a:bodyPr>
          <a:lstStyle/>
          <a:p>
            <a:r>
              <a:rPr lang="en-US" dirty="0"/>
              <a:t>Need for trustees to provide accessible funds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5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 flipV="1">
            <a:off x="10172050" y="834016"/>
            <a:ext cx="162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533400" y="1176670"/>
            <a:ext cx="11012156" cy="446897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AU" sz="2300" b="1" i="1" dirty="0"/>
              <a:t>Considerations for HOW MUCH and WHEN accessible funds may be desired: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AU" sz="2300" b="1" dirty="0"/>
              <a:t>Motivation</a:t>
            </a:r>
          </a:p>
          <a:p>
            <a:pPr marL="712788" lvl="1" indent="-260350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3678238" algn="l"/>
              </a:tabLst>
            </a:pPr>
            <a:r>
              <a:rPr lang="en-AU" sz="2300" i="1" dirty="0"/>
              <a:t>Precautionary motive 	</a:t>
            </a:r>
            <a:r>
              <a:rPr lang="en-AU" sz="2300" dirty="0"/>
              <a:t>=&gt;  ongoing access to accessible funds required</a:t>
            </a:r>
          </a:p>
          <a:p>
            <a:pPr marL="712788" lvl="1" indent="-260350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3678238" algn="l"/>
              </a:tabLst>
            </a:pPr>
            <a:r>
              <a:rPr lang="en-AU" sz="2300" i="1" dirty="0"/>
              <a:t>Bequests and aged care 	</a:t>
            </a:r>
            <a:r>
              <a:rPr lang="en-AU" sz="2300" dirty="0"/>
              <a:t>=&gt;  larger amounts needed at older ages</a:t>
            </a:r>
          </a:p>
          <a:p>
            <a:pPr marL="712788" lvl="1" indent="-260350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3678238" algn="l"/>
              </a:tabLst>
            </a:pPr>
            <a:r>
              <a:rPr lang="en-AU" sz="2300" i="1" dirty="0"/>
              <a:t>Ability to alter course</a:t>
            </a:r>
            <a:r>
              <a:rPr lang="en-AU" sz="2300" dirty="0"/>
              <a:t> 	=&gt;  less relevant as retirement goes on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AU" sz="2300" b="1" dirty="0"/>
              <a:t>Existing assets </a:t>
            </a:r>
            <a:r>
              <a:rPr lang="en-AU" sz="2300" dirty="0"/>
              <a:t>– need for trustee to provide accessible funds reduced if member: </a:t>
            </a:r>
          </a:p>
          <a:p>
            <a:pPr marL="712788" lvl="1" indent="-2603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300" dirty="0"/>
              <a:t>Asset-rich</a:t>
            </a:r>
          </a:p>
          <a:p>
            <a:pPr marL="712788" lvl="1" indent="-2603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300" dirty="0"/>
              <a:t>Homeowner</a:t>
            </a:r>
          </a:p>
          <a:p>
            <a:pPr marL="712788" lvl="1" indent="-2603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300" dirty="0"/>
              <a:t>Other sources, e.g. rich, aging parents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AU" sz="2300" b="1" dirty="0"/>
              <a:t>Flexibility to adjust spending </a:t>
            </a:r>
            <a:r>
              <a:rPr lang="en-AU" sz="2300" dirty="0"/>
              <a:t>=&gt; reduces need</a:t>
            </a:r>
            <a:endParaRPr lang="en-AU" sz="2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2159F-0261-858F-DF46-8B79A4D1F0C4}"/>
              </a:ext>
            </a:extLst>
          </p:cNvPr>
          <p:cNvSpPr/>
          <p:nvPr/>
        </p:nvSpPr>
        <p:spPr>
          <a:xfrm>
            <a:off x="7315201" y="4001556"/>
            <a:ext cx="4577334" cy="16371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80000" rIns="108000" bIns="180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Anything else that trustees might take into consideration?</a:t>
            </a:r>
          </a:p>
        </p:txBody>
      </p:sp>
    </p:spTree>
    <p:extLst>
      <p:ext uri="{BB962C8B-B14F-4D97-AF65-F5344CB8AC3E}">
        <p14:creationId xmlns:p14="http://schemas.microsoft.com/office/powerpoint/2010/main" val="34030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19751"/>
            <a:ext cx="10515600" cy="905377"/>
          </a:xfrm>
        </p:spPr>
        <p:txBody>
          <a:bodyPr/>
          <a:lstStyle/>
          <a:p>
            <a:r>
              <a:rPr lang="en-US" dirty="0"/>
              <a:t>Measuring accessible funds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6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6351563" y="839249"/>
            <a:ext cx="54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2853" y="1018790"/>
            <a:ext cx="9725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Distribution of remaining balance in retirement account under two drawdown strategies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3" y="1322387"/>
            <a:ext cx="10858651" cy="4836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28656" y="5579393"/>
            <a:ext cx="4763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i="1" dirty="0"/>
              <a:t>Account balance percentiles for 60/40 account-based pension</a:t>
            </a:r>
            <a:endParaRPr lang="en-AU" sz="1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7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/>
          <a:lstStyle/>
          <a:p>
            <a:r>
              <a:rPr lang="en-US" dirty="0"/>
              <a:t>Combining access to funds with income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7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8732018" y="823965"/>
            <a:ext cx="3114989" cy="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544648" y="1134611"/>
            <a:ext cx="11512269" cy="497489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71463" indent="-2714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400" b="1" dirty="0"/>
              <a:t>Issue</a:t>
            </a:r>
            <a:endParaRPr lang="en-AU" sz="2400" dirty="0"/>
          </a:p>
          <a:p>
            <a:pPr marL="712788" lvl="1" indent="-260350">
              <a:buFont typeface="Cambria" panose="02040503050406030204" pitchFamily="18" charset="0"/>
              <a:buChar char="–"/>
            </a:pPr>
            <a:r>
              <a:rPr lang="en-AU" sz="2400" dirty="0"/>
              <a:t>Asset values are at a point in time</a:t>
            </a:r>
          </a:p>
          <a:p>
            <a:pPr marL="712788" lvl="1" indent="-260350">
              <a:buFont typeface="Cambria" panose="02040503050406030204" pitchFamily="18" charset="0"/>
              <a:buChar char="–"/>
            </a:pPr>
            <a:r>
              <a:rPr lang="en-AU" sz="2400" dirty="0"/>
              <a:t>Income is a stream of value over time</a:t>
            </a:r>
          </a:p>
          <a:p>
            <a:pPr marL="271463" indent="-2714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400" b="1" dirty="0"/>
              <a:t>Multiple criteria decision making</a:t>
            </a:r>
            <a:endParaRPr lang="en-AU" sz="2400" dirty="0"/>
          </a:p>
          <a:p>
            <a:pPr marL="712788" lvl="1" indent="-260350">
              <a:buFont typeface="Cambria" panose="02040503050406030204" pitchFamily="18" charset="0"/>
              <a:buChar char="–"/>
            </a:pPr>
            <a:r>
              <a:rPr lang="en-AU" sz="2400" dirty="0"/>
              <a:t>Could be used to score or rank solutions</a:t>
            </a:r>
          </a:p>
          <a:p>
            <a:pPr marL="712788" lvl="1" indent="-260350">
              <a:buFont typeface="Cambria" panose="02040503050406030204" pitchFamily="18" charset="0"/>
              <a:buChar char="–"/>
            </a:pPr>
            <a:r>
              <a:rPr lang="en-AU" sz="2400" dirty="0"/>
              <a:t>Many methods: balanced scorecards receiving attention in RIS context</a:t>
            </a:r>
          </a:p>
          <a:p>
            <a:pPr marL="712788" lvl="1" indent="-260350">
              <a:buFont typeface="Cambria" panose="02040503050406030204" pitchFamily="18" charset="0"/>
              <a:buChar char="–"/>
            </a:pPr>
            <a:r>
              <a:rPr lang="en-AU" sz="2400" dirty="0"/>
              <a:t>Ultimately likely to be subjective and somewhat ad hoc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400" b="1" dirty="0"/>
              <a:t>Contingency account</a:t>
            </a:r>
            <a:r>
              <a:rPr lang="en-AU" sz="2400" dirty="0"/>
              <a:t> </a:t>
            </a:r>
          </a:p>
          <a:p>
            <a:pPr marL="712788" lvl="1" indent="-260350">
              <a:buFont typeface="Cambria" panose="02040503050406030204" pitchFamily="18" charset="0"/>
              <a:buChar char="–"/>
            </a:pPr>
            <a:r>
              <a:rPr lang="en-AU" sz="2400" dirty="0"/>
              <a:t>Carve out that separates treatment of access to funds and income</a:t>
            </a:r>
          </a:p>
          <a:p>
            <a:pPr marL="712788" lvl="1" indent="-260350">
              <a:buFont typeface="Cambria" panose="02040503050406030204" pitchFamily="18" charset="0"/>
              <a:buChar char="–"/>
            </a:pPr>
            <a:r>
              <a:rPr lang="en-AU" sz="2400" dirty="0"/>
              <a:t>Aligns with ‘capital reserve’ idea in Treasury discussion paper of Dec 2023</a:t>
            </a:r>
          </a:p>
          <a:p>
            <a:pPr marL="712788" lvl="1" indent="-260350">
              <a:buFont typeface="Cambria" panose="02040503050406030204" pitchFamily="18" charset="0"/>
              <a:buChar char="–"/>
            </a:pPr>
            <a:r>
              <a:rPr lang="en-AU" sz="2400" dirty="0"/>
              <a:t>(Conexus Institute further explored the idea in our submission to Treasury) </a:t>
            </a:r>
          </a:p>
        </p:txBody>
      </p:sp>
    </p:spTree>
    <p:extLst>
      <p:ext uri="{BB962C8B-B14F-4D97-AF65-F5344CB8AC3E}">
        <p14:creationId xmlns:p14="http://schemas.microsoft.com/office/powerpoint/2010/main" val="404438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249015"/>
            <a:ext cx="10515600" cy="905377"/>
          </a:xfrm>
        </p:spPr>
        <p:txBody>
          <a:bodyPr/>
          <a:lstStyle/>
          <a:p>
            <a:r>
              <a:rPr lang="en-US" dirty="0"/>
              <a:t>Contingency account – how it might operate   </a:t>
            </a:r>
            <a:endParaRPr lang="en-AU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8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 flipV="1">
            <a:off x="9646418" y="823970"/>
            <a:ext cx="22005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317712" y="1277990"/>
            <a:ext cx="11529295" cy="446897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452438" indent="-363538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400" dirty="0"/>
              <a:t>Determine accessible funds to be made available </a:t>
            </a:r>
          </a:p>
          <a:p>
            <a:pPr marL="452438" indent="-36353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AU" sz="2400" dirty="0"/>
              <a:t>Place funds in contingency account =&gt; track separately to income-generating assets</a:t>
            </a:r>
          </a:p>
          <a:p>
            <a:pPr marL="452438" indent="-36353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AU" sz="2400" dirty="0"/>
              <a:t>Invest according to motivation, e.g.</a:t>
            </a:r>
          </a:p>
          <a:p>
            <a:pPr marL="803275" lvl="1" indent="-180975" defTabSz="8032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Precautionary savings – invest defensively</a:t>
            </a:r>
          </a:p>
          <a:p>
            <a:pPr marL="8032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Bequest or aged care motive – take some risk to build assets over time</a:t>
            </a:r>
          </a:p>
          <a:p>
            <a:pPr marL="452438" indent="-36353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AU" sz="2400" dirty="0"/>
              <a:t>Member draws from contingency account as desired </a:t>
            </a:r>
          </a:p>
          <a:p>
            <a:pPr marL="452438" indent="-36353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AU" sz="2400" dirty="0"/>
              <a:t>Establish how the minimum drawdown rules are handled</a:t>
            </a:r>
          </a:p>
          <a:p>
            <a:pPr marL="452438" indent="-363538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en-AU" sz="2400" dirty="0"/>
              <a:t>Allow top-ups?</a:t>
            </a:r>
            <a:endParaRPr lang="en-AU" sz="23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42159F-0261-858F-DF46-8B79A4D1F0C4}"/>
              </a:ext>
            </a:extLst>
          </p:cNvPr>
          <p:cNvSpPr/>
          <p:nvPr/>
        </p:nvSpPr>
        <p:spPr>
          <a:xfrm>
            <a:off x="3417278" y="5073757"/>
            <a:ext cx="6324600" cy="1165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44000" rIns="108000" bIns="144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8000"/>
              </a:lnSpc>
            </a:pPr>
            <a:r>
              <a:rPr lang="en-AU" sz="2400" b="1" i="1" dirty="0"/>
              <a:t>Thoughts on the contingency account idea?</a:t>
            </a:r>
          </a:p>
        </p:txBody>
      </p:sp>
    </p:spTree>
    <p:extLst>
      <p:ext uri="{BB962C8B-B14F-4D97-AF65-F5344CB8AC3E}">
        <p14:creationId xmlns:p14="http://schemas.microsoft.com/office/powerpoint/2010/main" val="222587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9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7075714" y="762000"/>
            <a:ext cx="47210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0" y="163691"/>
            <a:ext cx="6955363" cy="955256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Franklin Gothic Demi Cond" panose="020B0706030402020204" pitchFamily="34" charset="0"/>
              </a:rPr>
              <a:t>Where does the industry stand?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100A48-3845-2220-4B76-94F343FF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83" y="1271347"/>
            <a:ext cx="11440282" cy="426276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400" b="1" i="1" dirty="0"/>
              <a:t>Our impression:</a:t>
            </a:r>
          </a:p>
          <a:p>
            <a:pPr marL="180975" lvl="1" indent="-18097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dirty="0"/>
              <a:t>Trustees have put limited thought into flexible access to funds …</a:t>
            </a:r>
          </a:p>
          <a:p>
            <a:pPr marL="271462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AU" dirty="0"/>
              <a:t>	… apart from concluding that some funds should be retained in an ABP</a:t>
            </a:r>
          </a:p>
          <a:p>
            <a:pPr marL="180975" lvl="1" indent="-18097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dirty="0"/>
              <a:t>Our impression could be wrong</a:t>
            </a:r>
            <a:r>
              <a:rPr lang="en-AU"/>
              <a:t>, though!</a:t>
            </a:r>
            <a:endParaRPr lang="en-AU" dirty="0"/>
          </a:p>
          <a:p>
            <a:pPr marL="0" lvl="1" indent="0">
              <a:lnSpc>
                <a:spcPct val="110000"/>
              </a:lnSpc>
              <a:spcBef>
                <a:spcPts val="2100"/>
              </a:spcBef>
              <a:buNone/>
            </a:pPr>
            <a:r>
              <a:rPr lang="en-US" b="1" i="1" dirty="0"/>
              <a:t>Issues that the industry might think about:</a:t>
            </a:r>
          </a:p>
          <a:p>
            <a:pPr marL="180975" lvl="1" indent="-18097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Focusing on initial ABP allocation does not suffice, as funds may be needed over time </a:t>
            </a:r>
          </a:p>
          <a:p>
            <a:pPr marL="180975" lvl="1" indent="-18097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Motivation for having accessible funds is important for the implementation</a:t>
            </a:r>
          </a:p>
          <a:p>
            <a:pPr marL="180975" lvl="1" indent="-180975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Assets outside super pivotal to need for trustees to provide flexible access to funds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E4B4FD8-D0CC-856A-4283-FC2BEC1911F8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18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1f86fd-b77b-49c1-8946-6dd8350d13e2">
      <Terms xmlns="http://schemas.microsoft.com/office/infopath/2007/PartnerControls"/>
    </lcf76f155ced4ddcb4097134ff3c332f>
    <TaxCatchAll xmlns="df6b5e73-2540-42ec-b297-d17d58460b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CF8E04A45D49A8D29B1823D442D0" ma:contentTypeVersion="18" ma:contentTypeDescription="Create a new document." ma:contentTypeScope="" ma:versionID="40a9682cc48a06506d7f02664e9a81bb">
  <xsd:schema xmlns:xsd="http://www.w3.org/2001/XMLSchema" xmlns:xs="http://www.w3.org/2001/XMLSchema" xmlns:p="http://schemas.microsoft.com/office/2006/metadata/properties" xmlns:ns2="df6b5e73-2540-42ec-b297-d17d58460bae" xmlns:ns3="f21f86fd-b77b-49c1-8946-6dd8350d13e2" targetNamespace="http://schemas.microsoft.com/office/2006/metadata/properties" ma:root="true" ma:fieldsID="2366c689c5d9c5b149e65a6fd171115d" ns2:_="" ns3:_="">
    <xsd:import namespace="df6b5e73-2540-42ec-b297-d17d58460bae"/>
    <xsd:import namespace="f21f86fd-b77b-49c1-8946-6dd8350d13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5e73-2540-42ec-b297-d17d58460b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c74df-9b95-4b26-8c12-aa47f01fa355}" ma:internalName="TaxCatchAll" ma:showField="CatchAllData" ma:web="df6b5e73-2540-42ec-b297-d17d58460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f86fd-b77b-49c1-8946-6dd8350d1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434a2c-5655-4956-ae77-2fd46d85eb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715D63-7EB2-4B8E-8F65-C8456C20A0C3}">
  <ds:schemaRefs>
    <ds:schemaRef ds:uri="http://schemas.microsoft.com/office/2006/metadata/properties"/>
    <ds:schemaRef ds:uri="http://purl.org/dc/terms/"/>
    <ds:schemaRef ds:uri="f21f86fd-b77b-49c1-8946-6dd8350d13e2"/>
    <ds:schemaRef ds:uri="http://schemas.microsoft.com/office/2006/documentManagement/types"/>
    <ds:schemaRef ds:uri="df6b5e73-2540-42ec-b297-d17d58460ba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DC4E59-9224-4317-BA69-3D361982F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5e73-2540-42ec-b297-d17d58460bae"/>
    <ds:schemaRef ds:uri="f21f86fd-b77b-49c1-8946-6dd8350d13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F73560-6E47-41CB-83C5-D3E89E5E67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11637</TotalTime>
  <Words>640</Words>
  <Application>Microsoft Office PowerPoint</Application>
  <PresentationFormat>Widescreen</PresentationFormat>
  <Paragraphs>103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Franklin Gothic Demi Cond</vt:lpstr>
      <vt:lpstr>STIXGeneral-Regular</vt:lpstr>
      <vt:lpstr>Office Theme</vt:lpstr>
      <vt:lpstr>Retirement explainer #3:  Providing flexible access to funds  </vt:lpstr>
      <vt:lpstr>Overview</vt:lpstr>
      <vt:lpstr>Retirement income covenant – Recap</vt:lpstr>
      <vt:lpstr>Why members might value flexible access to funds </vt:lpstr>
      <vt:lpstr>Need for trustees to provide accessible funds</vt:lpstr>
      <vt:lpstr>Measuring accessible funds </vt:lpstr>
      <vt:lpstr>Combining access to funds with income </vt:lpstr>
      <vt:lpstr>Contingency account – how it might operate   </vt:lpstr>
      <vt:lpstr>Where does the industry stand?</vt:lpstr>
      <vt:lpstr>Thank-you!  Further questions, discussion or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/ Defensive Categorisation</dc:title>
  <dc:creator>David Bell</dc:creator>
  <cp:lastModifiedBy>David Bell</cp:lastModifiedBy>
  <cp:revision>282</cp:revision>
  <dcterms:created xsi:type="dcterms:W3CDTF">2020-07-06T01:22:29Z</dcterms:created>
  <dcterms:modified xsi:type="dcterms:W3CDTF">2024-04-30T05:09:05Z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0x0101001901CF8E04A45D49A8D29B1823D442D0</vt:lpwstr>
  </property>
  <property fmtid="{D5CDD505-2E9C-101B-9397-08002B2CF9AE}" pid="3" name="MediaServiceImageTags">
    <vt:lpwstr/>
  </property>
</Properties>
</file>