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529" r:id="rId6"/>
    <p:sldId id="579" r:id="rId7"/>
    <p:sldId id="592" r:id="rId8"/>
    <p:sldId id="562" r:id="rId9"/>
    <p:sldId id="585" r:id="rId10"/>
    <p:sldId id="586" r:id="rId11"/>
    <p:sldId id="587" r:id="rId12"/>
    <p:sldId id="588" r:id="rId13"/>
    <p:sldId id="589" r:id="rId14"/>
    <p:sldId id="590" r:id="rId15"/>
    <p:sldId id="576" r:id="rId16"/>
    <p:sldId id="591" r:id="rId17"/>
    <p:sldId id="577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7139C2-8E4F-61FB-4CFF-6D13E650B54A}" name="Ian Fryer" initials="IF" userId="S::ian.fryer@fefundinfo.com::c79f1ecc-66c5-4cd6-8a54-f9aa8dbe40a4" providerId="AD"/>
  <p188:author id="{EF5950D4-B566-5345-8471-041F0452D3C0}" name="David Bell" initials="DB" userId="S::david.bell@conexusinstitute.com.au::1453229a-5a82-4406-af4d-d33b30fc4c0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ff Warren" initials="GW" lastIdx="0" clrIdx="0">
    <p:extLst>
      <p:ext uri="{19B8F6BF-5375-455C-9EA6-DF929625EA0E}">
        <p15:presenceInfo xmlns:p15="http://schemas.microsoft.com/office/powerpoint/2012/main" userId="Geoff Warr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0247" autoAdjust="0"/>
  </p:normalViewPr>
  <p:slideViewPr>
    <p:cSldViewPr snapToGrid="0">
      <p:cViewPr varScale="1">
        <p:scale>
          <a:sx n="99" d="100"/>
          <a:sy n="99" d="100"/>
        </p:scale>
        <p:origin x="9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Bell" userId="1453229a-5a82-4406-af4d-d33b30fc4c09" providerId="ADAL" clId="{0C4A0C3C-5C6A-4E77-819F-BF2ED5A6A535}"/>
    <pc:docChg chg="modSld">
      <pc:chgData name="David Bell" userId="1453229a-5a82-4406-af4d-d33b30fc4c09" providerId="ADAL" clId="{0C4A0C3C-5C6A-4E77-819F-BF2ED5A6A535}" dt="2024-04-30T04:57:02.391" v="1" actId="14100"/>
      <pc:docMkLst>
        <pc:docMk/>
      </pc:docMkLst>
      <pc:sldChg chg="modSp mod">
        <pc:chgData name="David Bell" userId="1453229a-5a82-4406-af4d-d33b30fc4c09" providerId="ADAL" clId="{0C4A0C3C-5C6A-4E77-819F-BF2ED5A6A535}" dt="2024-04-30T04:57:02.391" v="1" actId="14100"/>
        <pc:sldMkLst>
          <pc:docMk/>
          <pc:sldMk cId="1296512244" sldId="579"/>
        </pc:sldMkLst>
        <pc:cxnChg chg="mod">
          <ac:chgData name="David Bell" userId="1453229a-5a82-4406-af4d-d33b30fc4c09" providerId="ADAL" clId="{0C4A0C3C-5C6A-4E77-819F-BF2ED5A6A535}" dt="2024-04-30T04:57:02.391" v="1" actId="14100"/>
          <ac:cxnSpMkLst>
            <pc:docMk/>
            <pc:sldMk cId="1296512244" sldId="579"/>
            <ac:cxnSpMk id="6" creationId="{D6990BC3-2FBA-A841-A5FF-7D68B12BF488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nexus%20Institute\Retirement%20Explainer%20Figu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nexus%20Institute\Retirement%20Explainer%20Figu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7468422041618"/>
          <c:y val="3.6583582734099514E-2"/>
          <c:w val="0.706099893096366"/>
          <c:h val="0.82906777774686291"/>
        </c:manualLayout>
      </c:layout>
      <c:areaChart>
        <c:grouping val="stacked"/>
        <c:varyColors val="0"/>
        <c:ser>
          <c:idx val="6"/>
          <c:order val="0"/>
          <c:tx>
            <c:v>1%</c:v>
          </c:tx>
          <c:spPr>
            <a:solidFill>
              <a:schemeClr val="bg1">
                <a:alpha val="0"/>
              </a:schemeClr>
            </a:solidFill>
            <a:ln w="25400">
              <a:noFill/>
            </a:ln>
            <a:effectLst/>
          </c:spPr>
          <c:cat>
            <c:numRef>
              <c:f>'[1]Charts - Target'!$A$2:$A$44</c:f>
              <c:numCache>
                <c:formatCode>General</c:formatCode>
                <c:ptCount val="43"/>
                <c:pt idx="0">
                  <c:v>67</c:v>
                </c:pt>
                <c:pt idx="1">
                  <c:v>68</c:v>
                </c:pt>
                <c:pt idx="2">
                  <c:v>69</c:v>
                </c:pt>
                <c:pt idx="3">
                  <c:v>70</c:v>
                </c:pt>
                <c:pt idx="4">
                  <c:v>71</c:v>
                </c:pt>
                <c:pt idx="5">
                  <c:v>72</c:v>
                </c:pt>
                <c:pt idx="6">
                  <c:v>73</c:v>
                </c:pt>
                <c:pt idx="7">
                  <c:v>74</c:v>
                </c:pt>
                <c:pt idx="8">
                  <c:v>75</c:v>
                </c:pt>
                <c:pt idx="9">
                  <c:v>76</c:v>
                </c:pt>
                <c:pt idx="10">
                  <c:v>77</c:v>
                </c:pt>
                <c:pt idx="11">
                  <c:v>78</c:v>
                </c:pt>
                <c:pt idx="12">
                  <c:v>79</c:v>
                </c:pt>
                <c:pt idx="13">
                  <c:v>80</c:v>
                </c:pt>
                <c:pt idx="14">
                  <c:v>81</c:v>
                </c:pt>
                <c:pt idx="15">
                  <c:v>82</c:v>
                </c:pt>
                <c:pt idx="16">
                  <c:v>83</c:v>
                </c:pt>
                <c:pt idx="17">
                  <c:v>84</c:v>
                </c:pt>
                <c:pt idx="18">
                  <c:v>85</c:v>
                </c:pt>
                <c:pt idx="19">
                  <c:v>86</c:v>
                </c:pt>
                <c:pt idx="20">
                  <c:v>87</c:v>
                </c:pt>
                <c:pt idx="21">
                  <c:v>88</c:v>
                </c:pt>
                <c:pt idx="22">
                  <c:v>89</c:v>
                </c:pt>
                <c:pt idx="23">
                  <c:v>90</c:v>
                </c:pt>
                <c:pt idx="24">
                  <c:v>91</c:v>
                </c:pt>
                <c:pt idx="25">
                  <c:v>92</c:v>
                </c:pt>
                <c:pt idx="26">
                  <c:v>93</c:v>
                </c:pt>
                <c:pt idx="27">
                  <c:v>94</c:v>
                </c:pt>
                <c:pt idx="28">
                  <c:v>95</c:v>
                </c:pt>
                <c:pt idx="29">
                  <c:v>96</c:v>
                </c:pt>
                <c:pt idx="30">
                  <c:v>97</c:v>
                </c:pt>
                <c:pt idx="31">
                  <c:v>98</c:v>
                </c:pt>
                <c:pt idx="32">
                  <c:v>99</c:v>
                </c:pt>
                <c:pt idx="33">
                  <c:v>100</c:v>
                </c:pt>
                <c:pt idx="34">
                  <c:v>101</c:v>
                </c:pt>
                <c:pt idx="35">
                  <c:v>102</c:v>
                </c:pt>
                <c:pt idx="36">
                  <c:v>103</c:v>
                </c:pt>
                <c:pt idx="37">
                  <c:v>104</c:v>
                </c:pt>
                <c:pt idx="38">
                  <c:v>105</c:v>
                </c:pt>
                <c:pt idx="39">
                  <c:v>106</c:v>
                </c:pt>
                <c:pt idx="40">
                  <c:v>107</c:v>
                </c:pt>
                <c:pt idx="41">
                  <c:v>108</c:v>
                </c:pt>
                <c:pt idx="42">
                  <c:v>109</c:v>
                </c:pt>
              </c:numCache>
            </c:numRef>
          </c:cat>
          <c:val>
            <c:numRef>
              <c:f>'[1]Income F'!$Q$3:$Q$45</c:f>
              <c:numCache>
                <c:formatCode>_("$"* #,##0_);_("$"* \(#,##0\);_("$"* "-"_);_(@_)</c:formatCode>
                <c:ptCount val="43"/>
                <c:pt idx="0">
                  <c:v>47771</c:v>
                </c:pt>
                <c:pt idx="1">
                  <c:v>47771</c:v>
                </c:pt>
                <c:pt idx="2">
                  <c:v>47771</c:v>
                </c:pt>
                <c:pt idx="3">
                  <c:v>47771</c:v>
                </c:pt>
                <c:pt idx="4">
                  <c:v>47771</c:v>
                </c:pt>
                <c:pt idx="5">
                  <c:v>47771</c:v>
                </c:pt>
                <c:pt idx="6">
                  <c:v>47771</c:v>
                </c:pt>
                <c:pt idx="7">
                  <c:v>47771</c:v>
                </c:pt>
                <c:pt idx="8">
                  <c:v>47771</c:v>
                </c:pt>
                <c:pt idx="9">
                  <c:v>47771</c:v>
                </c:pt>
                <c:pt idx="10">
                  <c:v>47771</c:v>
                </c:pt>
                <c:pt idx="11">
                  <c:v>47771</c:v>
                </c:pt>
                <c:pt idx="12">
                  <c:v>38148.793428325</c:v>
                </c:pt>
                <c:pt idx="13">
                  <c:v>33864.223519919797</c:v>
                </c:pt>
                <c:pt idx="14">
                  <c:v>33410.435958490401</c:v>
                </c:pt>
                <c:pt idx="15">
                  <c:v>33031.221724390802</c:v>
                </c:pt>
                <c:pt idx="16">
                  <c:v>32830.9905182476</c:v>
                </c:pt>
                <c:pt idx="17">
                  <c:v>32716.8149962508</c:v>
                </c:pt>
                <c:pt idx="18">
                  <c:v>32539.9795686984</c:v>
                </c:pt>
                <c:pt idx="19">
                  <c:v>32370.233018761599</c:v>
                </c:pt>
                <c:pt idx="20">
                  <c:v>32271.2124890634</c:v>
                </c:pt>
                <c:pt idx="21">
                  <c:v>32054.353762989998</c:v>
                </c:pt>
                <c:pt idx="22">
                  <c:v>31941.056033036799</c:v>
                </c:pt>
                <c:pt idx="23">
                  <c:v>31816.9339919146</c:v>
                </c:pt>
                <c:pt idx="24">
                  <c:v>31731.325242286399</c:v>
                </c:pt>
                <c:pt idx="25">
                  <c:v>31576.710400970202</c:v>
                </c:pt>
                <c:pt idx="26">
                  <c:v>31507.091222558902</c:v>
                </c:pt>
                <c:pt idx="27">
                  <c:v>31418.360527225999</c:v>
                </c:pt>
                <c:pt idx="28">
                  <c:v>31356.095531221501</c:v>
                </c:pt>
                <c:pt idx="29">
                  <c:v>31249.6870455108</c:v>
                </c:pt>
                <c:pt idx="30">
                  <c:v>31130.844091116</c:v>
                </c:pt>
                <c:pt idx="31">
                  <c:v>31048.590607029699</c:v>
                </c:pt>
                <c:pt idx="32">
                  <c:v>30864.970449212899</c:v>
                </c:pt>
                <c:pt idx="33">
                  <c:v>30916.503134510702</c:v>
                </c:pt>
                <c:pt idx="34">
                  <c:v>30799.791569290501</c:v>
                </c:pt>
                <c:pt idx="35">
                  <c:v>30740.687829652201</c:v>
                </c:pt>
                <c:pt idx="36">
                  <c:v>30601.814108201601</c:v>
                </c:pt>
                <c:pt idx="37">
                  <c:v>30600.342236386499</c:v>
                </c:pt>
                <c:pt idx="38">
                  <c:v>30571.229085392399</c:v>
                </c:pt>
                <c:pt idx="39">
                  <c:v>30574.7610616989</c:v>
                </c:pt>
                <c:pt idx="40">
                  <c:v>30489.463541081201</c:v>
                </c:pt>
                <c:pt idx="41">
                  <c:v>30486.7778743987</c:v>
                </c:pt>
                <c:pt idx="42">
                  <c:v>30436.7409359714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99-48F3-9689-542EF8A3E281}"/>
            </c:ext>
          </c:extLst>
        </c:ser>
        <c:ser>
          <c:idx val="0"/>
          <c:order val="1"/>
          <c:tx>
            <c:v>5%</c:v>
          </c:tx>
          <c:spPr>
            <a:solidFill>
              <a:schemeClr val="bg1">
                <a:lumMod val="95000"/>
              </a:schemeClr>
            </a:solidFill>
            <a:ln w="25400">
              <a:noFill/>
            </a:ln>
            <a:effectLst/>
          </c:spPr>
          <c:cat>
            <c:numRef>
              <c:f>'[1]Charts - Target'!$A$2:$A$44</c:f>
              <c:numCache>
                <c:formatCode>General</c:formatCode>
                <c:ptCount val="43"/>
                <c:pt idx="0">
                  <c:v>67</c:v>
                </c:pt>
                <c:pt idx="1">
                  <c:v>68</c:v>
                </c:pt>
                <c:pt idx="2">
                  <c:v>69</c:v>
                </c:pt>
                <c:pt idx="3">
                  <c:v>70</c:v>
                </c:pt>
                <c:pt idx="4">
                  <c:v>71</c:v>
                </c:pt>
                <c:pt idx="5">
                  <c:v>72</c:v>
                </c:pt>
                <c:pt idx="6">
                  <c:v>73</c:v>
                </c:pt>
                <c:pt idx="7">
                  <c:v>74</c:v>
                </c:pt>
                <c:pt idx="8">
                  <c:v>75</c:v>
                </c:pt>
                <c:pt idx="9">
                  <c:v>76</c:v>
                </c:pt>
                <c:pt idx="10">
                  <c:v>77</c:v>
                </c:pt>
                <c:pt idx="11">
                  <c:v>78</c:v>
                </c:pt>
                <c:pt idx="12">
                  <c:v>79</c:v>
                </c:pt>
                <c:pt idx="13">
                  <c:v>80</c:v>
                </c:pt>
                <c:pt idx="14">
                  <c:v>81</c:v>
                </c:pt>
                <c:pt idx="15">
                  <c:v>82</c:v>
                </c:pt>
                <c:pt idx="16">
                  <c:v>83</c:v>
                </c:pt>
                <c:pt idx="17">
                  <c:v>84</c:v>
                </c:pt>
                <c:pt idx="18">
                  <c:v>85</c:v>
                </c:pt>
                <c:pt idx="19">
                  <c:v>86</c:v>
                </c:pt>
                <c:pt idx="20">
                  <c:v>87</c:v>
                </c:pt>
                <c:pt idx="21">
                  <c:v>88</c:v>
                </c:pt>
                <c:pt idx="22">
                  <c:v>89</c:v>
                </c:pt>
                <c:pt idx="23">
                  <c:v>90</c:v>
                </c:pt>
                <c:pt idx="24">
                  <c:v>91</c:v>
                </c:pt>
                <c:pt idx="25">
                  <c:v>92</c:v>
                </c:pt>
                <c:pt idx="26">
                  <c:v>93</c:v>
                </c:pt>
                <c:pt idx="27">
                  <c:v>94</c:v>
                </c:pt>
                <c:pt idx="28">
                  <c:v>95</c:v>
                </c:pt>
                <c:pt idx="29">
                  <c:v>96</c:v>
                </c:pt>
                <c:pt idx="30">
                  <c:v>97</c:v>
                </c:pt>
                <c:pt idx="31">
                  <c:v>98</c:v>
                </c:pt>
                <c:pt idx="32">
                  <c:v>99</c:v>
                </c:pt>
                <c:pt idx="33">
                  <c:v>100</c:v>
                </c:pt>
                <c:pt idx="34">
                  <c:v>101</c:v>
                </c:pt>
                <c:pt idx="35">
                  <c:v>102</c:v>
                </c:pt>
                <c:pt idx="36">
                  <c:v>103</c:v>
                </c:pt>
                <c:pt idx="37">
                  <c:v>104</c:v>
                </c:pt>
                <c:pt idx="38">
                  <c:v>105</c:v>
                </c:pt>
                <c:pt idx="39">
                  <c:v>106</c:v>
                </c:pt>
                <c:pt idx="40">
                  <c:v>107</c:v>
                </c:pt>
                <c:pt idx="41">
                  <c:v>108</c:v>
                </c:pt>
                <c:pt idx="42">
                  <c:v>109</c:v>
                </c:pt>
              </c:numCache>
            </c:numRef>
          </c:cat>
          <c:val>
            <c:numRef>
              <c:f>'[1]Income F'!$R$3:$R$45</c:f>
              <c:numCache>
                <c:formatCode>_("$"* #,##0_);_("$"* \(#,##0\);_("$"* "-"_);_(@_)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9622.2065716750003</c:v>
                </c:pt>
                <c:pt idx="13">
                  <c:v>13906.776480080203</c:v>
                </c:pt>
                <c:pt idx="14">
                  <c:v>9798.9185248438953</c:v>
                </c:pt>
                <c:pt idx="15">
                  <c:v>2655.4741981233019</c:v>
                </c:pt>
                <c:pt idx="16">
                  <c:v>2237.9858978275006</c:v>
                </c:pt>
                <c:pt idx="17">
                  <c:v>1894.8792187659019</c:v>
                </c:pt>
                <c:pt idx="18">
                  <c:v>1772.3611762934015</c:v>
                </c:pt>
                <c:pt idx="19">
                  <c:v>1803.0887586204008</c:v>
                </c:pt>
                <c:pt idx="20">
                  <c:v>1715.9448146133</c:v>
                </c:pt>
                <c:pt idx="21">
                  <c:v>1782.3061332133984</c:v>
                </c:pt>
                <c:pt idx="22">
                  <c:v>1810.7681594201022</c:v>
                </c:pt>
                <c:pt idx="23">
                  <c:v>1850.0644135420007</c:v>
                </c:pt>
                <c:pt idx="24">
                  <c:v>1839.3544544963988</c:v>
                </c:pt>
                <c:pt idx="25">
                  <c:v>1895.0860635889985</c:v>
                </c:pt>
                <c:pt idx="26">
                  <c:v>1879.3975107084007</c:v>
                </c:pt>
                <c:pt idx="27">
                  <c:v>1825.5911823079987</c:v>
                </c:pt>
                <c:pt idx="28">
                  <c:v>1798.3884928280968</c:v>
                </c:pt>
                <c:pt idx="29">
                  <c:v>1831.0136217407999</c:v>
                </c:pt>
                <c:pt idx="30">
                  <c:v>1811.0806182274027</c:v>
                </c:pt>
                <c:pt idx="31">
                  <c:v>1861.375285971204</c:v>
                </c:pt>
                <c:pt idx="32">
                  <c:v>1959.5003743066009</c:v>
                </c:pt>
                <c:pt idx="33">
                  <c:v>1878.3440514184003</c:v>
                </c:pt>
                <c:pt idx="34">
                  <c:v>1971.3776574350995</c:v>
                </c:pt>
                <c:pt idx="35">
                  <c:v>1926.9252931445008</c:v>
                </c:pt>
                <c:pt idx="36">
                  <c:v>1962.6144637524994</c:v>
                </c:pt>
                <c:pt idx="37">
                  <c:v>1902.6619684144025</c:v>
                </c:pt>
                <c:pt idx="38">
                  <c:v>1873.6640343267027</c:v>
                </c:pt>
                <c:pt idx="39">
                  <c:v>1805.7579460482993</c:v>
                </c:pt>
                <c:pt idx="40">
                  <c:v>1825.0180575970007</c:v>
                </c:pt>
                <c:pt idx="41">
                  <c:v>1676.549915920099</c:v>
                </c:pt>
                <c:pt idx="42">
                  <c:v>1702.8866012104008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99-48F3-9689-542EF8A3E281}"/>
            </c:ext>
          </c:extLst>
        </c:ser>
        <c:ser>
          <c:idx val="1"/>
          <c:order val="2"/>
          <c:tx>
            <c:v>25%</c:v>
          </c:tx>
          <c:spPr>
            <a:solidFill>
              <a:schemeClr val="bg1">
                <a:lumMod val="85000"/>
              </a:schemeClr>
            </a:solidFill>
            <a:ln w="25400">
              <a:noFill/>
            </a:ln>
            <a:effectLst/>
          </c:spPr>
          <c:cat>
            <c:numRef>
              <c:f>'[1]Charts - Target'!$A$2:$A$44</c:f>
              <c:numCache>
                <c:formatCode>General</c:formatCode>
                <c:ptCount val="43"/>
                <c:pt idx="0">
                  <c:v>67</c:v>
                </c:pt>
                <c:pt idx="1">
                  <c:v>68</c:v>
                </c:pt>
                <c:pt idx="2">
                  <c:v>69</c:v>
                </c:pt>
                <c:pt idx="3">
                  <c:v>70</c:v>
                </c:pt>
                <c:pt idx="4">
                  <c:v>71</c:v>
                </c:pt>
                <c:pt idx="5">
                  <c:v>72</c:v>
                </c:pt>
                <c:pt idx="6">
                  <c:v>73</c:v>
                </c:pt>
                <c:pt idx="7">
                  <c:v>74</c:v>
                </c:pt>
                <c:pt idx="8">
                  <c:v>75</c:v>
                </c:pt>
                <c:pt idx="9">
                  <c:v>76</c:v>
                </c:pt>
                <c:pt idx="10">
                  <c:v>77</c:v>
                </c:pt>
                <c:pt idx="11">
                  <c:v>78</c:v>
                </c:pt>
                <c:pt idx="12">
                  <c:v>79</c:v>
                </c:pt>
                <c:pt idx="13">
                  <c:v>80</c:v>
                </c:pt>
                <c:pt idx="14">
                  <c:v>81</c:v>
                </c:pt>
                <c:pt idx="15">
                  <c:v>82</c:v>
                </c:pt>
                <c:pt idx="16">
                  <c:v>83</c:v>
                </c:pt>
                <c:pt idx="17">
                  <c:v>84</c:v>
                </c:pt>
                <c:pt idx="18">
                  <c:v>85</c:v>
                </c:pt>
                <c:pt idx="19">
                  <c:v>86</c:v>
                </c:pt>
                <c:pt idx="20">
                  <c:v>87</c:v>
                </c:pt>
                <c:pt idx="21">
                  <c:v>88</c:v>
                </c:pt>
                <c:pt idx="22">
                  <c:v>89</c:v>
                </c:pt>
                <c:pt idx="23">
                  <c:v>90</c:v>
                </c:pt>
                <c:pt idx="24">
                  <c:v>91</c:v>
                </c:pt>
                <c:pt idx="25">
                  <c:v>92</c:v>
                </c:pt>
                <c:pt idx="26">
                  <c:v>93</c:v>
                </c:pt>
                <c:pt idx="27">
                  <c:v>94</c:v>
                </c:pt>
                <c:pt idx="28">
                  <c:v>95</c:v>
                </c:pt>
                <c:pt idx="29">
                  <c:v>96</c:v>
                </c:pt>
                <c:pt idx="30">
                  <c:v>97</c:v>
                </c:pt>
                <c:pt idx="31">
                  <c:v>98</c:v>
                </c:pt>
                <c:pt idx="32">
                  <c:v>99</c:v>
                </c:pt>
                <c:pt idx="33">
                  <c:v>100</c:v>
                </c:pt>
                <c:pt idx="34">
                  <c:v>101</c:v>
                </c:pt>
                <c:pt idx="35">
                  <c:v>102</c:v>
                </c:pt>
                <c:pt idx="36">
                  <c:v>103</c:v>
                </c:pt>
                <c:pt idx="37">
                  <c:v>104</c:v>
                </c:pt>
                <c:pt idx="38">
                  <c:v>105</c:v>
                </c:pt>
                <c:pt idx="39">
                  <c:v>106</c:v>
                </c:pt>
                <c:pt idx="40">
                  <c:v>107</c:v>
                </c:pt>
                <c:pt idx="41">
                  <c:v>108</c:v>
                </c:pt>
                <c:pt idx="42">
                  <c:v>109</c:v>
                </c:pt>
              </c:numCache>
            </c:numRef>
          </c:cat>
          <c:val>
            <c:numRef>
              <c:f>'[1]Income F'!$S$3:$S$45</c:f>
              <c:numCache>
                <c:formatCode>_("$"* #,##0_);_("$"* \(#,##0\);_("$"* "-"_);_(@_)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4561.6455166657033</c:v>
                </c:pt>
                <c:pt idx="15">
                  <c:v>12084.304077485896</c:v>
                </c:pt>
                <c:pt idx="16">
                  <c:v>12702.0235839249</c:v>
                </c:pt>
                <c:pt idx="17">
                  <c:v>13159.305784983299</c:v>
                </c:pt>
                <c:pt idx="18">
                  <c:v>13458.659255008199</c:v>
                </c:pt>
                <c:pt idx="19">
                  <c:v>13597.678222618</c:v>
                </c:pt>
                <c:pt idx="20">
                  <c:v>6387.4450997698004</c:v>
                </c:pt>
                <c:pt idx="21">
                  <c:v>4242.948996012201</c:v>
                </c:pt>
                <c:pt idx="22">
                  <c:v>3690.6564776648011</c:v>
                </c:pt>
                <c:pt idx="23">
                  <c:v>3425.9488382437994</c:v>
                </c:pt>
                <c:pt idx="24">
                  <c:v>3305.8059050114025</c:v>
                </c:pt>
                <c:pt idx="25">
                  <c:v>3288.9335535489008</c:v>
                </c:pt>
                <c:pt idx="26">
                  <c:v>3258.6575290022956</c:v>
                </c:pt>
                <c:pt idx="27">
                  <c:v>3316.3525609811986</c:v>
                </c:pt>
                <c:pt idx="28">
                  <c:v>3333.845211961001</c:v>
                </c:pt>
                <c:pt idx="29">
                  <c:v>3342.3851269376028</c:v>
                </c:pt>
                <c:pt idx="30">
                  <c:v>3399.4864199242948</c:v>
                </c:pt>
                <c:pt idx="31">
                  <c:v>3383.0013135207992</c:v>
                </c:pt>
                <c:pt idx="32">
                  <c:v>3425.291191023498</c:v>
                </c:pt>
                <c:pt idx="33">
                  <c:v>3389.0369958886949</c:v>
                </c:pt>
                <c:pt idx="34">
                  <c:v>3403.4738138280009</c:v>
                </c:pt>
                <c:pt idx="35">
                  <c:v>3478.6437078174968</c:v>
                </c:pt>
                <c:pt idx="36">
                  <c:v>3538.4938290408027</c:v>
                </c:pt>
                <c:pt idx="37">
                  <c:v>3594.9361022279008</c:v>
                </c:pt>
                <c:pt idx="38">
                  <c:v>3593.4583723385986</c:v>
                </c:pt>
                <c:pt idx="39">
                  <c:v>3660.0852266564034</c:v>
                </c:pt>
                <c:pt idx="40">
                  <c:v>3695.9238401104994</c:v>
                </c:pt>
                <c:pt idx="41">
                  <c:v>3830.9614160397978</c:v>
                </c:pt>
                <c:pt idx="42">
                  <c:v>3811.0379857354019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99-48F3-9689-542EF8A3E281}"/>
            </c:ext>
          </c:extLst>
        </c:ser>
        <c:ser>
          <c:idx val="3"/>
          <c:order val="3"/>
          <c:tx>
            <c:v>25%-75%</c:v>
          </c:tx>
          <c:spPr>
            <a:solidFill>
              <a:schemeClr val="bg1">
                <a:lumMod val="75000"/>
              </a:schemeClr>
            </a:solidFill>
            <a:ln w="25400">
              <a:noFill/>
            </a:ln>
            <a:effectLst/>
          </c:spPr>
          <c:cat>
            <c:numRef>
              <c:f>'[1]Charts - Target'!$A$2:$A$44</c:f>
              <c:numCache>
                <c:formatCode>General</c:formatCode>
                <c:ptCount val="43"/>
                <c:pt idx="0">
                  <c:v>67</c:v>
                </c:pt>
                <c:pt idx="1">
                  <c:v>68</c:v>
                </c:pt>
                <c:pt idx="2">
                  <c:v>69</c:v>
                </c:pt>
                <c:pt idx="3">
                  <c:v>70</c:v>
                </c:pt>
                <c:pt idx="4">
                  <c:v>71</c:v>
                </c:pt>
                <c:pt idx="5">
                  <c:v>72</c:v>
                </c:pt>
                <c:pt idx="6">
                  <c:v>73</c:v>
                </c:pt>
                <c:pt idx="7">
                  <c:v>74</c:v>
                </c:pt>
                <c:pt idx="8">
                  <c:v>75</c:v>
                </c:pt>
                <c:pt idx="9">
                  <c:v>76</c:v>
                </c:pt>
                <c:pt idx="10">
                  <c:v>77</c:v>
                </c:pt>
                <c:pt idx="11">
                  <c:v>78</c:v>
                </c:pt>
                <c:pt idx="12">
                  <c:v>79</c:v>
                </c:pt>
                <c:pt idx="13">
                  <c:v>80</c:v>
                </c:pt>
                <c:pt idx="14">
                  <c:v>81</c:v>
                </c:pt>
                <c:pt idx="15">
                  <c:v>82</c:v>
                </c:pt>
                <c:pt idx="16">
                  <c:v>83</c:v>
                </c:pt>
                <c:pt idx="17">
                  <c:v>84</c:v>
                </c:pt>
                <c:pt idx="18">
                  <c:v>85</c:v>
                </c:pt>
                <c:pt idx="19">
                  <c:v>86</c:v>
                </c:pt>
                <c:pt idx="20">
                  <c:v>87</c:v>
                </c:pt>
                <c:pt idx="21">
                  <c:v>88</c:v>
                </c:pt>
                <c:pt idx="22">
                  <c:v>89</c:v>
                </c:pt>
                <c:pt idx="23">
                  <c:v>90</c:v>
                </c:pt>
                <c:pt idx="24">
                  <c:v>91</c:v>
                </c:pt>
                <c:pt idx="25">
                  <c:v>92</c:v>
                </c:pt>
                <c:pt idx="26">
                  <c:v>93</c:v>
                </c:pt>
                <c:pt idx="27">
                  <c:v>94</c:v>
                </c:pt>
                <c:pt idx="28">
                  <c:v>95</c:v>
                </c:pt>
                <c:pt idx="29">
                  <c:v>96</c:v>
                </c:pt>
                <c:pt idx="30">
                  <c:v>97</c:v>
                </c:pt>
                <c:pt idx="31">
                  <c:v>98</c:v>
                </c:pt>
                <c:pt idx="32">
                  <c:v>99</c:v>
                </c:pt>
                <c:pt idx="33">
                  <c:v>100</c:v>
                </c:pt>
                <c:pt idx="34">
                  <c:v>101</c:v>
                </c:pt>
                <c:pt idx="35">
                  <c:v>102</c:v>
                </c:pt>
                <c:pt idx="36">
                  <c:v>103</c:v>
                </c:pt>
                <c:pt idx="37">
                  <c:v>104</c:v>
                </c:pt>
                <c:pt idx="38">
                  <c:v>105</c:v>
                </c:pt>
                <c:pt idx="39">
                  <c:v>106</c:v>
                </c:pt>
                <c:pt idx="40">
                  <c:v>107</c:v>
                </c:pt>
                <c:pt idx="41">
                  <c:v>108</c:v>
                </c:pt>
                <c:pt idx="42">
                  <c:v>109</c:v>
                </c:pt>
              </c:numCache>
            </c:numRef>
          </c:cat>
          <c:val>
            <c:numRef>
              <c:f>'[1]Income F'!$U$3:$U$45</c:f>
              <c:numCache>
                <c:formatCode>_("$"* #,##0_);_("$"* \(#,##0\);_("$"* "-"_);_(@_)</c:formatCode>
                <c:ptCount val="43"/>
                <c:pt idx="0">
                  <c:v>0</c:v>
                </c:pt>
                <c:pt idx="1">
                  <c:v>314.63594671960163</c:v>
                </c:pt>
                <c:pt idx="2">
                  <c:v>628.86087782800314</c:v>
                </c:pt>
                <c:pt idx="3">
                  <c:v>775.15335626869637</c:v>
                </c:pt>
                <c:pt idx="4">
                  <c:v>829.20417011829704</c:v>
                </c:pt>
                <c:pt idx="5">
                  <c:v>953.70839181979682</c:v>
                </c:pt>
                <c:pt idx="6">
                  <c:v>978.24662619380251</c:v>
                </c:pt>
                <c:pt idx="7">
                  <c:v>1013.7364972167998</c:v>
                </c:pt>
                <c:pt idx="8">
                  <c:v>2945.8714693904985</c:v>
                </c:pt>
                <c:pt idx="9">
                  <c:v>2864.8682878772015</c:v>
                </c:pt>
                <c:pt idx="10">
                  <c:v>2670.6490242474974</c:v>
                </c:pt>
                <c:pt idx="11">
                  <c:v>2598.225747881901</c:v>
                </c:pt>
                <c:pt idx="12">
                  <c:v>2450.4377359732971</c:v>
                </c:pt>
                <c:pt idx="13">
                  <c:v>3932.3404383188972</c:v>
                </c:pt>
                <c:pt idx="14">
                  <c:v>3760.1493151058021</c:v>
                </c:pt>
                <c:pt idx="15">
                  <c:v>3366.2639922786984</c:v>
                </c:pt>
                <c:pt idx="16">
                  <c:v>3061.7627674527976</c:v>
                </c:pt>
                <c:pt idx="17">
                  <c:v>2824.8191013824035</c:v>
                </c:pt>
                <c:pt idx="18">
                  <c:v>5355.5629428061002</c:v>
                </c:pt>
                <c:pt idx="19">
                  <c:v>4748.2720274511012</c:v>
                </c:pt>
                <c:pt idx="20">
                  <c:v>11531.524757863597</c:v>
                </c:pt>
                <c:pt idx="21">
                  <c:v>13378.958390293403</c:v>
                </c:pt>
                <c:pt idx="22">
                  <c:v>13473.986122045797</c:v>
                </c:pt>
                <c:pt idx="23">
                  <c:v>15324.1980372545</c:v>
                </c:pt>
                <c:pt idx="24">
                  <c:v>14742.850839417697</c:v>
                </c:pt>
                <c:pt idx="25">
                  <c:v>14123.148556687302</c:v>
                </c:pt>
                <c:pt idx="26">
                  <c:v>13567.780511451303</c:v>
                </c:pt>
                <c:pt idx="27">
                  <c:v>13164.534739386305</c:v>
                </c:pt>
                <c:pt idx="28">
                  <c:v>14586.473198461405</c:v>
                </c:pt>
                <c:pt idx="29">
                  <c:v>13702.451804141296</c:v>
                </c:pt>
                <c:pt idx="30">
                  <c:v>12856.034077917604</c:v>
                </c:pt>
                <c:pt idx="31">
                  <c:v>12053.772452709702</c:v>
                </c:pt>
                <c:pt idx="32">
                  <c:v>11521.237985457003</c:v>
                </c:pt>
                <c:pt idx="33">
                  <c:v>11587.115818182203</c:v>
                </c:pt>
                <c:pt idx="34">
                  <c:v>11596.356959446399</c:v>
                </c:pt>
                <c:pt idx="35">
                  <c:v>11624.743169385802</c:v>
                </c:pt>
                <c:pt idx="36">
                  <c:v>11668.077599005097</c:v>
                </c:pt>
                <c:pt idx="37">
                  <c:v>11673.059692971197</c:v>
                </c:pt>
                <c:pt idx="38">
                  <c:v>11732.6485079423</c:v>
                </c:pt>
                <c:pt idx="39">
                  <c:v>10557.2042132274</c:v>
                </c:pt>
                <c:pt idx="40">
                  <c:v>9694.245963317102</c:v>
                </c:pt>
                <c:pt idx="41">
                  <c:v>9278.6898976418015</c:v>
                </c:pt>
                <c:pt idx="42">
                  <c:v>8858.0836672261939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99-48F3-9689-542EF8A3E281}"/>
            </c:ext>
          </c:extLst>
        </c:ser>
        <c:ser>
          <c:idx val="4"/>
          <c:order val="4"/>
          <c:tx>
            <c:v>5%-95%</c:v>
          </c:tx>
          <c:spPr>
            <a:solidFill>
              <a:schemeClr val="bg1">
                <a:lumMod val="85000"/>
              </a:schemeClr>
            </a:solidFill>
            <a:ln w="25400">
              <a:noFill/>
            </a:ln>
            <a:effectLst/>
          </c:spPr>
          <c:cat>
            <c:numRef>
              <c:f>'[1]Charts - Target'!$A$2:$A$44</c:f>
              <c:numCache>
                <c:formatCode>General</c:formatCode>
                <c:ptCount val="43"/>
                <c:pt idx="0">
                  <c:v>67</c:v>
                </c:pt>
                <c:pt idx="1">
                  <c:v>68</c:v>
                </c:pt>
                <c:pt idx="2">
                  <c:v>69</c:v>
                </c:pt>
                <c:pt idx="3">
                  <c:v>70</c:v>
                </c:pt>
                <c:pt idx="4">
                  <c:v>71</c:v>
                </c:pt>
                <c:pt idx="5">
                  <c:v>72</c:v>
                </c:pt>
                <c:pt idx="6">
                  <c:v>73</c:v>
                </c:pt>
                <c:pt idx="7">
                  <c:v>74</c:v>
                </c:pt>
                <c:pt idx="8">
                  <c:v>75</c:v>
                </c:pt>
                <c:pt idx="9">
                  <c:v>76</c:v>
                </c:pt>
                <c:pt idx="10">
                  <c:v>77</c:v>
                </c:pt>
                <c:pt idx="11">
                  <c:v>78</c:v>
                </c:pt>
                <c:pt idx="12">
                  <c:v>79</c:v>
                </c:pt>
                <c:pt idx="13">
                  <c:v>80</c:v>
                </c:pt>
                <c:pt idx="14">
                  <c:v>81</c:v>
                </c:pt>
                <c:pt idx="15">
                  <c:v>82</c:v>
                </c:pt>
                <c:pt idx="16">
                  <c:v>83</c:v>
                </c:pt>
                <c:pt idx="17">
                  <c:v>84</c:v>
                </c:pt>
                <c:pt idx="18">
                  <c:v>85</c:v>
                </c:pt>
                <c:pt idx="19">
                  <c:v>86</c:v>
                </c:pt>
                <c:pt idx="20">
                  <c:v>87</c:v>
                </c:pt>
                <c:pt idx="21">
                  <c:v>88</c:v>
                </c:pt>
                <c:pt idx="22">
                  <c:v>89</c:v>
                </c:pt>
                <c:pt idx="23">
                  <c:v>90</c:v>
                </c:pt>
                <c:pt idx="24">
                  <c:v>91</c:v>
                </c:pt>
                <c:pt idx="25">
                  <c:v>92</c:v>
                </c:pt>
                <c:pt idx="26">
                  <c:v>93</c:v>
                </c:pt>
                <c:pt idx="27">
                  <c:v>94</c:v>
                </c:pt>
                <c:pt idx="28">
                  <c:v>95</c:v>
                </c:pt>
                <c:pt idx="29">
                  <c:v>96</c:v>
                </c:pt>
                <c:pt idx="30">
                  <c:v>97</c:v>
                </c:pt>
                <c:pt idx="31">
                  <c:v>98</c:v>
                </c:pt>
                <c:pt idx="32">
                  <c:v>99</c:v>
                </c:pt>
                <c:pt idx="33">
                  <c:v>100</c:v>
                </c:pt>
                <c:pt idx="34">
                  <c:v>101</c:v>
                </c:pt>
                <c:pt idx="35">
                  <c:v>102</c:v>
                </c:pt>
                <c:pt idx="36">
                  <c:v>103</c:v>
                </c:pt>
                <c:pt idx="37">
                  <c:v>104</c:v>
                </c:pt>
                <c:pt idx="38">
                  <c:v>105</c:v>
                </c:pt>
                <c:pt idx="39">
                  <c:v>106</c:v>
                </c:pt>
                <c:pt idx="40">
                  <c:v>107</c:v>
                </c:pt>
                <c:pt idx="41">
                  <c:v>108</c:v>
                </c:pt>
                <c:pt idx="42">
                  <c:v>109</c:v>
                </c:pt>
              </c:numCache>
            </c:numRef>
          </c:cat>
          <c:val>
            <c:numRef>
              <c:f>'[1]Income F'!$V$3:$V$45</c:f>
              <c:numCache>
                <c:formatCode>_("$"* #,##0_);_("$"* \(#,##0\);_("$"* "-"_);_(@_)</c:formatCode>
                <c:ptCount val="43"/>
                <c:pt idx="0">
                  <c:v>0</c:v>
                </c:pt>
                <c:pt idx="1">
                  <c:v>884.21332030269696</c:v>
                </c:pt>
                <c:pt idx="2">
                  <c:v>1386.0278797672945</c:v>
                </c:pt>
                <c:pt idx="3">
                  <c:v>1917.7239029076009</c:v>
                </c:pt>
                <c:pt idx="4">
                  <c:v>2480.7423299438015</c:v>
                </c:pt>
                <c:pt idx="5">
                  <c:v>2950.0999310102998</c:v>
                </c:pt>
                <c:pt idx="6">
                  <c:v>3468.5652841248957</c:v>
                </c:pt>
                <c:pt idx="7">
                  <c:v>4070.1923133747987</c:v>
                </c:pt>
                <c:pt idx="8">
                  <c:v>5229.4148027057017</c:v>
                </c:pt>
                <c:pt idx="9">
                  <c:v>5956.6053198852969</c:v>
                </c:pt>
                <c:pt idx="10">
                  <c:v>6744.2724604043033</c:v>
                </c:pt>
                <c:pt idx="11">
                  <c:v>7316.3022474206955</c:v>
                </c:pt>
                <c:pt idx="12">
                  <c:v>7712.128231009403</c:v>
                </c:pt>
                <c:pt idx="13">
                  <c:v>8915.1604913155024</c:v>
                </c:pt>
                <c:pt idx="14">
                  <c:v>9033.5117093079971</c:v>
                </c:pt>
                <c:pt idx="15">
                  <c:v>9452.787732547702</c:v>
                </c:pt>
                <c:pt idx="16">
                  <c:v>9827.1216552461046</c:v>
                </c:pt>
                <c:pt idx="17">
                  <c:v>9837.5989775058988</c:v>
                </c:pt>
                <c:pt idx="18">
                  <c:v>11491.987317088402</c:v>
                </c:pt>
                <c:pt idx="19">
                  <c:v>11630.132692472202</c:v>
                </c:pt>
                <c:pt idx="20">
                  <c:v>11865.381357751401</c:v>
                </c:pt>
                <c:pt idx="21">
                  <c:v>11579.886252733202</c:v>
                </c:pt>
                <c:pt idx="22">
                  <c:v>11956.046163286999</c:v>
                </c:pt>
                <c:pt idx="23">
                  <c:v>13475.819489074092</c:v>
                </c:pt>
                <c:pt idx="24">
                  <c:v>13492.547527163006</c:v>
                </c:pt>
                <c:pt idx="25">
                  <c:v>13486.125572495395</c:v>
                </c:pt>
                <c:pt idx="26">
                  <c:v>13215.342604652797</c:v>
                </c:pt>
                <c:pt idx="27">
                  <c:v>13462.410402373898</c:v>
                </c:pt>
                <c:pt idx="28">
                  <c:v>14709.746839440893</c:v>
                </c:pt>
                <c:pt idx="29">
                  <c:v>14141.711220775105</c:v>
                </c:pt>
                <c:pt idx="30">
                  <c:v>14330.099548277198</c:v>
                </c:pt>
                <c:pt idx="31">
                  <c:v>14068.410939261899</c:v>
                </c:pt>
                <c:pt idx="32">
                  <c:v>14267.258969268099</c:v>
                </c:pt>
                <c:pt idx="33">
                  <c:v>13472.987207408099</c:v>
                </c:pt>
                <c:pt idx="34">
                  <c:v>12879.527317376</c:v>
                </c:pt>
                <c:pt idx="35">
                  <c:v>12321.324245383003</c:v>
                </c:pt>
                <c:pt idx="36">
                  <c:v>11782.987073969904</c:v>
                </c:pt>
                <c:pt idx="37">
                  <c:v>11562.076913951903</c:v>
                </c:pt>
                <c:pt idx="38">
                  <c:v>11280.246415290501</c:v>
                </c:pt>
                <c:pt idx="39">
                  <c:v>12392.835239513093</c:v>
                </c:pt>
                <c:pt idx="40">
                  <c:v>12677.759408423299</c:v>
                </c:pt>
                <c:pt idx="41">
                  <c:v>13218.344613134999</c:v>
                </c:pt>
                <c:pt idx="42">
                  <c:v>13470.854039676604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99-48F3-9689-542EF8A3E281}"/>
            </c:ext>
          </c:extLst>
        </c:ser>
        <c:ser>
          <c:idx val="5"/>
          <c:order val="5"/>
          <c:tx>
            <c:v>1%-99%</c:v>
          </c:tx>
          <c:spPr>
            <a:solidFill>
              <a:schemeClr val="bg1">
                <a:lumMod val="95000"/>
              </a:schemeClr>
            </a:solidFill>
            <a:ln w="25400">
              <a:noFill/>
            </a:ln>
            <a:effectLst/>
          </c:spPr>
          <c:cat>
            <c:numRef>
              <c:f>'[1]Charts - Target'!$A$2:$A$44</c:f>
              <c:numCache>
                <c:formatCode>General</c:formatCode>
                <c:ptCount val="43"/>
                <c:pt idx="0">
                  <c:v>67</c:v>
                </c:pt>
                <c:pt idx="1">
                  <c:v>68</c:v>
                </c:pt>
                <c:pt idx="2">
                  <c:v>69</c:v>
                </c:pt>
                <c:pt idx="3">
                  <c:v>70</c:v>
                </c:pt>
                <c:pt idx="4">
                  <c:v>71</c:v>
                </c:pt>
                <c:pt idx="5">
                  <c:v>72</c:v>
                </c:pt>
                <c:pt idx="6">
                  <c:v>73</c:v>
                </c:pt>
                <c:pt idx="7">
                  <c:v>74</c:v>
                </c:pt>
                <c:pt idx="8">
                  <c:v>75</c:v>
                </c:pt>
                <c:pt idx="9">
                  <c:v>76</c:v>
                </c:pt>
                <c:pt idx="10">
                  <c:v>77</c:v>
                </c:pt>
                <c:pt idx="11">
                  <c:v>78</c:v>
                </c:pt>
                <c:pt idx="12">
                  <c:v>79</c:v>
                </c:pt>
                <c:pt idx="13">
                  <c:v>80</c:v>
                </c:pt>
                <c:pt idx="14">
                  <c:v>81</c:v>
                </c:pt>
                <c:pt idx="15">
                  <c:v>82</c:v>
                </c:pt>
                <c:pt idx="16">
                  <c:v>83</c:v>
                </c:pt>
                <c:pt idx="17">
                  <c:v>84</c:v>
                </c:pt>
                <c:pt idx="18">
                  <c:v>85</c:v>
                </c:pt>
                <c:pt idx="19">
                  <c:v>86</c:v>
                </c:pt>
                <c:pt idx="20">
                  <c:v>87</c:v>
                </c:pt>
                <c:pt idx="21">
                  <c:v>88</c:v>
                </c:pt>
                <c:pt idx="22">
                  <c:v>89</c:v>
                </c:pt>
                <c:pt idx="23">
                  <c:v>90</c:v>
                </c:pt>
                <c:pt idx="24">
                  <c:v>91</c:v>
                </c:pt>
                <c:pt idx="25">
                  <c:v>92</c:v>
                </c:pt>
                <c:pt idx="26">
                  <c:v>93</c:v>
                </c:pt>
                <c:pt idx="27">
                  <c:v>94</c:v>
                </c:pt>
                <c:pt idx="28">
                  <c:v>95</c:v>
                </c:pt>
                <c:pt idx="29">
                  <c:v>96</c:v>
                </c:pt>
                <c:pt idx="30">
                  <c:v>97</c:v>
                </c:pt>
                <c:pt idx="31">
                  <c:v>98</c:v>
                </c:pt>
                <c:pt idx="32">
                  <c:v>99</c:v>
                </c:pt>
                <c:pt idx="33">
                  <c:v>100</c:v>
                </c:pt>
                <c:pt idx="34">
                  <c:v>101</c:v>
                </c:pt>
                <c:pt idx="35">
                  <c:v>102</c:v>
                </c:pt>
                <c:pt idx="36">
                  <c:v>103</c:v>
                </c:pt>
                <c:pt idx="37">
                  <c:v>104</c:v>
                </c:pt>
                <c:pt idx="38">
                  <c:v>105</c:v>
                </c:pt>
                <c:pt idx="39">
                  <c:v>106</c:v>
                </c:pt>
                <c:pt idx="40">
                  <c:v>107</c:v>
                </c:pt>
                <c:pt idx="41">
                  <c:v>108</c:v>
                </c:pt>
                <c:pt idx="42">
                  <c:v>109</c:v>
                </c:pt>
              </c:numCache>
            </c:numRef>
          </c:cat>
          <c:val>
            <c:numRef>
              <c:f>'[1]Income F'!$W$3:$W$45</c:f>
              <c:numCache>
                <c:formatCode>_("$"* #,##0_);_("$"* \(#,##0\);_("$"* "-"_);_(@_)</c:formatCode>
                <c:ptCount val="43"/>
                <c:pt idx="0">
                  <c:v>0</c:v>
                </c:pt>
                <c:pt idx="1">
                  <c:v>563.52425382730144</c:v>
                </c:pt>
                <c:pt idx="2">
                  <c:v>887.00033959810389</c:v>
                </c:pt>
                <c:pt idx="3">
                  <c:v>1146.2726907602992</c:v>
                </c:pt>
                <c:pt idx="4">
                  <c:v>1484.8104078223987</c:v>
                </c:pt>
                <c:pt idx="5">
                  <c:v>1867.6540172932</c:v>
                </c:pt>
                <c:pt idx="6">
                  <c:v>2051.5118524938007</c:v>
                </c:pt>
                <c:pt idx="7">
                  <c:v>2282.1738529815993</c:v>
                </c:pt>
                <c:pt idx="8">
                  <c:v>3177.7585499502966</c:v>
                </c:pt>
                <c:pt idx="9">
                  <c:v>3439.2734615047011</c:v>
                </c:pt>
                <c:pt idx="10">
                  <c:v>4025.4249813724964</c:v>
                </c:pt>
                <c:pt idx="11">
                  <c:v>4340.3961784662024</c:v>
                </c:pt>
                <c:pt idx="12">
                  <c:v>5334.187414296699</c:v>
                </c:pt>
                <c:pt idx="13">
                  <c:v>6702.0703313717022</c:v>
                </c:pt>
                <c:pt idx="14">
                  <c:v>7796.5615189033997</c:v>
                </c:pt>
                <c:pt idx="15">
                  <c:v>8747.4932264499002</c:v>
                </c:pt>
                <c:pt idx="16">
                  <c:v>9377.1191976675036</c:v>
                </c:pt>
                <c:pt idx="17">
                  <c:v>9449.9703947852031</c:v>
                </c:pt>
                <c:pt idx="18">
                  <c:v>11724.894613618497</c:v>
                </c:pt>
                <c:pt idx="19">
                  <c:v>11899.034198142894</c:v>
                </c:pt>
                <c:pt idx="20">
                  <c:v>11543.250572247598</c:v>
                </c:pt>
                <c:pt idx="21">
                  <c:v>11647.538110745991</c:v>
                </c:pt>
                <c:pt idx="22">
                  <c:v>11562.430676345597</c:v>
                </c:pt>
                <c:pt idx="23">
                  <c:v>13932.99891673871</c:v>
                </c:pt>
                <c:pt idx="24">
                  <c:v>13021.065728655602</c:v>
                </c:pt>
                <c:pt idx="25">
                  <c:v>13381.409734172797</c:v>
                </c:pt>
                <c:pt idx="26">
                  <c:v>13851.672391438296</c:v>
                </c:pt>
                <c:pt idx="27">
                  <c:v>13859.928912518706</c:v>
                </c:pt>
                <c:pt idx="28">
                  <c:v>15228.325630183303</c:v>
                </c:pt>
                <c:pt idx="29">
                  <c:v>14733.012797420102</c:v>
                </c:pt>
                <c:pt idx="30">
                  <c:v>14822.065451668896</c:v>
                </c:pt>
                <c:pt idx="31">
                  <c:v>14607.586995394697</c:v>
                </c:pt>
                <c:pt idx="32">
                  <c:v>13303.679861595701</c:v>
                </c:pt>
                <c:pt idx="33">
                  <c:v>13588.133216329799</c:v>
                </c:pt>
                <c:pt idx="34">
                  <c:v>13264.4301387862</c:v>
                </c:pt>
                <c:pt idx="35">
                  <c:v>13980.447044033994</c:v>
                </c:pt>
                <c:pt idx="36">
                  <c:v>14345.818092659196</c:v>
                </c:pt>
                <c:pt idx="37">
                  <c:v>13537.815702192594</c:v>
                </c:pt>
                <c:pt idx="38">
                  <c:v>13752.519741011594</c:v>
                </c:pt>
                <c:pt idx="39">
                  <c:v>13441.798662410409</c:v>
                </c:pt>
                <c:pt idx="40">
                  <c:v>14801.296370980002</c:v>
                </c:pt>
                <c:pt idx="41">
                  <c:v>14300.614057104307</c:v>
                </c:pt>
                <c:pt idx="42">
                  <c:v>14813.401169300298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99-48F3-9689-542EF8A3E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6367024"/>
        <c:axId val="1966367440"/>
      </c:areaChart>
      <c:lineChart>
        <c:grouping val="standard"/>
        <c:varyColors val="0"/>
        <c:ser>
          <c:idx val="2"/>
          <c:order val="6"/>
          <c:tx>
            <c:v>Median</c:v>
          </c:tx>
          <c:spPr>
            <a:ln w="34925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'[1]Charts - Target'!$A$2:$A$44</c:f>
              <c:numCache>
                <c:formatCode>General</c:formatCode>
                <c:ptCount val="43"/>
                <c:pt idx="0">
                  <c:v>67</c:v>
                </c:pt>
                <c:pt idx="1">
                  <c:v>68</c:v>
                </c:pt>
                <c:pt idx="2">
                  <c:v>69</c:v>
                </c:pt>
                <c:pt idx="3">
                  <c:v>70</c:v>
                </c:pt>
                <c:pt idx="4">
                  <c:v>71</c:v>
                </c:pt>
                <c:pt idx="5">
                  <c:v>72</c:v>
                </c:pt>
                <c:pt idx="6">
                  <c:v>73</c:v>
                </c:pt>
                <c:pt idx="7">
                  <c:v>74</c:v>
                </c:pt>
                <c:pt idx="8">
                  <c:v>75</c:v>
                </c:pt>
                <c:pt idx="9">
                  <c:v>76</c:v>
                </c:pt>
                <c:pt idx="10">
                  <c:v>77</c:v>
                </c:pt>
                <c:pt idx="11">
                  <c:v>78</c:v>
                </c:pt>
                <c:pt idx="12">
                  <c:v>79</c:v>
                </c:pt>
                <c:pt idx="13">
                  <c:v>80</c:v>
                </c:pt>
                <c:pt idx="14">
                  <c:v>81</c:v>
                </c:pt>
                <c:pt idx="15">
                  <c:v>82</c:v>
                </c:pt>
                <c:pt idx="16">
                  <c:v>83</c:v>
                </c:pt>
                <c:pt idx="17">
                  <c:v>84</c:v>
                </c:pt>
                <c:pt idx="18">
                  <c:v>85</c:v>
                </c:pt>
                <c:pt idx="19">
                  <c:v>86</c:v>
                </c:pt>
                <c:pt idx="20">
                  <c:v>87</c:v>
                </c:pt>
                <c:pt idx="21">
                  <c:v>88</c:v>
                </c:pt>
                <c:pt idx="22">
                  <c:v>89</c:v>
                </c:pt>
                <c:pt idx="23">
                  <c:v>90</c:v>
                </c:pt>
                <c:pt idx="24">
                  <c:v>91</c:v>
                </c:pt>
                <c:pt idx="25">
                  <c:v>92</c:v>
                </c:pt>
                <c:pt idx="26">
                  <c:v>93</c:v>
                </c:pt>
                <c:pt idx="27">
                  <c:v>94</c:v>
                </c:pt>
                <c:pt idx="28">
                  <c:v>95</c:v>
                </c:pt>
                <c:pt idx="29">
                  <c:v>96</c:v>
                </c:pt>
                <c:pt idx="30">
                  <c:v>97</c:v>
                </c:pt>
                <c:pt idx="31">
                  <c:v>98</c:v>
                </c:pt>
                <c:pt idx="32">
                  <c:v>99</c:v>
                </c:pt>
                <c:pt idx="33">
                  <c:v>100</c:v>
                </c:pt>
                <c:pt idx="34">
                  <c:v>101</c:v>
                </c:pt>
                <c:pt idx="35">
                  <c:v>102</c:v>
                </c:pt>
                <c:pt idx="36">
                  <c:v>103</c:v>
                </c:pt>
                <c:pt idx="37">
                  <c:v>104</c:v>
                </c:pt>
                <c:pt idx="38">
                  <c:v>105</c:v>
                </c:pt>
                <c:pt idx="39">
                  <c:v>106</c:v>
                </c:pt>
                <c:pt idx="40">
                  <c:v>107</c:v>
                </c:pt>
                <c:pt idx="41">
                  <c:v>108</c:v>
                </c:pt>
                <c:pt idx="42">
                  <c:v>109</c:v>
                </c:pt>
              </c:numCache>
            </c:numRef>
          </c:cat>
          <c:val>
            <c:numRef>
              <c:f>'[1]Income F'!$T$3:$T$45</c:f>
              <c:numCache>
                <c:formatCode>_("$"* #,##0_);_("$"* \(#,##0\);_("$"* "-"_);_(@_)</c:formatCode>
                <c:ptCount val="43"/>
                <c:pt idx="0">
                  <c:v>47771</c:v>
                </c:pt>
                <c:pt idx="1">
                  <c:v>47771</c:v>
                </c:pt>
                <c:pt idx="2">
                  <c:v>47771</c:v>
                </c:pt>
                <c:pt idx="3">
                  <c:v>47771</c:v>
                </c:pt>
                <c:pt idx="4">
                  <c:v>47771</c:v>
                </c:pt>
                <c:pt idx="5">
                  <c:v>47771</c:v>
                </c:pt>
                <c:pt idx="6">
                  <c:v>47771</c:v>
                </c:pt>
                <c:pt idx="7">
                  <c:v>47771</c:v>
                </c:pt>
                <c:pt idx="8">
                  <c:v>47771</c:v>
                </c:pt>
                <c:pt idx="9">
                  <c:v>47771</c:v>
                </c:pt>
                <c:pt idx="10">
                  <c:v>47771</c:v>
                </c:pt>
                <c:pt idx="11">
                  <c:v>47771</c:v>
                </c:pt>
                <c:pt idx="12">
                  <c:v>47771</c:v>
                </c:pt>
                <c:pt idx="13">
                  <c:v>47771</c:v>
                </c:pt>
                <c:pt idx="14">
                  <c:v>47771</c:v>
                </c:pt>
                <c:pt idx="15">
                  <c:v>47771</c:v>
                </c:pt>
                <c:pt idx="16">
                  <c:v>47771</c:v>
                </c:pt>
                <c:pt idx="17">
                  <c:v>47771</c:v>
                </c:pt>
                <c:pt idx="18">
                  <c:v>47771</c:v>
                </c:pt>
                <c:pt idx="19">
                  <c:v>47771</c:v>
                </c:pt>
                <c:pt idx="20">
                  <c:v>47771</c:v>
                </c:pt>
                <c:pt idx="21">
                  <c:v>47771</c:v>
                </c:pt>
                <c:pt idx="22">
                  <c:v>47771</c:v>
                </c:pt>
                <c:pt idx="23">
                  <c:v>47771</c:v>
                </c:pt>
                <c:pt idx="24">
                  <c:v>47771</c:v>
                </c:pt>
                <c:pt idx="25">
                  <c:v>47771</c:v>
                </c:pt>
                <c:pt idx="26">
                  <c:v>47771</c:v>
                </c:pt>
                <c:pt idx="27">
                  <c:v>47502.215030978798</c:v>
                </c:pt>
                <c:pt idx="28">
                  <c:v>42355.5816971776</c:v>
                </c:pt>
                <c:pt idx="29">
                  <c:v>41087.581978839</c:v>
                </c:pt>
                <c:pt idx="30">
                  <c:v>40448.990230442301</c:v>
                </c:pt>
                <c:pt idx="31">
                  <c:v>40042.288613290497</c:v>
                </c:pt>
                <c:pt idx="32">
                  <c:v>39840.501394610503</c:v>
                </c:pt>
                <c:pt idx="33">
                  <c:v>39621.392603920103</c:v>
                </c:pt>
                <c:pt idx="34">
                  <c:v>39419.937041209698</c:v>
                </c:pt>
                <c:pt idx="35">
                  <c:v>39295.580277508197</c:v>
                </c:pt>
                <c:pt idx="36">
                  <c:v>39250.863167046802</c:v>
                </c:pt>
                <c:pt idx="37">
                  <c:v>39205.1812953603</c:v>
                </c:pt>
                <c:pt idx="38">
                  <c:v>39210.562162358903</c:v>
                </c:pt>
                <c:pt idx="39">
                  <c:v>39152.229530319499</c:v>
                </c:pt>
                <c:pt idx="40">
                  <c:v>39122.822864423797</c:v>
                </c:pt>
                <c:pt idx="41">
                  <c:v>39105.680489823302</c:v>
                </c:pt>
                <c:pt idx="42">
                  <c:v>39134.103760698097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299-48F3-9689-542EF8A3E281}"/>
            </c:ext>
          </c:extLst>
        </c:ser>
        <c:ser>
          <c:idx val="7"/>
          <c:order val="7"/>
          <c:tx>
            <c:v>Income Target</c:v>
          </c:tx>
          <c:spPr>
            <a:ln w="28575" cap="rnd">
              <a:solidFill>
                <a:schemeClr val="accent2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'[1]Charts - Target'!$A$2:$A$44</c:f>
              <c:numCache>
                <c:formatCode>General</c:formatCode>
                <c:ptCount val="43"/>
                <c:pt idx="0">
                  <c:v>67</c:v>
                </c:pt>
                <c:pt idx="1">
                  <c:v>68</c:v>
                </c:pt>
                <c:pt idx="2">
                  <c:v>69</c:v>
                </c:pt>
                <c:pt idx="3">
                  <c:v>70</c:v>
                </c:pt>
                <c:pt idx="4">
                  <c:v>71</c:v>
                </c:pt>
                <c:pt idx="5">
                  <c:v>72</c:v>
                </c:pt>
                <c:pt idx="6">
                  <c:v>73</c:v>
                </c:pt>
                <c:pt idx="7">
                  <c:v>74</c:v>
                </c:pt>
                <c:pt idx="8">
                  <c:v>75</c:v>
                </c:pt>
                <c:pt idx="9">
                  <c:v>76</c:v>
                </c:pt>
                <c:pt idx="10">
                  <c:v>77</c:v>
                </c:pt>
                <c:pt idx="11">
                  <c:v>78</c:v>
                </c:pt>
                <c:pt idx="12">
                  <c:v>79</c:v>
                </c:pt>
                <c:pt idx="13">
                  <c:v>80</c:v>
                </c:pt>
                <c:pt idx="14">
                  <c:v>81</c:v>
                </c:pt>
                <c:pt idx="15">
                  <c:v>82</c:v>
                </c:pt>
                <c:pt idx="16">
                  <c:v>83</c:v>
                </c:pt>
                <c:pt idx="17">
                  <c:v>84</c:v>
                </c:pt>
                <c:pt idx="18">
                  <c:v>85</c:v>
                </c:pt>
                <c:pt idx="19">
                  <c:v>86</c:v>
                </c:pt>
                <c:pt idx="20">
                  <c:v>87</c:v>
                </c:pt>
                <c:pt idx="21">
                  <c:v>88</c:v>
                </c:pt>
                <c:pt idx="22">
                  <c:v>89</c:v>
                </c:pt>
                <c:pt idx="23">
                  <c:v>90</c:v>
                </c:pt>
                <c:pt idx="24">
                  <c:v>91</c:v>
                </c:pt>
                <c:pt idx="25">
                  <c:v>92</c:v>
                </c:pt>
                <c:pt idx="26">
                  <c:v>93</c:v>
                </c:pt>
                <c:pt idx="27">
                  <c:v>94</c:v>
                </c:pt>
                <c:pt idx="28">
                  <c:v>95</c:v>
                </c:pt>
                <c:pt idx="29">
                  <c:v>96</c:v>
                </c:pt>
                <c:pt idx="30">
                  <c:v>97</c:v>
                </c:pt>
                <c:pt idx="31">
                  <c:v>98</c:v>
                </c:pt>
                <c:pt idx="32">
                  <c:v>99</c:v>
                </c:pt>
                <c:pt idx="33">
                  <c:v>100</c:v>
                </c:pt>
                <c:pt idx="34">
                  <c:v>101</c:v>
                </c:pt>
                <c:pt idx="35">
                  <c:v>102</c:v>
                </c:pt>
                <c:pt idx="36">
                  <c:v>103</c:v>
                </c:pt>
                <c:pt idx="37">
                  <c:v>104</c:v>
                </c:pt>
                <c:pt idx="38">
                  <c:v>105</c:v>
                </c:pt>
                <c:pt idx="39">
                  <c:v>106</c:v>
                </c:pt>
                <c:pt idx="40">
                  <c:v>107</c:v>
                </c:pt>
                <c:pt idx="41">
                  <c:v>108</c:v>
                </c:pt>
                <c:pt idx="42">
                  <c:v>109</c:v>
                </c:pt>
              </c:numCache>
            </c:numRef>
          </c:cat>
          <c:val>
            <c:numRef>
              <c:f>'[1]Charts - Target'!$B$2:$B$44</c:f>
              <c:numCache>
                <c:formatCode>#,##0</c:formatCode>
                <c:ptCount val="43"/>
                <c:pt idx="0">
                  <c:v>47771</c:v>
                </c:pt>
                <c:pt idx="1">
                  <c:v>47771</c:v>
                </c:pt>
                <c:pt idx="2">
                  <c:v>47771</c:v>
                </c:pt>
                <c:pt idx="3">
                  <c:v>47771</c:v>
                </c:pt>
                <c:pt idx="4">
                  <c:v>47771</c:v>
                </c:pt>
                <c:pt idx="5">
                  <c:v>47771</c:v>
                </c:pt>
                <c:pt idx="6">
                  <c:v>47771</c:v>
                </c:pt>
                <c:pt idx="7">
                  <c:v>47771</c:v>
                </c:pt>
                <c:pt idx="8">
                  <c:v>47771</c:v>
                </c:pt>
                <c:pt idx="9">
                  <c:v>47771</c:v>
                </c:pt>
                <c:pt idx="10">
                  <c:v>47771</c:v>
                </c:pt>
                <c:pt idx="11">
                  <c:v>47771</c:v>
                </c:pt>
                <c:pt idx="12">
                  <c:v>47771</c:v>
                </c:pt>
                <c:pt idx="13">
                  <c:v>47771</c:v>
                </c:pt>
                <c:pt idx="14">
                  <c:v>47771</c:v>
                </c:pt>
                <c:pt idx="15">
                  <c:v>47771</c:v>
                </c:pt>
                <c:pt idx="16">
                  <c:v>47771</c:v>
                </c:pt>
                <c:pt idx="17">
                  <c:v>47771</c:v>
                </c:pt>
                <c:pt idx="18">
                  <c:v>47771</c:v>
                </c:pt>
                <c:pt idx="19">
                  <c:v>47771</c:v>
                </c:pt>
                <c:pt idx="20">
                  <c:v>47771</c:v>
                </c:pt>
                <c:pt idx="21">
                  <c:v>47771</c:v>
                </c:pt>
                <c:pt idx="22">
                  <c:v>47771</c:v>
                </c:pt>
                <c:pt idx="23">
                  <c:v>47771</c:v>
                </c:pt>
                <c:pt idx="24">
                  <c:v>47771</c:v>
                </c:pt>
                <c:pt idx="25">
                  <c:v>47771</c:v>
                </c:pt>
                <c:pt idx="26">
                  <c:v>47771</c:v>
                </c:pt>
                <c:pt idx="27">
                  <c:v>47771</c:v>
                </c:pt>
                <c:pt idx="28">
                  <c:v>47771</c:v>
                </c:pt>
                <c:pt idx="29">
                  <c:v>47771</c:v>
                </c:pt>
                <c:pt idx="30">
                  <c:v>47771</c:v>
                </c:pt>
                <c:pt idx="31">
                  <c:v>47771</c:v>
                </c:pt>
                <c:pt idx="32">
                  <c:v>47771</c:v>
                </c:pt>
                <c:pt idx="33">
                  <c:v>47771</c:v>
                </c:pt>
                <c:pt idx="34">
                  <c:v>47771</c:v>
                </c:pt>
                <c:pt idx="35">
                  <c:v>47771</c:v>
                </c:pt>
                <c:pt idx="36">
                  <c:v>47771</c:v>
                </c:pt>
                <c:pt idx="37">
                  <c:v>47771</c:v>
                </c:pt>
                <c:pt idx="38">
                  <c:v>47771</c:v>
                </c:pt>
                <c:pt idx="39">
                  <c:v>47771</c:v>
                </c:pt>
                <c:pt idx="40">
                  <c:v>47771</c:v>
                </c:pt>
                <c:pt idx="41">
                  <c:v>47771</c:v>
                </c:pt>
                <c:pt idx="42">
                  <c:v>47771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299-48F3-9689-542EF8A3E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6367024"/>
        <c:axId val="1966367440"/>
      </c:lineChart>
      <c:catAx>
        <c:axId val="1966367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US" sz="1500" b="1" dirty="0">
                    <a:solidFill>
                      <a:schemeClr val="tx1"/>
                    </a:solidFill>
                  </a:rPr>
                  <a:t>Age</a:t>
                </a:r>
              </a:p>
            </c:rich>
          </c:tx>
          <c:layout>
            <c:manualLayout>
              <c:xMode val="edge"/>
              <c:yMode val="edge"/>
              <c:x val="0.48152549672252304"/>
              <c:y val="0.929720171142656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96636744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966367440"/>
        <c:scaling>
          <c:orientation val="minMax"/>
          <c:max val="80000"/>
          <c:min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US" sz="1500" b="1" dirty="0">
                    <a:solidFill>
                      <a:schemeClr val="tx1"/>
                    </a:solidFill>
                  </a:rPr>
                  <a:t>Income</a:t>
                </a:r>
              </a:p>
            </c:rich>
          </c:tx>
          <c:layout>
            <c:manualLayout>
              <c:xMode val="edge"/>
              <c:yMode val="edge"/>
              <c:x val="2.4473292189827625E-4"/>
              <c:y val="0.397291913853234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966367024"/>
        <c:crosses val="autoZero"/>
        <c:crossBetween val="midCat"/>
      </c:valAx>
      <c:spPr>
        <a:noFill/>
        <a:ln w="6350">
          <a:solidFill>
            <a:schemeClr val="tx1"/>
          </a:solidFill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84964513978965728"/>
          <c:y val="0.28075872460386897"/>
          <c:w val="0.15035486021034283"/>
          <c:h val="0.482591260677221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950"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78507850626345"/>
          <c:y val="2.755023591588306E-2"/>
          <c:w val="0.69791320981766169"/>
          <c:h val="0.84179474126944587"/>
        </c:manualLayout>
      </c:layout>
      <c:areaChart>
        <c:grouping val="stacked"/>
        <c:varyColors val="0"/>
        <c:ser>
          <c:idx val="6"/>
          <c:order val="0"/>
          <c:tx>
            <c:v>1%</c:v>
          </c:tx>
          <c:spPr>
            <a:solidFill>
              <a:schemeClr val="bg1">
                <a:alpha val="0"/>
              </a:schemeClr>
            </a:solidFill>
            <a:ln w="25400">
              <a:noFill/>
            </a:ln>
            <a:effectLst/>
          </c:spPr>
          <c:cat>
            <c:numRef>
              <c:f>'[RIS Quant - Combined - 30 May 2023 (EI mort wgted).xlsx]Charts - Target'!$A$2:$A$44</c:f>
              <c:numCache>
                <c:formatCode>General</c:formatCode>
                <c:ptCount val="43"/>
                <c:pt idx="0">
                  <c:v>67</c:v>
                </c:pt>
                <c:pt idx="1">
                  <c:v>68</c:v>
                </c:pt>
                <c:pt idx="2">
                  <c:v>69</c:v>
                </c:pt>
                <c:pt idx="3">
                  <c:v>70</c:v>
                </c:pt>
                <c:pt idx="4">
                  <c:v>71</c:v>
                </c:pt>
                <c:pt idx="5">
                  <c:v>72</c:v>
                </c:pt>
                <c:pt idx="6">
                  <c:v>73</c:v>
                </c:pt>
                <c:pt idx="7">
                  <c:v>74</c:v>
                </c:pt>
                <c:pt idx="8">
                  <c:v>75</c:v>
                </c:pt>
                <c:pt idx="9">
                  <c:v>76</c:v>
                </c:pt>
                <c:pt idx="10">
                  <c:v>77</c:v>
                </c:pt>
                <c:pt idx="11">
                  <c:v>78</c:v>
                </c:pt>
                <c:pt idx="12">
                  <c:v>79</c:v>
                </c:pt>
                <c:pt idx="13">
                  <c:v>80</c:v>
                </c:pt>
                <c:pt idx="14">
                  <c:v>81</c:v>
                </c:pt>
                <c:pt idx="15">
                  <c:v>82</c:v>
                </c:pt>
                <c:pt idx="16">
                  <c:v>83</c:v>
                </c:pt>
                <c:pt idx="17">
                  <c:v>84</c:v>
                </c:pt>
                <c:pt idx="18">
                  <c:v>85</c:v>
                </c:pt>
                <c:pt idx="19">
                  <c:v>86</c:v>
                </c:pt>
                <c:pt idx="20">
                  <c:v>87</c:v>
                </c:pt>
                <c:pt idx="21">
                  <c:v>88</c:v>
                </c:pt>
                <c:pt idx="22">
                  <c:v>89</c:v>
                </c:pt>
                <c:pt idx="23">
                  <c:v>90</c:v>
                </c:pt>
                <c:pt idx="24">
                  <c:v>91</c:v>
                </c:pt>
                <c:pt idx="25">
                  <c:v>92</c:v>
                </c:pt>
                <c:pt idx="26">
                  <c:v>93</c:v>
                </c:pt>
                <c:pt idx="27">
                  <c:v>94</c:v>
                </c:pt>
                <c:pt idx="28">
                  <c:v>95</c:v>
                </c:pt>
                <c:pt idx="29">
                  <c:v>96</c:v>
                </c:pt>
                <c:pt idx="30">
                  <c:v>97</c:v>
                </c:pt>
                <c:pt idx="31">
                  <c:v>98</c:v>
                </c:pt>
                <c:pt idx="32">
                  <c:v>99</c:v>
                </c:pt>
                <c:pt idx="33">
                  <c:v>100</c:v>
                </c:pt>
                <c:pt idx="34">
                  <c:v>101</c:v>
                </c:pt>
                <c:pt idx="35">
                  <c:v>102</c:v>
                </c:pt>
                <c:pt idx="36">
                  <c:v>103</c:v>
                </c:pt>
                <c:pt idx="37">
                  <c:v>104</c:v>
                </c:pt>
                <c:pt idx="38">
                  <c:v>105</c:v>
                </c:pt>
                <c:pt idx="39">
                  <c:v>106</c:v>
                </c:pt>
                <c:pt idx="40">
                  <c:v>107</c:v>
                </c:pt>
                <c:pt idx="41">
                  <c:v>108</c:v>
                </c:pt>
                <c:pt idx="42">
                  <c:v>109</c:v>
                </c:pt>
              </c:numCache>
            </c:numRef>
          </c:cat>
          <c:val>
            <c:numRef>
              <c:f>'[RIS Quant - Combined - 30 May 2023 (EI mort wgted).xlsx]Income C'!$Q$3:$Q$45</c:f>
              <c:numCache>
                <c:formatCode>General</c:formatCode>
                <c:ptCount val="43"/>
                <c:pt idx="0">
                  <c:v>51269.950006536397</c:v>
                </c:pt>
                <c:pt idx="1">
                  <c:v>47163.435637194401</c:v>
                </c:pt>
                <c:pt idx="2">
                  <c:v>45674.772668541598</c:v>
                </c:pt>
                <c:pt idx="3">
                  <c:v>44614.591014449798</c:v>
                </c:pt>
                <c:pt idx="4">
                  <c:v>43754.559737682903</c:v>
                </c:pt>
                <c:pt idx="5">
                  <c:v>42911.676074650197</c:v>
                </c:pt>
                <c:pt idx="6">
                  <c:v>42286.548571662002</c:v>
                </c:pt>
                <c:pt idx="7">
                  <c:v>41624.726293285501</c:v>
                </c:pt>
                <c:pt idx="8">
                  <c:v>41022.1137422436</c:v>
                </c:pt>
                <c:pt idx="9">
                  <c:v>40529.562503298199</c:v>
                </c:pt>
                <c:pt idx="10">
                  <c:v>39659.213559674601</c:v>
                </c:pt>
                <c:pt idx="11">
                  <c:v>39406.926656500102</c:v>
                </c:pt>
                <c:pt idx="12">
                  <c:v>38858.519588600298</c:v>
                </c:pt>
                <c:pt idx="13">
                  <c:v>38166.606211234001</c:v>
                </c:pt>
                <c:pt idx="14">
                  <c:v>37681.780209504497</c:v>
                </c:pt>
                <c:pt idx="15">
                  <c:v>37128.921322816503</c:v>
                </c:pt>
                <c:pt idx="16">
                  <c:v>36606.395870406297</c:v>
                </c:pt>
                <c:pt idx="17">
                  <c:v>36173.298192730297</c:v>
                </c:pt>
                <c:pt idx="18">
                  <c:v>35674.8534913927</c:v>
                </c:pt>
                <c:pt idx="19">
                  <c:v>35159.003763457396</c:v>
                </c:pt>
                <c:pt idx="20">
                  <c:v>34735.977558909501</c:v>
                </c:pt>
                <c:pt idx="21">
                  <c:v>34169.349932110003</c:v>
                </c:pt>
                <c:pt idx="22">
                  <c:v>33756.395941114097</c:v>
                </c:pt>
                <c:pt idx="23">
                  <c:v>33346.0728953957</c:v>
                </c:pt>
                <c:pt idx="24">
                  <c:v>33006.489241156101</c:v>
                </c:pt>
                <c:pt idx="25">
                  <c:v>32607.962817685799</c:v>
                </c:pt>
                <c:pt idx="26">
                  <c:v>32340.833947350799</c:v>
                </c:pt>
                <c:pt idx="27">
                  <c:v>32077.713140513399</c:v>
                </c:pt>
                <c:pt idx="28">
                  <c:v>31870.6923557267</c:v>
                </c:pt>
                <c:pt idx="29">
                  <c:v>31639.800008824201</c:v>
                </c:pt>
                <c:pt idx="30">
                  <c:v>31419.7704946956</c:v>
                </c:pt>
                <c:pt idx="31">
                  <c:v>31259.8190727861</c:v>
                </c:pt>
                <c:pt idx="32">
                  <c:v>31012.496434932498</c:v>
                </c:pt>
                <c:pt idx="33">
                  <c:v>31023.023778281098</c:v>
                </c:pt>
                <c:pt idx="34">
                  <c:v>30872.014488068999</c:v>
                </c:pt>
                <c:pt idx="35">
                  <c:v>30789.1820697449</c:v>
                </c:pt>
                <c:pt idx="36">
                  <c:v>30632.968349701499</c:v>
                </c:pt>
                <c:pt idx="37">
                  <c:v>30620.5624532656</c:v>
                </c:pt>
                <c:pt idx="38">
                  <c:v>30583.942124342298</c:v>
                </c:pt>
                <c:pt idx="39">
                  <c:v>30582.622093640399</c:v>
                </c:pt>
                <c:pt idx="40">
                  <c:v>30494.094692216298</c:v>
                </c:pt>
                <c:pt idx="41">
                  <c:v>30489.495387762701</c:v>
                </c:pt>
                <c:pt idx="42">
                  <c:v>30438.275957076399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96-42DD-A544-664DAD399AEB}"/>
            </c:ext>
          </c:extLst>
        </c:ser>
        <c:ser>
          <c:idx val="0"/>
          <c:order val="1"/>
          <c:tx>
            <c:v>5%</c:v>
          </c:tx>
          <c:spPr>
            <a:solidFill>
              <a:schemeClr val="bg1">
                <a:lumMod val="95000"/>
              </a:schemeClr>
            </a:solidFill>
            <a:ln w="25400">
              <a:noFill/>
            </a:ln>
            <a:effectLst/>
          </c:spPr>
          <c:cat>
            <c:numRef>
              <c:f>'[RIS Quant - Combined - 30 May 2023 (EI mort wgted).xlsx]Charts - Target'!$A$2:$A$44</c:f>
              <c:numCache>
                <c:formatCode>General</c:formatCode>
                <c:ptCount val="43"/>
                <c:pt idx="0">
                  <c:v>67</c:v>
                </c:pt>
                <c:pt idx="1">
                  <c:v>68</c:v>
                </c:pt>
                <c:pt idx="2">
                  <c:v>69</c:v>
                </c:pt>
                <c:pt idx="3">
                  <c:v>70</c:v>
                </c:pt>
                <c:pt idx="4">
                  <c:v>71</c:v>
                </c:pt>
                <c:pt idx="5">
                  <c:v>72</c:v>
                </c:pt>
                <c:pt idx="6">
                  <c:v>73</c:v>
                </c:pt>
                <c:pt idx="7">
                  <c:v>74</c:v>
                </c:pt>
                <c:pt idx="8">
                  <c:v>75</c:v>
                </c:pt>
                <c:pt idx="9">
                  <c:v>76</c:v>
                </c:pt>
                <c:pt idx="10">
                  <c:v>77</c:v>
                </c:pt>
                <c:pt idx="11">
                  <c:v>78</c:v>
                </c:pt>
                <c:pt idx="12">
                  <c:v>79</c:v>
                </c:pt>
                <c:pt idx="13">
                  <c:v>80</c:v>
                </c:pt>
                <c:pt idx="14">
                  <c:v>81</c:v>
                </c:pt>
                <c:pt idx="15">
                  <c:v>82</c:v>
                </c:pt>
                <c:pt idx="16">
                  <c:v>83</c:v>
                </c:pt>
                <c:pt idx="17">
                  <c:v>84</c:v>
                </c:pt>
                <c:pt idx="18">
                  <c:v>85</c:v>
                </c:pt>
                <c:pt idx="19">
                  <c:v>86</c:v>
                </c:pt>
                <c:pt idx="20">
                  <c:v>87</c:v>
                </c:pt>
                <c:pt idx="21">
                  <c:v>88</c:v>
                </c:pt>
                <c:pt idx="22">
                  <c:v>89</c:v>
                </c:pt>
                <c:pt idx="23">
                  <c:v>90</c:v>
                </c:pt>
                <c:pt idx="24">
                  <c:v>91</c:v>
                </c:pt>
                <c:pt idx="25">
                  <c:v>92</c:v>
                </c:pt>
                <c:pt idx="26">
                  <c:v>93</c:v>
                </c:pt>
                <c:pt idx="27">
                  <c:v>94</c:v>
                </c:pt>
                <c:pt idx="28">
                  <c:v>95</c:v>
                </c:pt>
                <c:pt idx="29">
                  <c:v>96</c:v>
                </c:pt>
                <c:pt idx="30">
                  <c:v>97</c:v>
                </c:pt>
                <c:pt idx="31">
                  <c:v>98</c:v>
                </c:pt>
                <c:pt idx="32">
                  <c:v>99</c:v>
                </c:pt>
                <c:pt idx="33">
                  <c:v>100</c:v>
                </c:pt>
                <c:pt idx="34">
                  <c:v>101</c:v>
                </c:pt>
                <c:pt idx="35">
                  <c:v>102</c:v>
                </c:pt>
                <c:pt idx="36">
                  <c:v>103</c:v>
                </c:pt>
                <c:pt idx="37">
                  <c:v>104</c:v>
                </c:pt>
                <c:pt idx="38">
                  <c:v>105</c:v>
                </c:pt>
                <c:pt idx="39">
                  <c:v>106</c:v>
                </c:pt>
                <c:pt idx="40">
                  <c:v>107</c:v>
                </c:pt>
                <c:pt idx="41">
                  <c:v>108</c:v>
                </c:pt>
                <c:pt idx="42">
                  <c:v>109</c:v>
                </c:pt>
              </c:numCache>
            </c:numRef>
          </c:cat>
          <c:val>
            <c:numRef>
              <c:f>'[RIS Quant - Combined - 30 May 2023 (EI mort wgted).xlsx]Income C'!$R$3:$R$45</c:f>
              <c:numCache>
                <c:formatCode>General</c:formatCode>
                <c:ptCount val="43"/>
                <c:pt idx="0">
                  <c:v>0</c:v>
                </c:pt>
                <c:pt idx="1">
                  <c:v>1100.0201991743961</c:v>
                </c:pt>
                <c:pt idx="2">
                  <c:v>1369.7830948288029</c:v>
                </c:pt>
                <c:pt idx="3">
                  <c:v>1672.9300619494024</c:v>
                </c:pt>
                <c:pt idx="4">
                  <c:v>1770.1247413761957</c:v>
                </c:pt>
                <c:pt idx="5">
                  <c:v>2025.9682823872063</c:v>
                </c:pt>
                <c:pt idx="6">
                  <c:v>2038.6376739357001</c:v>
                </c:pt>
                <c:pt idx="7">
                  <c:v>2238.1746278385981</c:v>
                </c:pt>
                <c:pt idx="8">
                  <c:v>2328.4131710820002</c:v>
                </c:pt>
                <c:pt idx="9">
                  <c:v>2269.3035701152985</c:v>
                </c:pt>
                <c:pt idx="10">
                  <c:v>2697.585927478096</c:v>
                </c:pt>
                <c:pt idx="11">
                  <c:v>2531.7510817060975</c:v>
                </c:pt>
                <c:pt idx="12">
                  <c:v>2611.0019576193008</c:v>
                </c:pt>
                <c:pt idx="13">
                  <c:v>2805.0281414696001</c:v>
                </c:pt>
                <c:pt idx="14">
                  <c:v>2789.5028825092013</c:v>
                </c:pt>
                <c:pt idx="15">
                  <c:v>2826.1791237266007</c:v>
                </c:pt>
                <c:pt idx="16">
                  <c:v>2713.0292435051015</c:v>
                </c:pt>
                <c:pt idx="17">
                  <c:v>2704.876498878104</c:v>
                </c:pt>
                <c:pt idx="18">
                  <c:v>2549.6439056630988</c:v>
                </c:pt>
                <c:pt idx="19">
                  <c:v>2599.2132530865056</c:v>
                </c:pt>
                <c:pt idx="20">
                  <c:v>2435.3034629663016</c:v>
                </c:pt>
                <c:pt idx="21">
                  <c:v>2471.7843688004941</c:v>
                </c:pt>
                <c:pt idx="22">
                  <c:v>2433.5747322306052</c:v>
                </c:pt>
                <c:pt idx="23">
                  <c:v>2394.5263704234967</c:v>
                </c:pt>
                <c:pt idx="24">
                  <c:v>2304.5125846908995</c:v>
                </c:pt>
                <c:pt idx="25">
                  <c:v>2294.9281005827979</c:v>
                </c:pt>
                <c:pt idx="26">
                  <c:v>2204.6163430560009</c:v>
                </c:pt>
                <c:pt idx="27">
                  <c:v>2080.1093798358997</c:v>
                </c:pt>
                <c:pt idx="28">
                  <c:v>1996.6799144296019</c:v>
                </c:pt>
                <c:pt idx="29">
                  <c:v>1987.6352321947961</c:v>
                </c:pt>
                <c:pt idx="30">
                  <c:v>1928.8850703611024</c:v>
                </c:pt>
                <c:pt idx="31">
                  <c:v>1951.5616087919989</c:v>
                </c:pt>
                <c:pt idx="32">
                  <c:v>2028.724337395699</c:v>
                </c:pt>
                <c:pt idx="33">
                  <c:v>1925.672796356801</c:v>
                </c:pt>
                <c:pt idx="34">
                  <c:v>2006.0129937286038</c:v>
                </c:pt>
                <c:pt idx="35">
                  <c:v>1949.9884662553995</c:v>
                </c:pt>
                <c:pt idx="36">
                  <c:v>1978.2410085574011</c:v>
                </c:pt>
                <c:pt idx="37">
                  <c:v>1912.4980388279982</c:v>
                </c:pt>
                <c:pt idx="38">
                  <c:v>1879.7996753009029</c:v>
                </c:pt>
                <c:pt idx="39">
                  <c:v>1809.4110581841996</c:v>
                </c:pt>
                <c:pt idx="40">
                  <c:v>1827.2419795891001</c:v>
                </c:pt>
                <c:pt idx="41">
                  <c:v>1677.7495771305985</c:v>
                </c:pt>
                <c:pt idx="42">
                  <c:v>1703.5840792156996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96-42DD-A544-664DAD399AEB}"/>
            </c:ext>
          </c:extLst>
        </c:ser>
        <c:ser>
          <c:idx val="1"/>
          <c:order val="2"/>
          <c:tx>
            <c:v>25%</c:v>
          </c:tx>
          <c:spPr>
            <a:solidFill>
              <a:schemeClr val="bg1">
                <a:lumMod val="85000"/>
              </a:schemeClr>
            </a:solidFill>
            <a:ln w="25400">
              <a:noFill/>
            </a:ln>
            <a:effectLst/>
          </c:spPr>
          <c:cat>
            <c:numRef>
              <c:f>'[RIS Quant - Combined - 30 May 2023 (EI mort wgted).xlsx]Charts - Target'!$A$2:$A$44</c:f>
              <c:numCache>
                <c:formatCode>General</c:formatCode>
                <c:ptCount val="43"/>
                <c:pt idx="0">
                  <c:v>67</c:v>
                </c:pt>
                <c:pt idx="1">
                  <c:v>68</c:v>
                </c:pt>
                <c:pt idx="2">
                  <c:v>69</c:v>
                </c:pt>
                <c:pt idx="3">
                  <c:v>70</c:v>
                </c:pt>
                <c:pt idx="4">
                  <c:v>71</c:v>
                </c:pt>
                <c:pt idx="5">
                  <c:v>72</c:v>
                </c:pt>
                <c:pt idx="6">
                  <c:v>73</c:v>
                </c:pt>
                <c:pt idx="7">
                  <c:v>74</c:v>
                </c:pt>
                <c:pt idx="8">
                  <c:v>75</c:v>
                </c:pt>
                <c:pt idx="9">
                  <c:v>76</c:v>
                </c:pt>
                <c:pt idx="10">
                  <c:v>77</c:v>
                </c:pt>
                <c:pt idx="11">
                  <c:v>78</c:v>
                </c:pt>
                <c:pt idx="12">
                  <c:v>79</c:v>
                </c:pt>
                <c:pt idx="13">
                  <c:v>80</c:v>
                </c:pt>
                <c:pt idx="14">
                  <c:v>81</c:v>
                </c:pt>
                <c:pt idx="15">
                  <c:v>82</c:v>
                </c:pt>
                <c:pt idx="16">
                  <c:v>83</c:v>
                </c:pt>
                <c:pt idx="17">
                  <c:v>84</c:v>
                </c:pt>
                <c:pt idx="18">
                  <c:v>85</c:v>
                </c:pt>
                <c:pt idx="19">
                  <c:v>86</c:v>
                </c:pt>
                <c:pt idx="20">
                  <c:v>87</c:v>
                </c:pt>
                <c:pt idx="21">
                  <c:v>88</c:v>
                </c:pt>
                <c:pt idx="22">
                  <c:v>89</c:v>
                </c:pt>
                <c:pt idx="23">
                  <c:v>90</c:v>
                </c:pt>
                <c:pt idx="24">
                  <c:v>91</c:v>
                </c:pt>
                <c:pt idx="25">
                  <c:v>92</c:v>
                </c:pt>
                <c:pt idx="26">
                  <c:v>93</c:v>
                </c:pt>
                <c:pt idx="27">
                  <c:v>94</c:v>
                </c:pt>
                <c:pt idx="28">
                  <c:v>95</c:v>
                </c:pt>
                <c:pt idx="29">
                  <c:v>96</c:v>
                </c:pt>
                <c:pt idx="30">
                  <c:v>97</c:v>
                </c:pt>
                <c:pt idx="31">
                  <c:v>98</c:v>
                </c:pt>
                <c:pt idx="32">
                  <c:v>99</c:v>
                </c:pt>
                <c:pt idx="33">
                  <c:v>100</c:v>
                </c:pt>
                <c:pt idx="34">
                  <c:v>101</c:v>
                </c:pt>
                <c:pt idx="35">
                  <c:v>102</c:v>
                </c:pt>
                <c:pt idx="36">
                  <c:v>103</c:v>
                </c:pt>
                <c:pt idx="37">
                  <c:v>104</c:v>
                </c:pt>
                <c:pt idx="38">
                  <c:v>105</c:v>
                </c:pt>
                <c:pt idx="39">
                  <c:v>106</c:v>
                </c:pt>
                <c:pt idx="40">
                  <c:v>107</c:v>
                </c:pt>
                <c:pt idx="41">
                  <c:v>108</c:v>
                </c:pt>
                <c:pt idx="42">
                  <c:v>109</c:v>
                </c:pt>
              </c:numCache>
            </c:numRef>
          </c:cat>
          <c:val>
            <c:numRef>
              <c:f>'[RIS Quant - Combined - 30 May 2023 (EI mort wgted).xlsx]Income C'!$S$3:$S$45</c:f>
              <c:numCache>
                <c:formatCode>General</c:formatCode>
                <c:ptCount val="43"/>
                <c:pt idx="0">
                  <c:v>0</c:v>
                </c:pt>
                <c:pt idx="1">
                  <c:v>1696.3094474733007</c:v>
                </c:pt>
                <c:pt idx="2">
                  <c:v>2332.9053136657021</c:v>
                </c:pt>
                <c:pt idx="3">
                  <c:v>2640.8501474617005</c:v>
                </c:pt>
                <c:pt idx="4">
                  <c:v>2989.3017660121986</c:v>
                </c:pt>
                <c:pt idx="5">
                  <c:v>3258.8934615379985</c:v>
                </c:pt>
                <c:pt idx="6">
                  <c:v>3479.6558817695986</c:v>
                </c:pt>
                <c:pt idx="7">
                  <c:v>3577.5930857908024</c:v>
                </c:pt>
                <c:pt idx="8">
                  <c:v>3707.4722066730974</c:v>
                </c:pt>
                <c:pt idx="9">
                  <c:v>3893.7703759513024</c:v>
                </c:pt>
                <c:pt idx="10">
                  <c:v>3985.4890800456997</c:v>
                </c:pt>
                <c:pt idx="11">
                  <c:v>3962.5796402673004</c:v>
                </c:pt>
                <c:pt idx="12">
                  <c:v>4109.2836601304007</c:v>
                </c:pt>
                <c:pt idx="13">
                  <c:v>4221.0301431725966</c:v>
                </c:pt>
                <c:pt idx="14">
                  <c:v>4234.9082653045043</c:v>
                </c:pt>
                <c:pt idx="15">
                  <c:v>4240.3655622808001</c:v>
                </c:pt>
                <c:pt idx="16">
                  <c:v>4327.8502816449036</c:v>
                </c:pt>
                <c:pt idx="17">
                  <c:v>4238.3985764487952</c:v>
                </c:pt>
                <c:pt idx="18">
                  <c:v>4310.1033890706021</c:v>
                </c:pt>
                <c:pt idx="19">
                  <c:v>4276.7069155602949</c:v>
                </c:pt>
                <c:pt idx="20">
                  <c:v>4249.5181946333978</c:v>
                </c:pt>
                <c:pt idx="21">
                  <c:v>4160.2774146814045</c:v>
                </c:pt>
                <c:pt idx="22">
                  <c:v>4041.4131495736947</c:v>
                </c:pt>
                <c:pt idx="23">
                  <c:v>3946.9399032071015</c:v>
                </c:pt>
                <c:pt idx="24">
                  <c:v>3855.601555388399</c:v>
                </c:pt>
                <c:pt idx="25">
                  <c:v>3770.718927020207</c:v>
                </c:pt>
                <c:pt idx="26">
                  <c:v>3718.1150626564995</c:v>
                </c:pt>
                <c:pt idx="27">
                  <c:v>3689.5684162807011</c:v>
                </c:pt>
                <c:pt idx="28">
                  <c:v>3650.3841570376972</c:v>
                </c:pt>
                <c:pt idx="29">
                  <c:v>3627.8454003950028</c:v>
                </c:pt>
                <c:pt idx="30">
                  <c:v>3624.6763520360983</c:v>
                </c:pt>
                <c:pt idx="31">
                  <c:v>3557.9591624176028</c:v>
                </c:pt>
                <c:pt idx="32">
                  <c:v>3562.3271257040033</c:v>
                </c:pt>
                <c:pt idx="33">
                  <c:v>3486.3600087411032</c:v>
                </c:pt>
                <c:pt idx="34">
                  <c:v>3472.5821547595988</c:v>
                </c:pt>
                <c:pt idx="35">
                  <c:v>3525.2162249161011</c:v>
                </c:pt>
                <c:pt idx="36">
                  <c:v>3570.6561831530998</c:v>
                </c:pt>
                <c:pt idx="37">
                  <c:v>3616.106538219803</c:v>
                </c:pt>
                <c:pt idx="38">
                  <c:v>3606.7819840689008</c:v>
                </c:pt>
                <c:pt idx="39">
                  <c:v>3668.4572514888023</c:v>
                </c:pt>
                <c:pt idx="40">
                  <c:v>3700.9972942439017</c:v>
                </c:pt>
                <c:pt idx="41">
                  <c:v>3834.0350483080001</c:v>
                </c:pt>
                <c:pt idx="42">
                  <c:v>3812.7840400587011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96-42DD-A544-664DAD399AEB}"/>
            </c:ext>
          </c:extLst>
        </c:ser>
        <c:ser>
          <c:idx val="3"/>
          <c:order val="3"/>
          <c:tx>
            <c:v>25%-75%</c:v>
          </c:tx>
          <c:spPr>
            <a:solidFill>
              <a:schemeClr val="bg1">
                <a:lumMod val="75000"/>
              </a:schemeClr>
            </a:solidFill>
            <a:ln w="25400">
              <a:noFill/>
            </a:ln>
            <a:effectLst/>
          </c:spPr>
          <c:cat>
            <c:numRef>
              <c:f>'[RIS Quant - Combined - 30 May 2023 (EI mort wgted).xlsx]Charts - Target'!$A$2:$A$44</c:f>
              <c:numCache>
                <c:formatCode>General</c:formatCode>
                <c:ptCount val="43"/>
                <c:pt idx="0">
                  <c:v>67</c:v>
                </c:pt>
                <c:pt idx="1">
                  <c:v>68</c:v>
                </c:pt>
                <c:pt idx="2">
                  <c:v>69</c:v>
                </c:pt>
                <c:pt idx="3">
                  <c:v>70</c:v>
                </c:pt>
                <c:pt idx="4">
                  <c:v>71</c:v>
                </c:pt>
                <c:pt idx="5">
                  <c:v>72</c:v>
                </c:pt>
                <c:pt idx="6">
                  <c:v>73</c:v>
                </c:pt>
                <c:pt idx="7">
                  <c:v>74</c:v>
                </c:pt>
                <c:pt idx="8">
                  <c:v>75</c:v>
                </c:pt>
                <c:pt idx="9">
                  <c:v>76</c:v>
                </c:pt>
                <c:pt idx="10">
                  <c:v>77</c:v>
                </c:pt>
                <c:pt idx="11">
                  <c:v>78</c:v>
                </c:pt>
                <c:pt idx="12">
                  <c:v>79</c:v>
                </c:pt>
                <c:pt idx="13">
                  <c:v>80</c:v>
                </c:pt>
                <c:pt idx="14">
                  <c:v>81</c:v>
                </c:pt>
                <c:pt idx="15">
                  <c:v>82</c:v>
                </c:pt>
                <c:pt idx="16">
                  <c:v>83</c:v>
                </c:pt>
                <c:pt idx="17">
                  <c:v>84</c:v>
                </c:pt>
                <c:pt idx="18">
                  <c:v>85</c:v>
                </c:pt>
                <c:pt idx="19">
                  <c:v>86</c:v>
                </c:pt>
                <c:pt idx="20">
                  <c:v>87</c:v>
                </c:pt>
                <c:pt idx="21">
                  <c:v>88</c:v>
                </c:pt>
                <c:pt idx="22">
                  <c:v>89</c:v>
                </c:pt>
                <c:pt idx="23">
                  <c:v>90</c:v>
                </c:pt>
                <c:pt idx="24">
                  <c:v>91</c:v>
                </c:pt>
                <c:pt idx="25">
                  <c:v>92</c:v>
                </c:pt>
                <c:pt idx="26">
                  <c:v>93</c:v>
                </c:pt>
                <c:pt idx="27">
                  <c:v>94</c:v>
                </c:pt>
                <c:pt idx="28">
                  <c:v>95</c:v>
                </c:pt>
                <c:pt idx="29">
                  <c:v>96</c:v>
                </c:pt>
                <c:pt idx="30">
                  <c:v>97</c:v>
                </c:pt>
                <c:pt idx="31">
                  <c:v>98</c:v>
                </c:pt>
                <c:pt idx="32">
                  <c:v>99</c:v>
                </c:pt>
                <c:pt idx="33">
                  <c:v>100</c:v>
                </c:pt>
                <c:pt idx="34">
                  <c:v>101</c:v>
                </c:pt>
                <c:pt idx="35">
                  <c:v>102</c:v>
                </c:pt>
                <c:pt idx="36">
                  <c:v>103</c:v>
                </c:pt>
                <c:pt idx="37">
                  <c:v>104</c:v>
                </c:pt>
                <c:pt idx="38">
                  <c:v>105</c:v>
                </c:pt>
                <c:pt idx="39">
                  <c:v>106</c:v>
                </c:pt>
                <c:pt idx="40">
                  <c:v>107</c:v>
                </c:pt>
                <c:pt idx="41">
                  <c:v>108</c:v>
                </c:pt>
                <c:pt idx="42">
                  <c:v>109</c:v>
                </c:pt>
              </c:numCache>
            </c:numRef>
          </c:cat>
          <c:val>
            <c:numRef>
              <c:f>'[RIS Quant - Combined - 30 May 2023 (EI mort wgted).xlsx]Income C'!$U$3:$U$45</c:f>
              <c:numCache>
                <c:formatCode>General</c:formatCode>
                <c:ptCount val="43"/>
                <c:pt idx="0">
                  <c:v>0</c:v>
                </c:pt>
                <c:pt idx="1">
                  <c:v>2604.8077161797992</c:v>
                </c:pt>
                <c:pt idx="2">
                  <c:v>3751.2867681040952</c:v>
                </c:pt>
                <c:pt idx="3">
                  <c:v>4542.9077147286007</c:v>
                </c:pt>
                <c:pt idx="4">
                  <c:v>5178.1727612323011</c:v>
                </c:pt>
                <c:pt idx="5">
                  <c:v>5800.6059422656981</c:v>
                </c:pt>
                <c:pt idx="6">
                  <c:v>6315.494725087301</c:v>
                </c:pt>
                <c:pt idx="7">
                  <c:v>6816.8435024835999</c:v>
                </c:pt>
                <c:pt idx="8">
                  <c:v>7200.2032990121006</c:v>
                </c:pt>
                <c:pt idx="9">
                  <c:v>7674.7417048595016</c:v>
                </c:pt>
                <c:pt idx="10">
                  <c:v>7911.2357223344006</c:v>
                </c:pt>
                <c:pt idx="11">
                  <c:v>8280.4640859123974</c:v>
                </c:pt>
                <c:pt idx="12">
                  <c:v>8460.1412423391012</c:v>
                </c:pt>
                <c:pt idx="13">
                  <c:v>8631.6865270135022</c:v>
                </c:pt>
                <c:pt idx="14">
                  <c:v>8896.2051630028</c:v>
                </c:pt>
                <c:pt idx="15">
                  <c:v>9012.319152261698</c:v>
                </c:pt>
                <c:pt idx="16">
                  <c:v>9093.0931285357001</c:v>
                </c:pt>
                <c:pt idx="17">
                  <c:v>9146.1811491816043</c:v>
                </c:pt>
                <c:pt idx="18">
                  <c:v>9279.1238555923992</c:v>
                </c:pt>
                <c:pt idx="19">
                  <c:v>9115.9724967486036</c:v>
                </c:pt>
                <c:pt idx="20">
                  <c:v>8999.7293490533993</c:v>
                </c:pt>
                <c:pt idx="21">
                  <c:v>8828.6731698715957</c:v>
                </c:pt>
                <c:pt idx="22">
                  <c:v>8641.9706107361053</c:v>
                </c:pt>
                <c:pt idx="23">
                  <c:v>8362.5404962239991</c:v>
                </c:pt>
                <c:pt idx="24">
                  <c:v>8106.2108650337977</c:v>
                </c:pt>
                <c:pt idx="25">
                  <c:v>7867.3293471236975</c:v>
                </c:pt>
                <c:pt idx="26">
                  <c:v>7777.2077572179987</c:v>
                </c:pt>
                <c:pt idx="27">
                  <c:v>7710.4132672593041</c:v>
                </c:pt>
                <c:pt idx="28">
                  <c:v>7604.4824336825041</c:v>
                </c:pt>
                <c:pt idx="29">
                  <c:v>7446.6965096568019</c:v>
                </c:pt>
                <c:pt idx="30">
                  <c:v>7381.3961061575028</c:v>
                </c:pt>
                <c:pt idx="31">
                  <c:v>7338.783927169301</c:v>
                </c:pt>
                <c:pt idx="32">
                  <c:v>7250.3943897736972</c:v>
                </c:pt>
                <c:pt idx="33">
                  <c:v>7360.7617891125992</c:v>
                </c:pt>
                <c:pt idx="34">
                  <c:v>7402.9783113809972</c:v>
                </c:pt>
                <c:pt idx="35">
                  <c:v>7460.8362558672015</c:v>
                </c:pt>
                <c:pt idx="36">
                  <c:v>7466.8969447838026</c:v>
                </c:pt>
                <c:pt idx="37">
                  <c:v>7570.5302218498982</c:v>
                </c:pt>
                <c:pt idx="38">
                  <c:v>7626.3025213600995</c:v>
                </c:pt>
                <c:pt idx="39">
                  <c:v>7740.0527807659964</c:v>
                </c:pt>
                <c:pt idx="40">
                  <c:v>7860.2999953214021</c:v>
                </c:pt>
                <c:pt idx="41">
                  <c:v>7961.8299835455982</c:v>
                </c:pt>
                <c:pt idx="42">
                  <c:v>8013.6825667371013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96-42DD-A544-664DAD399AEB}"/>
            </c:ext>
          </c:extLst>
        </c:ser>
        <c:ser>
          <c:idx val="4"/>
          <c:order val="4"/>
          <c:tx>
            <c:v>5%-95%</c:v>
          </c:tx>
          <c:spPr>
            <a:solidFill>
              <a:schemeClr val="bg1">
                <a:lumMod val="85000"/>
              </a:schemeClr>
            </a:solidFill>
            <a:ln w="25400">
              <a:noFill/>
            </a:ln>
            <a:effectLst/>
          </c:spPr>
          <c:cat>
            <c:numRef>
              <c:f>'[RIS Quant - Combined - 30 May 2023 (EI mort wgted).xlsx]Charts - Target'!$A$2:$A$44</c:f>
              <c:numCache>
                <c:formatCode>General</c:formatCode>
                <c:ptCount val="43"/>
                <c:pt idx="0">
                  <c:v>67</c:v>
                </c:pt>
                <c:pt idx="1">
                  <c:v>68</c:v>
                </c:pt>
                <c:pt idx="2">
                  <c:v>69</c:v>
                </c:pt>
                <c:pt idx="3">
                  <c:v>70</c:v>
                </c:pt>
                <c:pt idx="4">
                  <c:v>71</c:v>
                </c:pt>
                <c:pt idx="5">
                  <c:v>72</c:v>
                </c:pt>
                <c:pt idx="6">
                  <c:v>73</c:v>
                </c:pt>
                <c:pt idx="7">
                  <c:v>74</c:v>
                </c:pt>
                <c:pt idx="8">
                  <c:v>75</c:v>
                </c:pt>
                <c:pt idx="9">
                  <c:v>76</c:v>
                </c:pt>
                <c:pt idx="10">
                  <c:v>77</c:v>
                </c:pt>
                <c:pt idx="11">
                  <c:v>78</c:v>
                </c:pt>
                <c:pt idx="12">
                  <c:v>79</c:v>
                </c:pt>
                <c:pt idx="13">
                  <c:v>80</c:v>
                </c:pt>
                <c:pt idx="14">
                  <c:v>81</c:v>
                </c:pt>
                <c:pt idx="15">
                  <c:v>82</c:v>
                </c:pt>
                <c:pt idx="16">
                  <c:v>83</c:v>
                </c:pt>
                <c:pt idx="17">
                  <c:v>84</c:v>
                </c:pt>
                <c:pt idx="18">
                  <c:v>85</c:v>
                </c:pt>
                <c:pt idx="19">
                  <c:v>86</c:v>
                </c:pt>
                <c:pt idx="20">
                  <c:v>87</c:v>
                </c:pt>
                <c:pt idx="21">
                  <c:v>88</c:v>
                </c:pt>
                <c:pt idx="22">
                  <c:v>89</c:v>
                </c:pt>
                <c:pt idx="23">
                  <c:v>90</c:v>
                </c:pt>
                <c:pt idx="24">
                  <c:v>91</c:v>
                </c:pt>
                <c:pt idx="25">
                  <c:v>92</c:v>
                </c:pt>
                <c:pt idx="26">
                  <c:v>93</c:v>
                </c:pt>
                <c:pt idx="27">
                  <c:v>94</c:v>
                </c:pt>
                <c:pt idx="28">
                  <c:v>95</c:v>
                </c:pt>
                <c:pt idx="29">
                  <c:v>96</c:v>
                </c:pt>
                <c:pt idx="30">
                  <c:v>97</c:v>
                </c:pt>
                <c:pt idx="31">
                  <c:v>98</c:v>
                </c:pt>
                <c:pt idx="32">
                  <c:v>99</c:v>
                </c:pt>
                <c:pt idx="33">
                  <c:v>100</c:v>
                </c:pt>
                <c:pt idx="34">
                  <c:v>101</c:v>
                </c:pt>
                <c:pt idx="35">
                  <c:v>102</c:v>
                </c:pt>
                <c:pt idx="36">
                  <c:v>103</c:v>
                </c:pt>
                <c:pt idx="37">
                  <c:v>104</c:v>
                </c:pt>
                <c:pt idx="38">
                  <c:v>105</c:v>
                </c:pt>
                <c:pt idx="39">
                  <c:v>106</c:v>
                </c:pt>
                <c:pt idx="40">
                  <c:v>107</c:v>
                </c:pt>
                <c:pt idx="41">
                  <c:v>108</c:v>
                </c:pt>
                <c:pt idx="42">
                  <c:v>109</c:v>
                </c:pt>
              </c:numCache>
            </c:numRef>
          </c:cat>
          <c:val>
            <c:numRef>
              <c:f>'[RIS Quant - Combined - 30 May 2023 (EI mort wgted).xlsx]Income C'!$V$3:$V$45</c:f>
              <c:numCache>
                <c:formatCode>General</c:formatCode>
                <c:ptCount val="43"/>
                <c:pt idx="0">
                  <c:v>0</c:v>
                </c:pt>
                <c:pt idx="1">
                  <c:v>1577.5607796543045</c:v>
                </c:pt>
                <c:pt idx="2">
                  <c:v>2683.4977151284038</c:v>
                </c:pt>
                <c:pt idx="3">
                  <c:v>3814.6421105086993</c:v>
                </c:pt>
                <c:pt idx="4">
                  <c:v>4676.6769537198998</c:v>
                </c:pt>
                <c:pt idx="5">
                  <c:v>5197.0471587641005</c:v>
                </c:pt>
                <c:pt idx="6">
                  <c:v>5761.8957018225992</c:v>
                </c:pt>
                <c:pt idx="7">
                  <c:v>6400.5139972100005</c:v>
                </c:pt>
                <c:pt idx="8">
                  <c:v>7014.446259133998</c:v>
                </c:pt>
                <c:pt idx="9">
                  <c:v>7433.0066018713987</c:v>
                </c:pt>
                <c:pt idx="10">
                  <c:v>7991.4506395404023</c:v>
                </c:pt>
                <c:pt idx="11">
                  <c:v>8343.0363290162059</c:v>
                </c:pt>
                <c:pt idx="12">
                  <c:v>8820.4993803116959</c:v>
                </c:pt>
                <c:pt idx="13">
                  <c:v>9100.6040520772003</c:v>
                </c:pt>
                <c:pt idx="14">
                  <c:v>9303.6766841200006</c:v>
                </c:pt>
                <c:pt idx="15">
                  <c:v>9624.7494684592966</c:v>
                </c:pt>
                <c:pt idx="16">
                  <c:v>9972.7787024924983</c:v>
                </c:pt>
                <c:pt idx="17">
                  <c:v>9995.9147939777977</c:v>
                </c:pt>
                <c:pt idx="18">
                  <c:v>9980.1040221919975</c:v>
                </c:pt>
                <c:pt idx="19">
                  <c:v>10063.198606715603</c:v>
                </c:pt>
                <c:pt idx="20">
                  <c:v>10106.3483416042</c:v>
                </c:pt>
                <c:pt idx="21">
                  <c:v>10031.129080633204</c:v>
                </c:pt>
                <c:pt idx="22">
                  <c:v>10123.337502400696</c:v>
                </c:pt>
                <c:pt idx="23">
                  <c:v>10071.082400848602</c:v>
                </c:pt>
                <c:pt idx="24">
                  <c:v>10041.240839412101</c:v>
                </c:pt>
                <c:pt idx="25">
                  <c:v>10074.138237388601</c:v>
                </c:pt>
                <c:pt idx="26">
                  <c:v>9490.4437363684992</c:v>
                </c:pt>
                <c:pt idx="27">
                  <c:v>9757.6176717700946</c:v>
                </c:pt>
                <c:pt idx="28">
                  <c:v>9341.4192211841946</c:v>
                </c:pt>
                <c:pt idx="29">
                  <c:v>9124.8089830832978</c:v>
                </c:pt>
                <c:pt idx="30">
                  <c:v>9550.2924088670989</c:v>
                </c:pt>
                <c:pt idx="31">
                  <c:v>9410.5300432790973</c:v>
                </c:pt>
                <c:pt idx="32">
                  <c:v>9608.5792057703002</c:v>
                </c:pt>
                <c:pt idx="33">
                  <c:v>9881.0865466256</c:v>
                </c:pt>
                <c:pt idx="34">
                  <c:v>9780.0643344350028</c:v>
                </c:pt>
                <c:pt idx="35">
                  <c:v>9937.3314529393974</c:v>
                </c:pt>
                <c:pt idx="36">
                  <c:v>10125.899110532999</c:v>
                </c:pt>
                <c:pt idx="37">
                  <c:v>10267.018579475101</c:v>
                </c:pt>
                <c:pt idx="38">
                  <c:v>10489.139188880697</c:v>
                </c:pt>
                <c:pt idx="39">
                  <c:v>10899.320208701705</c:v>
                </c:pt>
                <c:pt idx="40">
                  <c:v>10849.896794287495</c:v>
                </c:pt>
                <c:pt idx="41">
                  <c:v>10950.365757927</c:v>
                </c:pt>
                <c:pt idx="42">
                  <c:v>11247.967941358096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96-42DD-A544-664DAD399AEB}"/>
            </c:ext>
          </c:extLst>
        </c:ser>
        <c:ser>
          <c:idx val="5"/>
          <c:order val="5"/>
          <c:tx>
            <c:v>1%-99%</c:v>
          </c:tx>
          <c:spPr>
            <a:solidFill>
              <a:schemeClr val="bg1">
                <a:lumMod val="95000"/>
              </a:schemeClr>
            </a:solidFill>
            <a:ln w="25400">
              <a:noFill/>
            </a:ln>
            <a:effectLst/>
          </c:spPr>
          <c:cat>
            <c:numRef>
              <c:f>'[RIS Quant - Combined - 30 May 2023 (EI mort wgted).xlsx]Charts - Target'!$A$2:$A$44</c:f>
              <c:numCache>
                <c:formatCode>General</c:formatCode>
                <c:ptCount val="43"/>
                <c:pt idx="0">
                  <c:v>67</c:v>
                </c:pt>
                <c:pt idx="1">
                  <c:v>68</c:v>
                </c:pt>
                <c:pt idx="2">
                  <c:v>69</c:v>
                </c:pt>
                <c:pt idx="3">
                  <c:v>70</c:v>
                </c:pt>
                <c:pt idx="4">
                  <c:v>71</c:v>
                </c:pt>
                <c:pt idx="5">
                  <c:v>72</c:v>
                </c:pt>
                <c:pt idx="6">
                  <c:v>73</c:v>
                </c:pt>
                <c:pt idx="7">
                  <c:v>74</c:v>
                </c:pt>
                <c:pt idx="8">
                  <c:v>75</c:v>
                </c:pt>
                <c:pt idx="9">
                  <c:v>76</c:v>
                </c:pt>
                <c:pt idx="10">
                  <c:v>77</c:v>
                </c:pt>
                <c:pt idx="11">
                  <c:v>78</c:v>
                </c:pt>
                <c:pt idx="12">
                  <c:v>79</c:v>
                </c:pt>
                <c:pt idx="13">
                  <c:v>80</c:v>
                </c:pt>
                <c:pt idx="14">
                  <c:v>81</c:v>
                </c:pt>
                <c:pt idx="15">
                  <c:v>82</c:v>
                </c:pt>
                <c:pt idx="16">
                  <c:v>83</c:v>
                </c:pt>
                <c:pt idx="17">
                  <c:v>84</c:v>
                </c:pt>
                <c:pt idx="18">
                  <c:v>85</c:v>
                </c:pt>
                <c:pt idx="19">
                  <c:v>86</c:v>
                </c:pt>
                <c:pt idx="20">
                  <c:v>87</c:v>
                </c:pt>
                <c:pt idx="21">
                  <c:v>88</c:v>
                </c:pt>
                <c:pt idx="22">
                  <c:v>89</c:v>
                </c:pt>
                <c:pt idx="23">
                  <c:v>90</c:v>
                </c:pt>
                <c:pt idx="24">
                  <c:v>91</c:v>
                </c:pt>
                <c:pt idx="25">
                  <c:v>92</c:v>
                </c:pt>
                <c:pt idx="26">
                  <c:v>93</c:v>
                </c:pt>
                <c:pt idx="27">
                  <c:v>94</c:v>
                </c:pt>
                <c:pt idx="28">
                  <c:v>95</c:v>
                </c:pt>
                <c:pt idx="29">
                  <c:v>96</c:v>
                </c:pt>
                <c:pt idx="30">
                  <c:v>97</c:v>
                </c:pt>
                <c:pt idx="31">
                  <c:v>98</c:v>
                </c:pt>
                <c:pt idx="32">
                  <c:v>99</c:v>
                </c:pt>
                <c:pt idx="33">
                  <c:v>100</c:v>
                </c:pt>
                <c:pt idx="34">
                  <c:v>101</c:v>
                </c:pt>
                <c:pt idx="35">
                  <c:v>102</c:v>
                </c:pt>
                <c:pt idx="36">
                  <c:v>103</c:v>
                </c:pt>
                <c:pt idx="37">
                  <c:v>104</c:v>
                </c:pt>
                <c:pt idx="38">
                  <c:v>105</c:v>
                </c:pt>
                <c:pt idx="39">
                  <c:v>106</c:v>
                </c:pt>
                <c:pt idx="40">
                  <c:v>107</c:v>
                </c:pt>
                <c:pt idx="41">
                  <c:v>108</c:v>
                </c:pt>
                <c:pt idx="42">
                  <c:v>109</c:v>
                </c:pt>
              </c:numCache>
            </c:numRef>
          </c:cat>
          <c:val>
            <c:numRef>
              <c:f>'[RIS Quant - Combined - 30 May 2023 (EI mort wgted).xlsx]Income C'!$W$3:$W$45</c:f>
              <c:numCache>
                <c:formatCode>General</c:formatCode>
                <c:ptCount val="43"/>
                <c:pt idx="0">
                  <c:v>0</c:v>
                </c:pt>
                <c:pt idx="1">
                  <c:v>875.7280706665988</c:v>
                </c:pt>
                <c:pt idx="2">
                  <c:v>1415.5700621982978</c:v>
                </c:pt>
                <c:pt idx="3">
                  <c:v>1882.6098415337983</c:v>
                </c:pt>
                <c:pt idx="4">
                  <c:v>2825.1918520200998</c:v>
                </c:pt>
                <c:pt idx="5">
                  <c:v>4075.2374812865964</c:v>
                </c:pt>
                <c:pt idx="6">
                  <c:v>4820.4013014375014</c:v>
                </c:pt>
                <c:pt idx="7">
                  <c:v>5403.9918314743918</c:v>
                </c:pt>
                <c:pt idx="8">
                  <c:v>6149.0889998182029</c:v>
                </c:pt>
                <c:pt idx="9">
                  <c:v>6482.5628409538986</c:v>
                </c:pt>
                <c:pt idx="10">
                  <c:v>7370.5773689845955</c:v>
                </c:pt>
                <c:pt idx="11">
                  <c:v>7485.4072534764928</c:v>
                </c:pt>
                <c:pt idx="12">
                  <c:v>8525.2718570119978</c:v>
                </c:pt>
                <c:pt idx="13">
                  <c:v>8941.6772703643073</c:v>
                </c:pt>
                <c:pt idx="14">
                  <c:v>9463.8195910878931</c:v>
                </c:pt>
                <c:pt idx="15">
                  <c:v>9765.6305217584013</c:v>
                </c:pt>
                <c:pt idx="16">
                  <c:v>9813.6496516741972</c:v>
                </c:pt>
                <c:pt idx="17">
                  <c:v>9837.4213665334028</c:v>
                </c:pt>
                <c:pt idx="18">
                  <c:v>10638.261317408906</c:v>
                </c:pt>
                <c:pt idx="19">
                  <c:v>10531.274582918995</c:v>
                </c:pt>
                <c:pt idx="20">
                  <c:v>10317.973229754607</c:v>
                </c:pt>
                <c:pt idx="21">
                  <c:v>10044.448449826195</c:v>
                </c:pt>
                <c:pt idx="22">
                  <c:v>9925.4494806779985</c:v>
                </c:pt>
                <c:pt idx="23">
                  <c:v>10669.086998931205</c:v>
                </c:pt>
                <c:pt idx="24">
                  <c:v>10120.844576522002</c:v>
                </c:pt>
                <c:pt idx="25">
                  <c:v>9974.189550439005</c:v>
                </c:pt>
                <c:pt idx="26">
                  <c:v>10454.551461194002</c:v>
                </c:pt>
                <c:pt idx="27">
                  <c:v>10359.286509351201</c:v>
                </c:pt>
                <c:pt idx="28">
                  <c:v>10356.151976710105</c:v>
                </c:pt>
                <c:pt idx="29">
                  <c:v>10508.685018008699</c:v>
                </c:pt>
                <c:pt idx="30">
                  <c:v>10188.481136345501</c:v>
                </c:pt>
                <c:pt idx="31">
                  <c:v>10553.032619723097</c:v>
                </c:pt>
                <c:pt idx="32">
                  <c:v>10000.836332807601</c:v>
                </c:pt>
                <c:pt idx="33">
                  <c:v>9683.0608150905973</c:v>
                </c:pt>
                <c:pt idx="34">
                  <c:v>9964.4046557149995</c:v>
                </c:pt>
                <c:pt idx="35">
                  <c:v>10676.514943989903</c:v>
                </c:pt>
                <c:pt idx="36">
                  <c:v>11235.442096671395</c:v>
                </c:pt>
                <c:pt idx="37">
                  <c:v>10998.422087771098</c:v>
                </c:pt>
                <c:pt idx="38">
                  <c:v>11359.881265548407</c:v>
                </c:pt>
                <c:pt idx="39">
                  <c:v>11160.247293403794</c:v>
                </c:pt>
                <c:pt idx="40">
                  <c:v>12282.322000454398</c:v>
                </c:pt>
                <c:pt idx="41">
                  <c:v>12604.690281727497</c:v>
                </c:pt>
                <c:pt idx="42">
                  <c:v>13284.584153989803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796-42DD-A544-664DAD399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6367024"/>
        <c:axId val="1966367440"/>
      </c:areaChart>
      <c:lineChart>
        <c:grouping val="standard"/>
        <c:varyColors val="0"/>
        <c:ser>
          <c:idx val="2"/>
          <c:order val="6"/>
          <c:tx>
            <c:v>Median</c:v>
          </c:tx>
          <c:spPr>
            <a:ln w="34925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'[RIS Quant - Combined - 30 May 2023 (EI mort wgted).xlsx]Charts - Target'!$A$2:$A$44</c:f>
              <c:numCache>
                <c:formatCode>General</c:formatCode>
                <c:ptCount val="43"/>
                <c:pt idx="0">
                  <c:v>67</c:v>
                </c:pt>
                <c:pt idx="1">
                  <c:v>68</c:v>
                </c:pt>
                <c:pt idx="2">
                  <c:v>69</c:v>
                </c:pt>
                <c:pt idx="3">
                  <c:v>70</c:v>
                </c:pt>
                <c:pt idx="4">
                  <c:v>71</c:v>
                </c:pt>
                <c:pt idx="5">
                  <c:v>72</c:v>
                </c:pt>
                <c:pt idx="6">
                  <c:v>73</c:v>
                </c:pt>
                <c:pt idx="7">
                  <c:v>74</c:v>
                </c:pt>
                <c:pt idx="8">
                  <c:v>75</c:v>
                </c:pt>
                <c:pt idx="9">
                  <c:v>76</c:v>
                </c:pt>
                <c:pt idx="10">
                  <c:v>77</c:v>
                </c:pt>
                <c:pt idx="11">
                  <c:v>78</c:v>
                </c:pt>
                <c:pt idx="12">
                  <c:v>79</c:v>
                </c:pt>
                <c:pt idx="13">
                  <c:v>80</c:v>
                </c:pt>
                <c:pt idx="14">
                  <c:v>81</c:v>
                </c:pt>
                <c:pt idx="15">
                  <c:v>82</c:v>
                </c:pt>
                <c:pt idx="16">
                  <c:v>83</c:v>
                </c:pt>
                <c:pt idx="17">
                  <c:v>84</c:v>
                </c:pt>
                <c:pt idx="18">
                  <c:v>85</c:v>
                </c:pt>
                <c:pt idx="19">
                  <c:v>86</c:v>
                </c:pt>
                <c:pt idx="20">
                  <c:v>87</c:v>
                </c:pt>
                <c:pt idx="21">
                  <c:v>88</c:v>
                </c:pt>
                <c:pt idx="22">
                  <c:v>89</c:v>
                </c:pt>
                <c:pt idx="23">
                  <c:v>90</c:v>
                </c:pt>
                <c:pt idx="24">
                  <c:v>91</c:v>
                </c:pt>
                <c:pt idx="25">
                  <c:v>92</c:v>
                </c:pt>
                <c:pt idx="26">
                  <c:v>93</c:v>
                </c:pt>
                <c:pt idx="27">
                  <c:v>94</c:v>
                </c:pt>
                <c:pt idx="28">
                  <c:v>95</c:v>
                </c:pt>
                <c:pt idx="29">
                  <c:v>96</c:v>
                </c:pt>
                <c:pt idx="30">
                  <c:v>97</c:v>
                </c:pt>
                <c:pt idx="31">
                  <c:v>98</c:v>
                </c:pt>
                <c:pt idx="32">
                  <c:v>99</c:v>
                </c:pt>
                <c:pt idx="33">
                  <c:v>100</c:v>
                </c:pt>
                <c:pt idx="34">
                  <c:v>101</c:v>
                </c:pt>
                <c:pt idx="35">
                  <c:v>102</c:v>
                </c:pt>
                <c:pt idx="36">
                  <c:v>103</c:v>
                </c:pt>
                <c:pt idx="37">
                  <c:v>104</c:v>
                </c:pt>
                <c:pt idx="38">
                  <c:v>105</c:v>
                </c:pt>
                <c:pt idx="39">
                  <c:v>106</c:v>
                </c:pt>
                <c:pt idx="40">
                  <c:v>107</c:v>
                </c:pt>
                <c:pt idx="41">
                  <c:v>108</c:v>
                </c:pt>
                <c:pt idx="42">
                  <c:v>109</c:v>
                </c:pt>
              </c:numCache>
            </c:numRef>
          </c:cat>
          <c:val>
            <c:numRef>
              <c:f>'[RIS Quant - Combined - 30 May 2023 (EI mort wgted).xlsx]Income C'!$T$3:$T$45</c:f>
              <c:numCache>
                <c:formatCode>General</c:formatCode>
                <c:ptCount val="43"/>
                <c:pt idx="0">
                  <c:v>51269.950006536397</c:v>
                </c:pt>
                <c:pt idx="1">
                  <c:v>51199.549144286102</c:v>
                </c:pt>
                <c:pt idx="2">
                  <c:v>51166.191651781701</c:v>
                </c:pt>
                <c:pt idx="3">
                  <c:v>51008.323795234501</c:v>
                </c:pt>
                <c:pt idx="4">
                  <c:v>50929.628410577701</c:v>
                </c:pt>
                <c:pt idx="5">
                  <c:v>50799.397212666598</c:v>
                </c:pt>
                <c:pt idx="6">
                  <c:v>50653.025102375897</c:v>
                </c:pt>
                <c:pt idx="7">
                  <c:v>50452.9675271456</c:v>
                </c:pt>
                <c:pt idx="8">
                  <c:v>50316.857418817199</c:v>
                </c:pt>
                <c:pt idx="9">
                  <c:v>50108.616493683097</c:v>
                </c:pt>
                <c:pt idx="10">
                  <c:v>49928.489824675402</c:v>
                </c:pt>
                <c:pt idx="11">
                  <c:v>49630.897010649001</c:v>
                </c:pt>
                <c:pt idx="12">
                  <c:v>49291.030866370398</c:v>
                </c:pt>
                <c:pt idx="13">
                  <c:v>48949.385924347902</c:v>
                </c:pt>
                <c:pt idx="14">
                  <c:v>48557.417391984302</c:v>
                </c:pt>
                <c:pt idx="15">
                  <c:v>48146.792439498502</c:v>
                </c:pt>
                <c:pt idx="16">
                  <c:v>47740.806403125498</c:v>
                </c:pt>
                <c:pt idx="17">
                  <c:v>47146.079752999998</c:v>
                </c:pt>
                <c:pt idx="18">
                  <c:v>46569.2754819283</c:v>
                </c:pt>
                <c:pt idx="19">
                  <c:v>45844.648801351599</c:v>
                </c:pt>
                <c:pt idx="20">
                  <c:v>45243.085812596</c:v>
                </c:pt>
                <c:pt idx="21">
                  <c:v>44591.764886235702</c:v>
                </c:pt>
                <c:pt idx="22">
                  <c:v>43895.730614138804</c:v>
                </c:pt>
                <c:pt idx="23">
                  <c:v>43242.005552251801</c:v>
                </c:pt>
                <c:pt idx="24">
                  <c:v>42560.2168878718</c:v>
                </c:pt>
                <c:pt idx="25">
                  <c:v>41997.150518385002</c:v>
                </c:pt>
                <c:pt idx="26">
                  <c:v>41487.724352337602</c:v>
                </c:pt>
                <c:pt idx="27">
                  <c:v>41022.838372932099</c:v>
                </c:pt>
                <c:pt idx="28">
                  <c:v>40675.121204711097</c:v>
                </c:pt>
                <c:pt idx="29">
                  <c:v>40362.373920713602</c:v>
                </c:pt>
                <c:pt idx="30">
                  <c:v>40028.287005991202</c:v>
                </c:pt>
                <c:pt idx="31">
                  <c:v>39842.835505722796</c:v>
                </c:pt>
                <c:pt idx="32">
                  <c:v>39619.322104539402</c:v>
                </c:pt>
                <c:pt idx="33">
                  <c:v>39515.935181063003</c:v>
                </c:pt>
                <c:pt idx="34">
                  <c:v>39418.4692032557</c:v>
                </c:pt>
                <c:pt idx="35">
                  <c:v>39282.315065001399</c:v>
                </c:pt>
                <c:pt idx="36">
                  <c:v>39304.739918050698</c:v>
                </c:pt>
                <c:pt idx="37">
                  <c:v>39234.092688757803</c:v>
                </c:pt>
                <c:pt idx="38">
                  <c:v>39225.650133863397</c:v>
                </c:pt>
                <c:pt idx="39">
                  <c:v>39171.488520417697</c:v>
                </c:pt>
                <c:pt idx="40">
                  <c:v>39137.391339449598</c:v>
                </c:pt>
                <c:pt idx="41">
                  <c:v>39113.489688224901</c:v>
                </c:pt>
                <c:pt idx="42">
                  <c:v>39139.9727837682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796-42DD-A544-664DAD399AEB}"/>
            </c:ext>
          </c:extLst>
        </c:ser>
        <c:ser>
          <c:idx val="7"/>
          <c:order val="7"/>
          <c:tx>
            <c:v>Example path</c:v>
          </c:tx>
          <c:spPr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'Explainer 2'!$B$2:$B$44</c:f>
              <c:numCache>
                <c:formatCode>0</c:formatCode>
                <c:ptCount val="43"/>
                <c:pt idx="0">
                  <c:v>51269.950006536397</c:v>
                </c:pt>
                <c:pt idx="1">
                  <c:v>48105.671254077402</c:v>
                </c:pt>
                <c:pt idx="2">
                  <c:v>49645.1726306481</c:v>
                </c:pt>
                <c:pt idx="3">
                  <c:v>50341.876101497197</c:v>
                </c:pt>
                <c:pt idx="4">
                  <c:v>55676.648724624902</c:v>
                </c:pt>
                <c:pt idx="5">
                  <c:v>56516.162263981598</c:v>
                </c:pt>
                <c:pt idx="6">
                  <c:v>55841.589356012599</c:v>
                </c:pt>
                <c:pt idx="7">
                  <c:v>53451.002039783001</c:v>
                </c:pt>
                <c:pt idx="8">
                  <c:v>51293.359116661297</c:v>
                </c:pt>
                <c:pt idx="9">
                  <c:v>53614.192281814103</c:v>
                </c:pt>
                <c:pt idx="10">
                  <c:v>56428.881825726101</c:v>
                </c:pt>
                <c:pt idx="11">
                  <c:v>55544.012658732601</c:v>
                </c:pt>
                <c:pt idx="12">
                  <c:v>54614.795343401398</c:v>
                </c:pt>
                <c:pt idx="13">
                  <c:v>51189.559218349699</c:v>
                </c:pt>
                <c:pt idx="14">
                  <c:v>50675.013368380998</c:v>
                </c:pt>
                <c:pt idx="15">
                  <c:v>50505.983006749899</c:v>
                </c:pt>
                <c:pt idx="16">
                  <c:v>50600.073588892497</c:v>
                </c:pt>
                <c:pt idx="17">
                  <c:v>47946.978965533097</c:v>
                </c:pt>
                <c:pt idx="18">
                  <c:v>46971.103931813901</c:v>
                </c:pt>
                <c:pt idx="19">
                  <c:v>45501.883681737403</c:v>
                </c:pt>
                <c:pt idx="20">
                  <c:v>44635.515946136104</c:v>
                </c:pt>
                <c:pt idx="21">
                  <c:v>42399.464607081201</c:v>
                </c:pt>
                <c:pt idx="22">
                  <c:v>41944.494977696297</c:v>
                </c:pt>
                <c:pt idx="23">
                  <c:v>42213.699317186401</c:v>
                </c:pt>
                <c:pt idx="24">
                  <c:v>40853.917606567797</c:v>
                </c:pt>
                <c:pt idx="25">
                  <c:v>39393.204252135103</c:v>
                </c:pt>
                <c:pt idx="26">
                  <c:v>38183.141292864697</c:v>
                </c:pt>
                <c:pt idx="27">
                  <c:v>38203.489874473198</c:v>
                </c:pt>
                <c:pt idx="28">
                  <c:v>38774.7748137737</c:v>
                </c:pt>
                <c:pt idx="29">
                  <c:v>38811.5562245252</c:v>
                </c:pt>
                <c:pt idx="30">
                  <c:v>37992.008485088903</c:v>
                </c:pt>
                <c:pt idx="31">
                  <c:v>37768.577889595697</c:v>
                </c:pt>
                <c:pt idx="32">
                  <c:v>37337.282370050903</c:v>
                </c:pt>
                <c:pt idx="33">
                  <c:v>38376.495181279803</c:v>
                </c:pt>
                <c:pt idx="34">
                  <c:v>39092.780320226797</c:v>
                </c:pt>
                <c:pt idx="35">
                  <c:v>38642.609411771402</c:v>
                </c:pt>
                <c:pt idx="36">
                  <c:v>38326.071625774297</c:v>
                </c:pt>
                <c:pt idx="37">
                  <c:v>40203.812196942803</c:v>
                </c:pt>
                <c:pt idx="38">
                  <c:v>39493.292831553197</c:v>
                </c:pt>
                <c:pt idx="39">
                  <c:v>39719.795676590598</c:v>
                </c:pt>
                <c:pt idx="40">
                  <c:v>40822.826596840103</c:v>
                </c:pt>
                <c:pt idx="41">
                  <c:v>41669.346132042599</c:v>
                </c:pt>
                <c:pt idx="42">
                  <c:v>41892.764065220799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796-42DD-A544-664DAD399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6367024"/>
        <c:axId val="1966367440"/>
      </c:lineChart>
      <c:catAx>
        <c:axId val="1966367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US" sz="1500" b="1" dirty="0"/>
                  <a:t>Age</a:t>
                </a:r>
              </a:p>
            </c:rich>
          </c:tx>
          <c:layout>
            <c:manualLayout>
              <c:xMode val="edge"/>
              <c:yMode val="edge"/>
              <c:x val="0.47741496752233892"/>
              <c:y val="0.936314525399983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96636744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966367440"/>
        <c:scaling>
          <c:orientation val="minMax"/>
          <c:max val="75000"/>
          <c:min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US" sz="1500" b="1" dirty="0"/>
                  <a:t>Income</a:t>
                </a:r>
              </a:p>
            </c:rich>
          </c:tx>
          <c:layout>
            <c:manualLayout>
              <c:xMode val="edge"/>
              <c:yMode val="edge"/>
              <c:x val="1.8365341078508248E-3"/>
              <c:y val="0.397292280894625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966367024"/>
        <c:crosses val="autoZero"/>
        <c:crossBetween val="midCat"/>
      </c:valAx>
      <c:spPr>
        <a:noFill/>
        <a:ln w="6350">
          <a:solidFill>
            <a:schemeClr val="tx1"/>
          </a:solidFill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85450837194106244"/>
          <c:y val="0.28075872460386897"/>
          <c:w val="0.14549162805893762"/>
          <c:h val="0.51364531949372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95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E5F652-B2D1-41A5-A80E-FB13FDE8B7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DE6664-4556-4819-ACD7-8BE52C8EE6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82D94-9482-4286-B6CC-25E415F33A7A}" type="datetimeFigureOut">
              <a:rPr lang="en-AU" smtClean="0"/>
              <a:t>30/04/2024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87DC8-9A5C-4EB8-925A-F83A1BCB9B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B7C32-6938-49F2-BA51-28344BD1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252A1-1FDE-4721-BABE-8B06CB5E9CF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9715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58297-26F8-42E0-9ACB-37FE4E3E547C}" type="datetimeFigureOut">
              <a:rPr lang="en-AU" smtClean="0"/>
              <a:t>30/04/2024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F1588-627C-48C5-B370-07C0F9908D3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6435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4337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6759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5169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2591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978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9774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5828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1075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9940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5499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7293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6568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55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9B61A-4FFE-41A0-A356-9B4ED4C67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BED8B-966C-49FC-94E3-95672303F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A69A5-8B3F-4794-9823-D9E25BF0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17C45A-B785-4DC8-B971-FBB2553F7C8C}" type="datetime1">
              <a:rPr lang="en-AU" smtClean="0"/>
              <a:t>30/04/2024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CA5DC-42A3-4DF0-A5E2-6FB2336E0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C26CE-A206-4EF3-8B0C-F1EDCF46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406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CC0C-A7B8-4ADC-95E2-A2C7491B6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80362-8DCC-47BE-B9B3-0B9B86DC1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B650C-EC5A-45C6-B131-E2BFCD7B45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8C5E-3D7E-488E-A9EF-EB1DFD4398F2}" type="datetime1">
              <a:rPr lang="en-AU" smtClean="0"/>
              <a:t>30/04/2024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4A1D4-2919-449B-9787-24B6A31E5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45611-81D2-4622-ACD7-60FD3CBD4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288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9D735F-4308-4DB7-B209-05FD61CD53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657A79-5AE1-4E5B-872D-5BBF51054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1D833-BF2C-4491-BF53-5C17AF4561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9FE2AC-CB13-4E08-8EC3-4523A7FD47F2}" type="datetime1">
              <a:rPr lang="en-AU" smtClean="0"/>
              <a:t>30/04/2024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6E4EF-396E-4BC1-BED6-815D08BBC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155D7-3161-49E2-91B7-D7DDC9863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476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41CD-467C-40B7-8C83-39FB711E0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6952E-42B2-4996-B8CA-8E30663E5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1FA58-25A8-4C93-8DF3-CE39F0D46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6651BC-26F5-4153-83B1-C3B15FA25045}" type="datetime1">
              <a:rPr lang="en-AU" smtClean="0"/>
              <a:t>30/04/2024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1EDC9-589D-4272-B70A-B0403B8D5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BF16C-1654-4AE8-B528-0995B818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965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FE5AE-E016-4CC6-89DA-20EB5758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0A895-7024-4B91-BCD1-BEE684C23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0EF19-F654-453A-8857-C9B406459E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90D0A-A0A9-4B39-BB6C-F949CC3F5D35}" type="datetime1">
              <a:rPr lang="en-AU" smtClean="0"/>
              <a:t>30/04/2024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9DDC4-6A84-440B-9C60-649929B6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6D0FA-E534-48CE-81E7-ECD4799FD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423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CC7B5-A00E-4430-AFEE-75FB5265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8D0F7-470D-4572-A197-63CC4DB30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D3440-3914-43EA-9836-180D6721B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CFDB0-61B1-43DE-9AE3-5E7C23F0D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61BF8F-195B-4D13-8D10-F6DE2C2F91E0}" type="datetime1">
              <a:rPr lang="en-AU" smtClean="0"/>
              <a:t>30/04/2024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8E9DA-07E5-44E8-A173-A8F0D716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A9407-CF2A-45F4-AB14-3D8BF813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197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E54A-601B-4043-A37E-BFEA2596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9406-F735-429B-8C3B-B10CF696A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B995D-3F56-4DAC-A44D-D397E027A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F9F5DB-C7A6-4DBF-AABE-C71E43213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BB4C1B-8D2D-4B8B-89F8-AE84307E7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90A31C-5EE6-4D3C-B4C4-F70138E4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771D59-ADAE-4A73-8036-E2A652D54D86}" type="datetime1">
              <a:rPr lang="en-AU" smtClean="0"/>
              <a:t>30/04/2024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DFBD2-9ED0-4D31-8B64-1D674991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2CB53-39DF-4175-A38C-9DBA22EDC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9455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7861F6-BE80-044A-A204-A6FC0EF1F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</a:blip>
          <a:srcRect l="38" t="84185" r="1"/>
          <a:stretch/>
        </p:blipFill>
        <p:spPr>
          <a:xfrm>
            <a:off x="0" y="5626358"/>
            <a:ext cx="12191999" cy="1231641"/>
          </a:xfrm>
          <a:prstGeom prst="rect">
            <a:avLst/>
          </a:prstGeom>
        </p:spPr>
      </p:pic>
      <p:sp>
        <p:nvSpPr>
          <p:cNvPr id="15" name="Do not remove" hidden="1">
            <a:extLst>
              <a:ext uri="{FF2B5EF4-FFF2-40B4-BE49-F238E27FC236}">
                <a16:creationId xmlns:a16="http://schemas.microsoft.com/office/drawing/2014/main" id="{E7C6E84A-5ACB-4AEF-847A-80FD0C2E243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AF11A-6C65-4D78-A4FB-4DB211A4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48" y="339832"/>
            <a:ext cx="10515600" cy="905377"/>
          </a:xfrm>
        </p:spPr>
        <p:txBody>
          <a:bodyPr/>
          <a:lstStyle>
            <a:lvl1pPr marL="7937" indent="0">
              <a:buFont typeface="STIXGeneral-Regular" pitchFamily="2" charset="2"/>
              <a:buNone/>
              <a:tabLst/>
              <a:defRPr b="1" i="0">
                <a:latin typeface="Franklin Gothic Demi Cond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9CE9EA-EB22-408A-8230-B2671CE4C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22/02/2021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49BD41-7221-4892-A089-C7E29E9B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0F840-EF92-4DEE-B605-103C039F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B9931DE-35EF-B44A-BCCE-408473424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9FA2B6-EDC7-4749-9B0B-56B9D554B2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89564" y="6220619"/>
            <a:ext cx="1397931" cy="5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7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0D7DF4-373E-48F7-8314-1DF2625D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0AB9BB-2284-46CC-A07F-A589335E09B2}" type="datetime1">
              <a:rPr lang="en-AU" smtClean="0"/>
              <a:t>30/04/2024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B6C508-DB41-4C17-BDF5-373236C7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96BFF-AD2E-40CD-8741-8F9BE51D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810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E8C47-AA7B-478B-9A6B-CBDAE98B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B77A7-7F63-4027-8732-059949E8C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C0931-CA24-4FC8-A313-DA4452309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0799D-C9CB-4F09-8DE3-A154A148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513D58-6F35-4DFA-BF3A-C3C445E9BD56}" type="datetime1">
              <a:rPr lang="en-AU" smtClean="0"/>
              <a:t>30/04/2024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47A48-FDC5-4BFC-A20C-2B02D4CF5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3EE54-FDF0-4F00-AC11-2434346C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729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55219-6636-4302-BB87-670859C04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71353E-072D-4224-AD20-17FEC853D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F693A-D695-4FD7-9910-E76D86BF7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F5894-2872-4127-9B77-A7B3C387D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424128-EB76-4D31-AB5C-399E4593047B}" type="datetime1">
              <a:rPr lang="en-AU" smtClean="0"/>
              <a:t>30/04/2024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EE02E-1500-4EF3-9F1E-2FEAFBBD4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0D83B-CAB5-4DC4-858A-C01855A9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276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9DEAC2-6FC1-460F-82A2-2BB4B642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65E19-581C-4758-BF00-67E37D92A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367A1-F322-4510-B852-DCDE98085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160" y="6492875"/>
            <a:ext cx="460571" cy="36512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D1A05B9-B95E-42A2-82DD-B4C37E02D95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912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8163" indent="-493713" algn="l" defTabSz="914400" rtl="0" eaLnBrk="1" latinLnBrk="0" hangingPunct="1">
        <a:lnSpc>
          <a:spcPct val="90000"/>
        </a:lnSpc>
        <a:spcBef>
          <a:spcPts val="1000"/>
        </a:spcBef>
        <a:buFont typeface="STIXGeneral-Regular" pitchFamily="2" charset="2"/>
        <a:buChar char="⟶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B6CB8E-FA0F-7441-B28C-A5AC1AB364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38" t="11941" r="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1D4FAD-B0DF-2949-B345-69FD640963FD}"/>
              </a:ext>
            </a:extLst>
          </p:cNvPr>
          <p:cNvSpPr/>
          <p:nvPr/>
        </p:nvSpPr>
        <p:spPr>
          <a:xfrm>
            <a:off x="1197430" y="1778558"/>
            <a:ext cx="9797142" cy="4622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9D49EF-F3FD-4B08-9AEF-7364AFDA4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111" y="1778558"/>
            <a:ext cx="9484810" cy="3322438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2400"/>
              </a:spcAft>
            </a:pPr>
            <a:r>
              <a:rPr lang="en-AU" sz="49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  <a:t>Retirement Explainer #2: </a:t>
            </a:r>
            <a:br>
              <a:rPr lang="en-AU" sz="49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</a:br>
            <a:r>
              <a:rPr lang="en-AU" sz="49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  <a:t>Income objectives</a:t>
            </a:r>
            <a:br>
              <a:rPr lang="en-AU" sz="49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</a:br>
            <a:br>
              <a:rPr lang="en-AU" sz="27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</a:br>
            <a:endParaRPr lang="en-AU" sz="3300" b="1" dirty="0">
              <a:solidFill>
                <a:srgbClr val="FF0000"/>
              </a:solidFill>
              <a:latin typeface="Franklin Gothic Demi Cond" panose="020B0603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8AC761-04C9-4735-B6BE-AD9E58CD5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207" y="4995671"/>
            <a:ext cx="9532540" cy="1089153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David Bell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– The Conexus Institute</a:t>
            </a:r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Geoff Warren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– The Conexus Institute and ANU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D2A414-B5A3-EA4B-9D69-D3A52580F119}"/>
              </a:ext>
            </a:extLst>
          </p:cNvPr>
          <p:cNvCxnSpPr/>
          <p:nvPr/>
        </p:nvCxnSpPr>
        <p:spPr>
          <a:xfrm flipV="1">
            <a:off x="1403207" y="4729080"/>
            <a:ext cx="9194240" cy="24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88297BE-D302-704A-A5B9-9401B282D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29" y="456786"/>
            <a:ext cx="2411185" cy="93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08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49015"/>
            <a:ext cx="10515600" cy="905377"/>
          </a:xfrm>
        </p:spPr>
        <p:txBody>
          <a:bodyPr/>
          <a:lstStyle/>
          <a:p>
            <a:r>
              <a:rPr lang="en-US" dirty="0"/>
              <a:t>Income optimisation - Issues 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10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 flipV="1">
            <a:off x="6477000" y="823968"/>
            <a:ext cx="5370007" cy="33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449445" y="1402267"/>
            <a:ext cx="11560048" cy="446897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271463" indent="-271463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300" b="1" i="1" dirty="0"/>
              <a:t>Delivers variable income</a:t>
            </a:r>
            <a:r>
              <a:rPr lang="en-AU" sz="2300" dirty="0"/>
              <a:t> </a:t>
            </a:r>
          </a:p>
          <a:p>
            <a:pPr marL="719138" lvl="1" indent="-261938">
              <a:lnSpc>
                <a:spcPct val="110000"/>
              </a:lnSpc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300" dirty="0"/>
              <a:t>May not be suitable for members who want income certainty </a:t>
            </a:r>
          </a:p>
          <a:p>
            <a:pPr marL="719138" lvl="1" indent="-261938">
              <a:lnSpc>
                <a:spcPct val="110000"/>
              </a:lnSpc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300" dirty="0"/>
              <a:t>Assets and hence income is never totally exhausted, i.e. offers some sustainability</a:t>
            </a:r>
            <a:endParaRPr lang="en-AU" sz="2300" b="1" i="1" dirty="0"/>
          </a:p>
          <a:p>
            <a:pPr marL="271463" indent="-271463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300" b="1" i="1" dirty="0"/>
              <a:t>Managing income risk</a:t>
            </a:r>
          </a:p>
          <a:p>
            <a:pPr marL="719138" lvl="1" indent="-261938">
              <a:lnSpc>
                <a:spcPct val="110000"/>
              </a:lnSpc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300" dirty="0"/>
              <a:t>Add lifetime income stream for longevity insurance (i.e. access to ‘mortality credits’)</a:t>
            </a:r>
          </a:p>
          <a:p>
            <a:pPr marL="719138" lvl="1" indent="-261938">
              <a:lnSpc>
                <a:spcPct val="110000"/>
              </a:lnSpc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300" dirty="0"/>
              <a:t>Defensive assets reduce income variability, at cost of lower expected income </a:t>
            </a:r>
          </a:p>
          <a:p>
            <a:pPr marL="271463" indent="-271463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300" b="1" i="1" dirty="0"/>
              <a:t>Implementation advantages </a:t>
            </a:r>
            <a:r>
              <a:rPr lang="en-AU" sz="2300" dirty="0"/>
              <a:t>– trustees undertake to optimise the income delivered from the assets under their care. Assets and income outside super can be more safely ignored.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FBF93A-1960-4F36-768A-AE8AEDDCB4A9}"/>
              </a:ext>
            </a:extLst>
          </p:cNvPr>
          <p:cNvSpPr/>
          <p:nvPr/>
        </p:nvSpPr>
        <p:spPr>
          <a:xfrm>
            <a:off x="2442594" y="5252118"/>
            <a:ext cx="6621019" cy="12382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08000" tIns="180000" rIns="108000" bIns="180000">
            <a:spAutoFit/>
          </a:bodyPr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AU" sz="2400" b="1" i="1" dirty="0"/>
              <a:t>DISCUSSION</a:t>
            </a:r>
          </a:p>
          <a:p>
            <a:pPr algn="ctr">
              <a:lnSpc>
                <a:spcPct val="108000"/>
              </a:lnSpc>
            </a:pPr>
            <a:r>
              <a:rPr lang="en-AU" sz="2400" b="1" i="1" dirty="0"/>
              <a:t>Any other issues with income optimisation?</a:t>
            </a:r>
          </a:p>
        </p:txBody>
      </p:sp>
    </p:spTree>
    <p:extLst>
      <p:ext uri="{BB962C8B-B14F-4D97-AF65-F5344CB8AC3E}">
        <p14:creationId xmlns:p14="http://schemas.microsoft.com/office/powerpoint/2010/main" val="303518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49015"/>
            <a:ext cx="10515600" cy="905377"/>
          </a:xfrm>
        </p:spPr>
        <p:txBody>
          <a:bodyPr/>
          <a:lstStyle/>
          <a:p>
            <a:r>
              <a:rPr lang="en-US" dirty="0"/>
              <a:t>Baseline plus aspirational income   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11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 flipV="1">
            <a:off x="7609114" y="823969"/>
            <a:ext cx="4237893" cy="33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317712" y="1187555"/>
            <a:ext cx="11874288" cy="446897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533400" indent="-533400">
              <a:lnSpc>
                <a:spcPct val="110000"/>
              </a:lnSpc>
              <a:spcBef>
                <a:spcPts val="1200"/>
              </a:spcBef>
              <a:buAutoNum type="alphaLcParenBoth"/>
            </a:pPr>
            <a:r>
              <a:rPr lang="en-AU" sz="2400" b="1" i="1" dirty="0"/>
              <a:t>Subsistence (or floor) plus aspirational income</a:t>
            </a:r>
          </a:p>
          <a:p>
            <a:pPr marL="719138" lvl="1" indent="-173038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‘</a:t>
            </a:r>
            <a:r>
              <a:rPr lang="en-AU" sz="2300" dirty="0"/>
              <a:t>Lock-in’ the subsistence component as a first priority</a:t>
            </a:r>
          </a:p>
          <a:p>
            <a:pPr marL="719138" lvl="1" indent="-173038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300" dirty="0"/>
              <a:t>Aspirational component could be either an income target or income optimisation</a:t>
            </a:r>
          </a:p>
          <a:p>
            <a:pPr marL="719138" lvl="1" indent="-173038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300" dirty="0"/>
              <a:t>Age Pension renders idea of subsistence income redundant for many members?  </a:t>
            </a:r>
          </a:p>
          <a:p>
            <a:pPr marL="533400" indent="-533400">
              <a:lnSpc>
                <a:spcPct val="110000"/>
              </a:lnSpc>
              <a:spcBef>
                <a:spcPts val="1800"/>
              </a:spcBef>
              <a:buAutoNum type="alphaLcParenBoth"/>
            </a:pPr>
            <a:r>
              <a:rPr lang="en-AU" sz="2400" b="1" i="1" dirty="0"/>
              <a:t>Non-discretionary plus discretionary income   </a:t>
            </a:r>
          </a:p>
          <a:p>
            <a:pPr marL="719138" lvl="1" indent="-173038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300" dirty="0"/>
              <a:t>Some evidence that retirees adjust discretionary spending to available income</a:t>
            </a:r>
          </a:p>
          <a:p>
            <a:pPr marL="719138" lvl="1" indent="-173038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300" dirty="0"/>
              <a:t>Non-discretionary component treated as income target, while discretionary component approached as income optimisation?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42159F-0261-858F-DF46-8B79A4D1F0C4}"/>
              </a:ext>
            </a:extLst>
          </p:cNvPr>
          <p:cNvSpPr/>
          <p:nvPr/>
        </p:nvSpPr>
        <p:spPr>
          <a:xfrm>
            <a:off x="1848051" y="5074306"/>
            <a:ext cx="7716023" cy="15346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08000" tIns="144000" rIns="108000" bIns="144000">
            <a:spAutoFit/>
          </a:bodyPr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AU" sz="2400" b="1" i="1" dirty="0"/>
              <a:t>DISCUSSION</a:t>
            </a:r>
          </a:p>
          <a:p>
            <a:pPr algn="ctr">
              <a:lnSpc>
                <a:spcPct val="108000"/>
              </a:lnSpc>
            </a:pPr>
            <a:r>
              <a:rPr lang="en-AU" sz="2400" b="1" i="1" dirty="0"/>
              <a:t>These types of income objective do not appear to be in general use. Should they be? Why aren’t they common? </a:t>
            </a:r>
          </a:p>
        </p:txBody>
      </p:sp>
    </p:spTree>
    <p:extLst>
      <p:ext uri="{BB962C8B-B14F-4D97-AF65-F5344CB8AC3E}">
        <p14:creationId xmlns:p14="http://schemas.microsoft.com/office/powerpoint/2010/main" val="222587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12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 flipV="1">
            <a:off x="10417629" y="763675"/>
            <a:ext cx="137913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8D2B8F49-2EE5-B4B9-BD2E-4C1A03903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163691"/>
            <a:ext cx="10416183" cy="95525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Franklin Gothic Demi Cond" panose="020B0706030402020204" pitchFamily="34" charset="0"/>
              </a:rPr>
              <a:t>Soliciting preferences – Options to put to members?</a:t>
            </a:r>
            <a:endParaRPr lang="en-US" sz="4400" b="1" dirty="0">
              <a:latin typeface="Franklin Gothic Demi Cond" panose="020B0706030402020204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7B4009E-69DC-F417-C6D2-9C8E323CFF3B}"/>
              </a:ext>
            </a:extLst>
          </p:cNvPr>
          <p:cNvSpPr txBox="1">
            <a:spLocks/>
          </p:cNvSpPr>
          <p:nvPr/>
        </p:nvSpPr>
        <p:spPr>
          <a:xfrm>
            <a:off x="11260016" y="6495182"/>
            <a:ext cx="646493" cy="1997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C4F4D4-6F9F-4101-B420-EAE9BABB75B0}" type="slidenum">
              <a:rPr lang="en-US" sz="1200">
                <a:solidFill>
                  <a:schemeClr val="bg1"/>
                </a:solidFill>
              </a:rPr>
              <a:pPr algn="r"/>
              <a:t>12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2B8F49-2EE5-B4B9-BD2E-4C1A0390302C}"/>
              </a:ext>
            </a:extLst>
          </p:cNvPr>
          <p:cNvSpPr txBox="1">
            <a:spLocks/>
          </p:cNvSpPr>
          <p:nvPr/>
        </p:nvSpPr>
        <p:spPr>
          <a:xfrm>
            <a:off x="679731" y="4270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79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STIXGeneral-Regular" pitchFamily="2" charset="2"/>
              <a:buNone/>
              <a:tabLst/>
              <a:defRPr sz="4400" b="1" i="0" kern="1200">
                <a:solidFill>
                  <a:schemeClr val="tx1"/>
                </a:solidFill>
                <a:latin typeface="Franklin Gothic Demi Cond" panose="020B0603020102020204" pitchFamily="34" charset="0"/>
                <a:ea typeface="+mj-ea"/>
                <a:cs typeface="+mj-cs"/>
              </a:defRPr>
            </a:lvl1pPr>
          </a:lstStyle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E4B4FD8-D0CC-856A-4283-FC2BEC1911F8}"/>
              </a:ext>
            </a:extLst>
          </p:cNvPr>
          <p:cNvSpPr txBox="1">
            <a:spLocks/>
          </p:cNvSpPr>
          <p:nvPr/>
        </p:nvSpPr>
        <p:spPr>
          <a:xfrm>
            <a:off x="11412416" y="6647582"/>
            <a:ext cx="646493" cy="1997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C4F4D4-6F9F-4101-B420-EAE9BABB75B0}" type="slidenum">
              <a:rPr lang="en-US" sz="1200">
                <a:solidFill>
                  <a:schemeClr val="bg1"/>
                </a:solidFill>
              </a:rPr>
              <a:pPr algn="r"/>
              <a:t>12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297" y="1118947"/>
            <a:ext cx="4836532" cy="4351338"/>
          </a:xfrm>
          <a:ln w="25400">
            <a:solidFill>
              <a:schemeClr val="tx1"/>
            </a:solidFill>
          </a:ln>
        </p:spPr>
        <p:txBody>
          <a:bodyPr lIns="72000" tIns="72000" rIns="72000" bIns="72000">
            <a:normAutofit/>
          </a:bodyPr>
          <a:lstStyle/>
          <a:p>
            <a:pPr marL="44450" indent="0">
              <a:lnSpc>
                <a:spcPct val="105000"/>
              </a:lnSpc>
              <a:buNone/>
            </a:pPr>
            <a:r>
              <a:rPr lang="en-AU" sz="2200" b="1" dirty="0"/>
              <a:t>To establish the income objective:</a:t>
            </a:r>
          </a:p>
          <a:p>
            <a:pPr marL="271463" indent="-227013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AU" sz="2200" i="1" dirty="0"/>
              <a:t>I have a minimum income that needs to be delivered, if possible </a:t>
            </a:r>
          </a:p>
          <a:p>
            <a:pPr marL="358775" indent="0">
              <a:lnSpc>
                <a:spcPct val="105000"/>
              </a:lnSpc>
              <a:spcBef>
                <a:spcPts val="0"/>
              </a:spcBef>
              <a:buNone/>
            </a:pPr>
            <a:r>
              <a:rPr lang="en-AU" sz="2200" dirty="0">
                <a:solidFill>
                  <a:schemeClr val="accent1">
                    <a:lumMod val="75000"/>
                  </a:schemeClr>
                </a:solidFill>
              </a:rPr>
              <a:t>(=&gt; baseline income exists)</a:t>
            </a:r>
          </a:p>
          <a:p>
            <a:pPr marL="271463" indent="-227013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AU" sz="2200" i="1" dirty="0"/>
              <a:t>I have aspirations for a specific level of income </a:t>
            </a:r>
          </a:p>
          <a:p>
            <a:pPr marL="358775" indent="0">
              <a:lnSpc>
                <a:spcPct val="105000"/>
              </a:lnSpc>
              <a:spcBef>
                <a:spcPts val="0"/>
              </a:spcBef>
              <a:buNone/>
            </a:pPr>
            <a:r>
              <a:rPr lang="en-AU" sz="2200" dirty="0">
                <a:solidFill>
                  <a:schemeClr val="accent1">
                    <a:lumMod val="75000"/>
                  </a:schemeClr>
                </a:solidFill>
              </a:rPr>
              <a:t>(=&gt; income target objective)</a:t>
            </a:r>
          </a:p>
          <a:p>
            <a:pPr marL="271463" indent="-227013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AU" sz="2200" i="1" dirty="0"/>
              <a:t>I want to extract as much income as possible from my assets</a:t>
            </a:r>
          </a:p>
          <a:p>
            <a:pPr marL="358775" indent="0">
              <a:lnSpc>
                <a:spcPct val="105000"/>
              </a:lnSpc>
              <a:spcBef>
                <a:spcPts val="0"/>
              </a:spcBef>
              <a:buNone/>
            </a:pPr>
            <a:r>
              <a:rPr lang="en-AU" sz="2200" dirty="0">
                <a:solidFill>
                  <a:schemeClr val="accent1">
                    <a:lumMod val="75000"/>
                  </a:schemeClr>
                </a:solidFill>
              </a:rPr>
              <a:t>(=&gt; income optimisation objective) 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263966" y="1124603"/>
            <a:ext cx="6635028" cy="4351338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72000" tIns="72000" rIns="72000" bIns="72000" rtlCol="0">
            <a:noAutofit/>
          </a:bodyPr>
          <a:lstStyle>
            <a:lvl1pPr marL="538163" indent="-493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TIXGeneral-Regular" pitchFamily="2" charset="2"/>
              <a:buChar char="⟶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⟶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>
              <a:lnSpc>
                <a:spcPct val="105000"/>
              </a:lnSpc>
              <a:buFont typeface="STIXGeneral-Regular" pitchFamily="2" charset="2"/>
              <a:buNone/>
            </a:pPr>
            <a:r>
              <a:rPr lang="en-AU" sz="2200" b="1" dirty="0"/>
              <a:t>To gauge income risk tolerance:</a:t>
            </a:r>
          </a:p>
          <a:p>
            <a:pPr marL="271463" indent="-227013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200" i="1" dirty="0"/>
              <a:t>Do you prefer: </a:t>
            </a:r>
          </a:p>
          <a:p>
            <a:pPr marL="719138" indent="-360363">
              <a:lnSpc>
                <a:spcPct val="105000"/>
              </a:lnSpc>
              <a:spcBef>
                <a:spcPts val="0"/>
              </a:spcBef>
              <a:buAutoNum type="alphaLcParenBoth"/>
            </a:pPr>
            <a:r>
              <a:rPr lang="en-AU" sz="2200" i="1" dirty="0"/>
              <a:t>lower, more reliable income stream</a:t>
            </a:r>
          </a:p>
          <a:p>
            <a:pPr marL="719138" indent="-360363">
              <a:lnSpc>
                <a:spcPct val="105000"/>
              </a:lnSpc>
              <a:spcBef>
                <a:spcPts val="0"/>
              </a:spcBef>
              <a:buAutoNum type="alphaLcParenBoth"/>
            </a:pPr>
            <a:r>
              <a:rPr lang="en-AU" sz="2200" i="1" dirty="0"/>
              <a:t>higher income with downside risk</a:t>
            </a:r>
          </a:p>
          <a:p>
            <a:pPr marL="271463" indent="-227013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200" i="1" dirty="0"/>
              <a:t>Do you prefer:</a:t>
            </a:r>
          </a:p>
          <a:p>
            <a:pPr marL="719138" indent="-360363">
              <a:lnSpc>
                <a:spcPct val="105000"/>
              </a:lnSpc>
              <a:spcBef>
                <a:spcPts val="0"/>
              </a:spcBef>
              <a:buAutoNum type="alphaLcParenBoth"/>
            </a:pPr>
            <a:r>
              <a:rPr lang="en-AU" sz="2200" i="1" dirty="0"/>
              <a:t>ensuring income is sustained if I live to an old age</a:t>
            </a:r>
          </a:p>
          <a:p>
            <a:pPr marL="719138" indent="-360363">
              <a:lnSpc>
                <a:spcPct val="105000"/>
              </a:lnSpc>
              <a:spcBef>
                <a:spcPts val="0"/>
              </a:spcBef>
              <a:buAutoNum type="alphaLcParenBoth"/>
            </a:pPr>
            <a:r>
              <a:rPr lang="en-AU" sz="2200" i="1" dirty="0"/>
              <a:t>enjoying income earlier while I can, at some risk of running out if I reach very old age</a:t>
            </a:r>
          </a:p>
          <a:p>
            <a:pPr marL="271463" indent="-227013">
              <a:lnSpc>
                <a:spcPct val="10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200" i="1" dirty="0"/>
              <a:t>Do you:</a:t>
            </a:r>
          </a:p>
          <a:p>
            <a:pPr marL="719138" indent="-360363">
              <a:lnSpc>
                <a:spcPct val="105000"/>
              </a:lnSpc>
              <a:spcBef>
                <a:spcPts val="0"/>
              </a:spcBef>
              <a:buNone/>
            </a:pPr>
            <a:r>
              <a:rPr lang="en-AU" sz="2200" i="1" dirty="0"/>
              <a:t>(a) need stable income</a:t>
            </a:r>
          </a:p>
          <a:p>
            <a:pPr marL="719138" indent="-360363">
              <a:lnSpc>
                <a:spcPct val="105000"/>
              </a:lnSpc>
              <a:spcBef>
                <a:spcPts val="0"/>
              </a:spcBef>
              <a:buNone/>
            </a:pPr>
            <a:r>
              <a:rPr lang="en-AU" sz="2200" i="1" dirty="0"/>
              <a:t>(b) have capacity to adjust spending to income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679731" y="5335430"/>
            <a:ext cx="4100130" cy="466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2200" b="1" i="1" dirty="0">
                <a:solidFill>
                  <a:schemeClr val="accent6">
                    <a:lumMod val="50000"/>
                  </a:schemeClr>
                </a:solidFill>
              </a:rPr>
              <a:t>Seems straightforward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7371465" y="5335430"/>
            <a:ext cx="2420030" cy="466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</a:rPr>
              <a:t>Needs research!</a:t>
            </a:r>
          </a:p>
        </p:txBody>
      </p:sp>
    </p:spTree>
    <p:extLst>
      <p:ext uri="{BB962C8B-B14F-4D97-AF65-F5344CB8AC3E}">
        <p14:creationId xmlns:p14="http://schemas.microsoft.com/office/powerpoint/2010/main" val="1023399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13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7075714" y="762000"/>
            <a:ext cx="47210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8D2B8F49-2EE5-B4B9-BD2E-4C1A03903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163691"/>
            <a:ext cx="6955363" cy="955256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Franklin Gothic Demi Cond" panose="020B0706030402020204" pitchFamily="34" charset="0"/>
              </a:rPr>
              <a:t>Where does the industry stand?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7B4009E-69DC-F417-C6D2-9C8E323CFF3B}"/>
              </a:ext>
            </a:extLst>
          </p:cNvPr>
          <p:cNvSpPr txBox="1">
            <a:spLocks/>
          </p:cNvSpPr>
          <p:nvPr/>
        </p:nvSpPr>
        <p:spPr>
          <a:xfrm>
            <a:off x="11260016" y="6495182"/>
            <a:ext cx="646493" cy="1997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C4F4D4-6F9F-4101-B420-EAE9BABB75B0}" type="slidenum">
              <a:rPr lang="en-US" sz="1200">
                <a:solidFill>
                  <a:schemeClr val="bg1"/>
                </a:solidFill>
              </a:rPr>
              <a:pPr algn="r"/>
              <a:t>13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2B8F49-2EE5-B4B9-BD2E-4C1A0390302C}"/>
              </a:ext>
            </a:extLst>
          </p:cNvPr>
          <p:cNvSpPr txBox="1">
            <a:spLocks/>
          </p:cNvSpPr>
          <p:nvPr/>
        </p:nvSpPr>
        <p:spPr>
          <a:xfrm>
            <a:off x="679731" y="4270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79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STIXGeneral-Regular" pitchFamily="2" charset="2"/>
              <a:buNone/>
              <a:tabLst/>
              <a:defRPr sz="4400" b="1" i="0" kern="1200">
                <a:solidFill>
                  <a:schemeClr val="tx1"/>
                </a:solidFill>
                <a:latin typeface="Franklin Gothic Demi Cond" panose="020B0603020102020204" pitchFamily="34" charset="0"/>
                <a:ea typeface="+mj-ea"/>
                <a:cs typeface="+mj-cs"/>
              </a:defRPr>
            </a:lvl1pPr>
          </a:lstStyle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A100A48-3845-2220-4B76-94F343FF0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43" y="1096962"/>
            <a:ext cx="11656975" cy="4415165"/>
          </a:xfrm>
        </p:spPr>
        <p:txBody>
          <a:bodyPr>
            <a:normAutofit/>
          </a:bodyPr>
          <a:lstStyle/>
          <a:p>
            <a:pPr marL="180975" indent="-180975">
              <a:lnSpc>
                <a:spcPct val="105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300" dirty="0"/>
              <a:t>Both income target and income optimisation are observed … 					… but most industry participants seem unaware of the distinction </a:t>
            </a:r>
          </a:p>
          <a:p>
            <a:pPr marL="174625" lvl="1" indent="-174625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300" b="1" i="1" dirty="0"/>
              <a:t>Income targets:</a:t>
            </a:r>
          </a:p>
          <a:p>
            <a:pPr marL="488950" lvl="1" indent="-217488">
              <a:lnSpc>
                <a:spcPct val="105000"/>
              </a:lnSpc>
              <a:spcBef>
                <a:spcPts val="0"/>
              </a:spcBef>
              <a:buFont typeface="Cambria" panose="02040503050406030204" pitchFamily="18" charset="0"/>
              <a:buChar char="–"/>
            </a:pPr>
            <a:r>
              <a:rPr lang="en-US" sz="2200" dirty="0"/>
              <a:t>Retirement Income Review, in form of replacement rates</a:t>
            </a:r>
          </a:p>
          <a:p>
            <a:pPr marL="488950" lvl="1" indent="-217488">
              <a:lnSpc>
                <a:spcPct val="105000"/>
              </a:lnSpc>
              <a:spcBef>
                <a:spcPts val="0"/>
              </a:spcBef>
              <a:buFont typeface="Cambria" panose="02040503050406030204" pitchFamily="18" charset="0"/>
              <a:buChar char="–"/>
            </a:pPr>
            <a:r>
              <a:rPr lang="en-US" sz="2200" dirty="0"/>
              <a:t>ASIC Moneysmart is implicitly based around targeting a level of income</a:t>
            </a:r>
          </a:p>
          <a:p>
            <a:pPr marL="488950" lvl="1" indent="-217488">
              <a:lnSpc>
                <a:spcPct val="105000"/>
              </a:lnSpc>
              <a:spcBef>
                <a:spcPts val="0"/>
              </a:spcBef>
              <a:buFont typeface="Cambria" panose="02040503050406030204" pitchFamily="18" charset="0"/>
              <a:buChar char="–"/>
            </a:pPr>
            <a:r>
              <a:rPr lang="en-US" sz="2200" dirty="0"/>
              <a:t>Many participants including some funds are using ASFA comfortable</a:t>
            </a:r>
          </a:p>
          <a:p>
            <a:pPr marL="174625" lvl="1" indent="-174625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300" b="1" i="1" dirty="0"/>
              <a:t>Income optimisation: </a:t>
            </a:r>
            <a:endParaRPr lang="en-US" sz="2300" dirty="0"/>
          </a:p>
          <a:p>
            <a:pPr marL="488950" lvl="1" indent="-217488">
              <a:lnSpc>
                <a:spcPct val="105000"/>
              </a:lnSpc>
              <a:spcBef>
                <a:spcPts val="0"/>
              </a:spcBef>
              <a:buFont typeface="Cambria" panose="02040503050406030204" pitchFamily="18" charset="0"/>
              <a:buChar char="–"/>
            </a:pPr>
            <a:r>
              <a:rPr lang="en-US" sz="2200" dirty="0"/>
              <a:t>Underpins new breed of lifetime income streams operating as ‘investment-linked annuities’</a:t>
            </a:r>
          </a:p>
          <a:p>
            <a:pPr marL="488950" lvl="1" indent="-217488">
              <a:lnSpc>
                <a:spcPct val="105000"/>
              </a:lnSpc>
              <a:spcBef>
                <a:spcPts val="0"/>
              </a:spcBef>
              <a:buFont typeface="Cambria" panose="02040503050406030204" pitchFamily="18" charset="0"/>
              <a:buChar char="–"/>
            </a:pPr>
            <a:r>
              <a:rPr lang="en-US" sz="2200" dirty="0"/>
              <a:t>Researchers more often use ‘power utility’ (MDUF), which aligns with income optimisation</a:t>
            </a:r>
          </a:p>
          <a:p>
            <a:pPr marL="180975" indent="-180975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300" dirty="0"/>
              <a:t>Tendency to use a single type of income objective and apply it to all members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E4B4FD8-D0CC-856A-4283-FC2BEC1911F8}"/>
              </a:ext>
            </a:extLst>
          </p:cNvPr>
          <p:cNvSpPr txBox="1">
            <a:spLocks/>
          </p:cNvSpPr>
          <p:nvPr/>
        </p:nvSpPr>
        <p:spPr>
          <a:xfrm>
            <a:off x="11412416" y="6647582"/>
            <a:ext cx="646493" cy="1997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C4F4D4-6F9F-4101-B420-EAE9BABB75B0}" type="slidenum">
              <a:rPr lang="en-US" sz="1200">
                <a:solidFill>
                  <a:schemeClr val="bg1"/>
                </a:solidFill>
              </a:rPr>
              <a:pPr algn="r"/>
              <a:t>13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4BB0E7-9825-C325-CE2B-52DDE3EDB711}"/>
              </a:ext>
            </a:extLst>
          </p:cNvPr>
          <p:cNvSpPr/>
          <p:nvPr/>
        </p:nvSpPr>
        <p:spPr>
          <a:xfrm>
            <a:off x="1039528" y="5430824"/>
            <a:ext cx="8614611" cy="11433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08000" tIns="144000" rIns="108000" bIns="144000">
            <a:spAutoFit/>
          </a:bodyPr>
          <a:lstStyle/>
          <a:p>
            <a:pPr algn="ctr">
              <a:lnSpc>
                <a:spcPct val="105000"/>
              </a:lnSpc>
              <a:spcAft>
                <a:spcPts val="600"/>
              </a:spcAft>
            </a:pPr>
            <a:r>
              <a:rPr lang="en-AU" sz="2400" b="1" i="1" dirty="0"/>
              <a:t>DISCUSSION POINT</a:t>
            </a:r>
          </a:p>
          <a:p>
            <a:pPr algn="ctr">
              <a:lnSpc>
                <a:spcPct val="105000"/>
              </a:lnSpc>
            </a:pPr>
            <a:r>
              <a:rPr lang="en-AU" sz="2400" b="1" i="1" dirty="0"/>
              <a:t>Should trustees be catering for multiple income objectives?</a:t>
            </a:r>
          </a:p>
        </p:txBody>
      </p:sp>
    </p:spTree>
    <p:extLst>
      <p:ext uri="{BB962C8B-B14F-4D97-AF65-F5344CB8AC3E}">
        <p14:creationId xmlns:p14="http://schemas.microsoft.com/office/powerpoint/2010/main" val="241421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14</a:t>
            </a:fld>
            <a:endParaRPr lang="en-AU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2B8F49-2EE5-B4B9-BD2E-4C1A03903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1663177"/>
            <a:ext cx="11389894" cy="3414150"/>
          </a:xfrm>
        </p:spPr>
        <p:txBody>
          <a:bodyPr>
            <a:normAutofit/>
          </a:bodyPr>
          <a:lstStyle/>
          <a:p>
            <a:pPr algn="ctr"/>
            <a:r>
              <a:rPr lang="en-US" sz="6000" b="0" dirty="0">
                <a:latin typeface="Franklin Gothic Demi Cond" panose="020B0706030402020204" pitchFamily="34" charset="0"/>
              </a:rPr>
              <a:t>Thank-you!</a:t>
            </a:r>
            <a:br>
              <a:rPr lang="en-US" sz="6000" b="0" dirty="0">
                <a:latin typeface="Franklin Gothic Demi Cond" panose="020B0706030402020204" pitchFamily="34" charset="0"/>
              </a:rPr>
            </a:br>
            <a:br>
              <a:rPr lang="en-US" sz="3600" b="0" dirty="0">
                <a:latin typeface="Franklin Gothic Demi Cond" panose="020B0706030402020204" pitchFamily="34" charset="0"/>
              </a:rPr>
            </a:br>
            <a:r>
              <a:rPr lang="en-US" sz="5200" b="0" dirty="0">
                <a:latin typeface="Franklin Gothic Demi Cond" panose="020B0706030402020204" pitchFamily="34" charset="0"/>
              </a:rPr>
              <a:t>Further questions, discussion or feedback?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7B4009E-69DC-F417-C6D2-9C8E323CFF3B}"/>
              </a:ext>
            </a:extLst>
          </p:cNvPr>
          <p:cNvSpPr txBox="1">
            <a:spLocks/>
          </p:cNvSpPr>
          <p:nvPr/>
        </p:nvSpPr>
        <p:spPr>
          <a:xfrm>
            <a:off x="11260016" y="6495182"/>
            <a:ext cx="646493" cy="1997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C4F4D4-6F9F-4101-B420-EAE9BABB75B0}" type="slidenum">
              <a:rPr lang="en-US" sz="1200">
                <a:solidFill>
                  <a:schemeClr val="bg1"/>
                </a:solidFill>
              </a:rPr>
              <a:pPr algn="r"/>
              <a:t>14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2B8F49-2EE5-B4B9-BD2E-4C1A0390302C}"/>
              </a:ext>
            </a:extLst>
          </p:cNvPr>
          <p:cNvSpPr txBox="1">
            <a:spLocks/>
          </p:cNvSpPr>
          <p:nvPr/>
        </p:nvSpPr>
        <p:spPr>
          <a:xfrm>
            <a:off x="281471" y="305153"/>
            <a:ext cx="11301791" cy="906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79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STIXGeneral-Regular" pitchFamily="2" charset="2"/>
              <a:buNone/>
              <a:tabLst/>
              <a:defRPr sz="4400" b="1" i="0" kern="1200">
                <a:solidFill>
                  <a:schemeClr val="tx1"/>
                </a:solidFill>
                <a:latin typeface="Franklin Gothic Demi Cond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Franklin Gothic Demi Cond" panose="020B0706030402020204" pitchFamily="34" charset="0"/>
              </a:rPr>
              <a:t>Wrapping up …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3789947" y="914400"/>
            <a:ext cx="8033084" cy="100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20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76215"/>
            <a:ext cx="10515600" cy="905377"/>
          </a:xfrm>
        </p:spPr>
        <p:txBody>
          <a:bodyPr/>
          <a:lstStyle/>
          <a:p>
            <a:r>
              <a:rPr lang="en-US" dirty="0"/>
              <a:t>Overview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2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2361363" y="924448"/>
            <a:ext cx="9189936" cy="132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379106" y="1467060"/>
            <a:ext cx="10955434" cy="4883498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271463" indent="-271463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Retirement income covenant (RIC) recap </a:t>
            </a:r>
          </a:p>
          <a:p>
            <a:pPr marL="271463" indent="-271463">
              <a:lnSpc>
                <a:spcPct val="105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Walk-through potential income objectives</a:t>
            </a:r>
          </a:p>
          <a:p>
            <a:pPr marL="271463" indent="-271463">
              <a:lnSpc>
                <a:spcPct val="105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Soliciting income preferences</a:t>
            </a:r>
          </a:p>
          <a:p>
            <a:pPr marL="271463" indent="-271463">
              <a:lnSpc>
                <a:spcPct val="105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Where does the industry stand?</a:t>
            </a:r>
          </a:p>
        </p:txBody>
      </p:sp>
    </p:spTree>
    <p:extLst>
      <p:ext uri="{BB962C8B-B14F-4D97-AF65-F5344CB8AC3E}">
        <p14:creationId xmlns:p14="http://schemas.microsoft.com/office/powerpoint/2010/main" val="28144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395410"/>
            <a:ext cx="10515600" cy="905377"/>
          </a:xfrm>
        </p:spPr>
        <p:txBody>
          <a:bodyPr>
            <a:normAutofit/>
          </a:bodyPr>
          <a:lstStyle/>
          <a:p>
            <a:r>
              <a:rPr lang="en-US" dirty="0"/>
              <a:t>Retirement Income Covenant – Recap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3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8335478" y="964642"/>
            <a:ext cx="33105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6469898" y="3841817"/>
            <a:ext cx="4843960" cy="93350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>
              <a:lnSpc>
                <a:spcPct val="114000"/>
              </a:lnSpc>
            </a:pPr>
            <a:r>
              <a:rPr lang="en-US" sz="2200" i="1" dirty="0"/>
              <a:t>Explainer #2 discusses how income objectives might be framed by trustees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449444" y="1509690"/>
            <a:ext cx="9848442" cy="4192027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Explainer #1 suggested starting by identifying member needs and wants to give meaning to the RIC objectives </a:t>
            </a:r>
          </a:p>
          <a:p>
            <a:pPr marL="285750" indent="-28575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Explainers #2 and #3 demonstrate how this might be done</a:t>
            </a:r>
          </a:p>
          <a:p>
            <a:pPr marL="285750" indent="-28575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Three objectives under the RIC (paraphrased):</a:t>
            </a:r>
          </a:p>
          <a:p>
            <a:pPr marL="1000125" indent="-457200">
              <a:lnSpc>
                <a:spcPct val="110000"/>
              </a:lnSpc>
              <a:spcBef>
                <a:spcPts val="600"/>
              </a:spcBef>
              <a:buAutoNum type="alphaLcParenBoth"/>
            </a:pPr>
            <a:r>
              <a:rPr lang="en-AU" sz="2400" dirty="0"/>
              <a:t>maximise expected income </a:t>
            </a:r>
          </a:p>
          <a:p>
            <a:pPr marL="1000125" indent="-457200">
              <a:lnSpc>
                <a:spcPct val="110000"/>
              </a:lnSpc>
              <a:buAutoNum type="alphaLcParenBoth"/>
            </a:pPr>
            <a:r>
              <a:rPr lang="en-AU" sz="2400" dirty="0"/>
              <a:t>manage income risk</a:t>
            </a:r>
          </a:p>
          <a:p>
            <a:pPr marL="1000125" indent="-457200">
              <a:lnSpc>
                <a:spcPct val="110000"/>
              </a:lnSpc>
              <a:spcBef>
                <a:spcPts val="1500"/>
              </a:spcBef>
              <a:buAutoNum type="alphaLcParenBoth"/>
            </a:pPr>
            <a:r>
              <a:rPr lang="en-AU" sz="2400" dirty="0"/>
              <a:t>provide flexible access to funds </a:t>
            </a:r>
          </a:p>
        </p:txBody>
      </p:sp>
      <p:sp>
        <p:nvSpPr>
          <p:cNvPr id="3" name="Right Brace 2"/>
          <p:cNvSpPr/>
          <p:nvPr/>
        </p:nvSpPr>
        <p:spPr>
          <a:xfrm>
            <a:off x="5684932" y="3928168"/>
            <a:ext cx="372354" cy="68423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6404932" y="4728087"/>
            <a:ext cx="4505523" cy="44340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200" i="1" dirty="0"/>
              <a:t>Explainer #3 addresses this objective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684932" y="4986000"/>
            <a:ext cx="720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51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76215"/>
            <a:ext cx="10515600" cy="905377"/>
          </a:xfrm>
        </p:spPr>
        <p:txBody>
          <a:bodyPr/>
          <a:lstStyle/>
          <a:p>
            <a:r>
              <a:rPr lang="en-US" dirty="0"/>
              <a:t>Types of income objectives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4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6008914" y="894303"/>
            <a:ext cx="57175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298720" y="1325146"/>
            <a:ext cx="10955434" cy="5024175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271463" indent="-271463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We will walk through three types of income objective:</a:t>
            </a:r>
          </a:p>
          <a:p>
            <a:pPr marL="712788" indent="-350838">
              <a:lnSpc>
                <a:spcPct val="105000"/>
              </a:lnSpc>
              <a:spcBef>
                <a:spcPts val="900"/>
              </a:spcBef>
              <a:buFont typeface="+mj-lt"/>
              <a:buAutoNum type="arabicParenR"/>
            </a:pPr>
            <a:r>
              <a:rPr lang="en-AU" sz="2400" dirty="0"/>
              <a:t>Income target</a:t>
            </a:r>
          </a:p>
          <a:p>
            <a:pPr marL="712788" indent="-350838">
              <a:lnSpc>
                <a:spcPct val="105000"/>
              </a:lnSpc>
              <a:spcBef>
                <a:spcPts val="900"/>
              </a:spcBef>
              <a:buFont typeface="+mj-lt"/>
              <a:buAutoNum type="arabicParenR"/>
            </a:pPr>
            <a:r>
              <a:rPr lang="en-AU" sz="2400" dirty="0"/>
              <a:t>Income optimisation</a:t>
            </a:r>
          </a:p>
          <a:p>
            <a:pPr marL="712788" indent="-350838">
              <a:lnSpc>
                <a:spcPct val="105000"/>
              </a:lnSpc>
              <a:spcBef>
                <a:spcPts val="900"/>
              </a:spcBef>
              <a:buFont typeface="+mj-lt"/>
              <a:buAutoNum type="arabicParenR"/>
            </a:pPr>
            <a:r>
              <a:rPr lang="en-AU" sz="2400" dirty="0"/>
              <a:t>Baseline plus aspirational income</a:t>
            </a:r>
          </a:p>
          <a:p>
            <a:pPr marL="1079500" lvl="1" indent="-366713">
              <a:lnSpc>
                <a:spcPct val="105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AU" sz="2400" dirty="0"/>
              <a:t>Subsistence plus aspirational income</a:t>
            </a:r>
          </a:p>
          <a:p>
            <a:pPr marL="1079500" lvl="1" indent="-366713">
              <a:lnSpc>
                <a:spcPct val="105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AU" sz="2400" dirty="0"/>
              <a:t>Non-discretionary plus discretionary income</a:t>
            </a:r>
          </a:p>
          <a:p>
            <a:pPr marL="271463" indent="-271463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Before we do, let’s get some initial thoughts on a key issue: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4BB0E7-9825-C325-CE2B-52DDE3EDB711}"/>
              </a:ext>
            </a:extLst>
          </p:cNvPr>
          <p:cNvSpPr/>
          <p:nvPr/>
        </p:nvSpPr>
        <p:spPr>
          <a:xfrm>
            <a:off x="820408" y="4882055"/>
            <a:ext cx="9266868" cy="12160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08000" tIns="180000" rIns="108000" bIns="180000">
            <a:spAutoFit/>
          </a:bodyPr>
          <a:lstStyle/>
          <a:p>
            <a:pPr algn="ctr">
              <a:lnSpc>
                <a:spcPct val="105000"/>
              </a:lnSpc>
              <a:spcAft>
                <a:spcPts val="600"/>
              </a:spcAft>
            </a:pPr>
            <a:r>
              <a:rPr lang="en-AU" sz="2400" b="1" i="1" dirty="0"/>
              <a:t>KEEP THIS THOUGHT</a:t>
            </a:r>
          </a:p>
          <a:p>
            <a:pPr algn="ctr">
              <a:lnSpc>
                <a:spcPct val="105000"/>
              </a:lnSpc>
            </a:pPr>
            <a:r>
              <a:rPr lang="en-AU" sz="2400" b="1" i="1" dirty="0"/>
              <a:t>Should fund trustees be catering for multiple income objectives?</a:t>
            </a:r>
          </a:p>
        </p:txBody>
      </p:sp>
    </p:spTree>
    <p:extLst>
      <p:ext uri="{BB962C8B-B14F-4D97-AF65-F5344CB8AC3E}">
        <p14:creationId xmlns:p14="http://schemas.microsoft.com/office/powerpoint/2010/main" val="370767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49015"/>
            <a:ext cx="10515600" cy="905377"/>
          </a:xfrm>
        </p:spPr>
        <p:txBody>
          <a:bodyPr/>
          <a:lstStyle/>
          <a:p>
            <a:r>
              <a:rPr lang="en-US" dirty="0"/>
              <a:t>Income target 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5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 flipV="1">
            <a:off x="3657600" y="823967"/>
            <a:ext cx="8189407" cy="142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219160" y="1176670"/>
            <a:ext cx="11874288" cy="446897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271463" indent="-271463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Assumes member desires a specific level of income, i.e. a given standard of living. </a:t>
            </a:r>
          </a:p>
          <a:p>
            <a:pPr marL="285750" indent="-28575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Success = delivering at least the targeted income for as long as member remains alive</a:t>
            </a:r>
          </a:p>
          <a:p>
            <a:pPr marL="285750" indent="-28575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Three ways of specifying an income target:</a:t>
            </a:r>
          </a:p>
          <a:p>
            <a:pPr marL="914400" lvl="1" indent="-3810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AU" sz="2400" i="1" dirty="0"/>
              <a:t>Income replacement rates </a:t>
            </a:r>
            <a:r>
              <a:rPr lang="en-AU" sz="2400" dirty="0"/>
              <a:t>=&gt; maintain standard of living enjoyed prior retirement</a:t>
            </a:r>
          </a:p>
          <a:p>
            <a:pPr marL="1371600" lvl="2" indent="-293688">
              <a:lnSpc>
                <a:spcPct val="120000"/>
              </a:lnSpc>
              <a:buFont typeface="Courier New" panose="02070309020205020404" pitchFamily="49" charset="0"/>
              <a:buChar char="­"/>
            </a:pPr>
            <a:r>
              <a:rPr lang="en-AU" sz="2200" dirty="0"/>
              <a:t>Income required declines in retirement; 70% replacement rate is typical </a:t>
            </a:r>
          </a:p>
          <a:p>
            <a:pPr marL="914400" lvl="1" indent="-3810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AU" sz="2400" i="1" dirty="0"/>
              <a:t>Budget-based </a:t>
            </a:r>
            <a:r>
              <a:rPr lang="en-AU" sz="2400" dirty="0"/>
              <a:t>– based around baskets of good and services, e.g. ASFA comfortable</a:t>
            </a:r>
          </a:p>
          <a:p>
            <a:pPr marL="914400" lvl="1" indent="-3810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AU" sz="2400" i="1" dirty="0"/>
              <a:t>Peer benchmarks </a:t>
            </a:r>
            <a:r>
              <a:rPr lang="en-AU" sz="2400" dirty="0"/>
              <a:t>– ‘what people like me spend’, e.g. SCA three income standards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42159F-0261-858F-DF46-8B79A4D1F0C4}"/>
              </a:ext>
            </a:extLst>
          </p:cNvPr>
          <p:cNvSpPr/>
          <p:nvPr/>
        </p:nvSpPr>
        <p:spPr>
          <a:xfrm>
            <a:off x="2781700" y="5157149"/>
            <a:ext cx="5707782" cy="12084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08000" tIns="180000" rIns="108000" bIns="180000">
            <a:spAutoFit/>
          </a:bodyPr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AU" sz="2400" b="1" i="1" dirty="0"/>
              <a:t>DISCUSSION</a:t>
            </a:r>
          </a:p>
          <a:p>
            <a:pPr algn="ctr">
              <a:lnSpc>
                <a:spcPct val="108000"/>
              </a:lnSpc>
            </a:pPr>
            <a:r>
              <a:rPr lang="en-AU" sz="2400" b="1" i="1" dirty="0"/>
              <a:t>Which makes most sense for members?</a:t>
            </a:r>
          </a:p>
        </p:txBody>
      </p:sp>
    </p:spTree>
    <p:extLst>
      <p:ext uri="{BB962C8B-B14F-4D97-AF65-F5344CB8AC3E}">
        <p14:creationId xmlns:p14="http://schemas.microsoft.com/office/powerpoint/2010/main" val="29696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19751"/>
            <a:ext cx="10515600" cy="905377"/>
          </a:xfrm>
        </p:spPr>
        <p:txBody>
          <a:bodyPr/>
          <a:lstStyle/>
          <a:p>
            <a:r>
              <a:rPr lang="en-US" dirty="0"/>
              <a:t>Income target 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6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3407229" y="899538"/>
            <a:ext cx="85235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9160" y="1051307"/>
            <a:ext cx="99480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Bef>
                <a:spcPts val="1200"/>
              </a:spcBef>
            </a:pPr>
            <a:r>
              <a:rPr lang="en-AU" sz="2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Income percentiles under an income target objective</a:t>
            </a:r>
            <a:endParaRPr lang="en-AU" sz="22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AU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50% account-based pension; 50% investment-linked annuity; drawdown to deliver the target  </a:t>
            </a:r>
            <a:endParaRPr lang="en-AU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CCE4FBD-D850-4A6A-BAEB-35288683E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153588"/>
              </p:ext>
            </p:extLst>
          </p:nvPr>
        </p:nvGraphicFramePr>
        <p:xfrm>
          <a:off x="219160" y="1804915"/>
          <a:ext cx="8988469" cy="4552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9470572" y="1176670"/>
            <a:ext cx="2622876" cy="446897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0" lvl="1">
              <a:lnSpc>
                <a:spcPct val="110000"/>
              </a:lnSpc>
            </a:pPr>
            <a:r>
              <a:rPr lang="en-AU" sz="2000" b="1" i="1" dirty="0"/>
              <a:t>Solution design:</a:t>
            </a:r>
          </a:p>
          <a:p>
            <a:pPr marL="174625" lvl="1" indent="-174625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Secure target, if possible</a:t>
            </a:r>
          </a:p>
          <a:p>
            <a:pPr marL="174625" lvl="1" indent="-174625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‘Draw-to-target’</a:t>
            </a:r>
          </a:p>
          <a:p>
            <a:pPr marL="174625" lvl="1" indent="-174625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When to draw more?</a:t>
            </a:r>
          </a:p>
          <a:p>
            <a:pPr marL="174625" lvl="1" indent="-174625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Limit the downside</a:t>
            </a:r>
          </a:p>
          <a:p>
            <a:pPr marL="0" lvl="1">
              <a:lnSpc>
                <a:spcPct val="110000"/>
              </a:lnSpc>
              <a:spcBef>
                <a:spcPts val="1200"/>
              </a:spcBef>
            </a:pPr>
            <a:r>
              <a:rPr lang="en-AU" sz="2000" b="1" i="1" dirty="0"/>
              <a:t>Assessment:</a:t>
            </a:r>
          </a:p>
          <a:p>
            <a:pPr marL="174625" lvl="1" indent="-174625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AU" sz="2000" i="1" dirty="0"/>
              <a:t>Likelihood </a:t>
            </a:r>
            <a:r>
              <a:rPr lang="en-AU" sz="2000" dirty="0"/>
              <a:t>target will be sustained if the member survives</a:t>
            </a:r>
          </a:p>
          <a:p>
            <a:pPr marL="174625" lvl="1" indent="-174625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AU" sz="2000" i="1" dirty="0"/>
              <a:t>How far </a:t>
            </a:r>
            <a:r>
              <a:rPr lang="en-AU" sz="2000" dirty="0"/>
              <a:t>income falls if ABP runs out  </a:t>
            </a:r>
          </a:p>
        </p:txBody>
      </p:sp>
    </p:spTree>
    <p:extLst>
      <p:ext uri="{BB962C8B-B14F-4D97-AF65-F5344CB8AC3E}">
        <p14:creationId xmlns:p14="http://schemas.microsoft.com/office/powerpoint/2010/main" val="1578475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49015"/>
            <a:ext cx="10515600" cy="905377"/>
          </a:xfrm>
        </p:spPr>
        <p:txBody>
          <a:bodyPr/>
          <a:lstStyle/>
          <a:p>
            <a:r>
              <a:rPr lang="en-US" dirty="0"/>
              <a:t>Income target - Issues 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7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 flipV="1">
            <a:off x="5257800" y="823968"/>
            <a:ext cx="6589207" cy="142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286959" y="1100048"/>
            <a:ext cx="11560048" cy="446897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174625" indent="-174625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300" b="1" i="1" dirty="0"/>
              <a:t>Income stability </a:t>
            </a:r>
            <a:r>
              <a:rPr lang="en-AU" sz="2300" dirty="0"/>
              <a:t>… only up to a point</a:t>
            </a:r>
          </a:p>
          <a:p>
            <a:pPr marL="174625" indent="-174625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AU" sz="2300" b="1" i="1" dirty="0"/>
              <a:t>Sustainability can be challenged</a:t>
            </a:r>
            <a:r>
              <a:rPr lang="en-AU" sz="2300" dirty="0"/>
              <a:t> … if member survives to a very old age.</a:t>
            </a:r>
          </a:p>
          <a:p>
            <a:pPr marL="174625" indent="-174625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AU" sz="2300" b="1" i="1" dirty="0"/>
              <a:t>Target needs to be consistent with assets to be coherent</a:t>
            </a:r>
            <a:r>
              <a:rPr lang="en-AU" sz="2300" dirty="0"/>
              <a:t>. (Issue for ASFA standards!)</a:t>
            </a:r>
          </a:p>
          <a:p>
            <a:pPr marL="800100" lvl="1" indent="-266700">
              <a:lnSpc>
                <a:spcPct val="105000"/>
              </a:lnSpc>
              <a:buFont typeface="Cambria" panose="02040503050406030204" pitchFamily="18" charset="0"/>
              <a:buChar char="–"/>
            </a:pPr>
            <a:r>
              <a:rPr lang="en-AU" sz="2100" dirty="0"/>
              <a:t>Should there be provision to adjust the target if there is the call to do so? </a:t>
            </a:r>
          </a:p>
          <a:p>
            <a:pPr marL="174625" indent="-174625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AU" sz="2300" b="1" i="1" dirty="0"/>
              <a:t>Static versus time-varying target?</a:t>
            </a:r>
          </a:p>
          <a:p>
            <a:pPr marL="800100" lvl="1" indent="-266700">
              <a:lnSpc>
                <a:spcPct val="105000"/>
              </a:lnSpc>
              <a:buFont typeface="Cambria" panose="02040503050406030204" pitchFamily="18" charset="0"/>
              <a:buChar char="–"/>
            </a:pPr>
            <a:r>
              <a:rPr lang="en-AU" sz="2100" dirty="0"/>
              <a:t>‘Keeping up with community standards’ vs. ‘spending tends to naturally decline with age’ </a:t>
            </a:r>
          </a:p>
          <a:p>
            <a:pPr marL="174625" indent="-174625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AU" sz="2300" b="1" i="1" dirty="0"/>
              <a:t>Challenging for trustees to implement</a:t>
            </a:r>
          </a:p>
          <a:p>
            <a:pPr marL="800100" lvl="1" indent="-266700">
              <a:lnSpc>
                <a:spcPct val="105000"/>
              </a:lnSpc>
              <a:buFont typeface="Cambria" panose="02040503050406030204" pitchFamily="18" charset="0"/>
              <a:buChar char="–"/>
            </a:pPr>
            <a:r>
              <a:rPr lang="en-AU" sz="2100" dirty="0"/>
              <a:t>Target should ideally relate to </a:t>
            </a:r>
            <a:r>
              <a:rPr lang="en-AU" sz="2100" i="1" dirty="0"/>
              <a:t>total</a:t>
            </a:r>
            <a:r>
              <a:rPr lang="en-AU" sz="2100" dirty="0"/>
              <a:t> desired spending as funded from </a:t>
            </a:r>
            <a:r>
              <a:rPr lang="en-AU" sz="2100" i="1" dirty="0"/>
              <a:t>all </a:t>
            </a:r>
            <a:r>
              <a:rPr lang="en-AU" sz="2100" dirty="0"/>
              <a:t>assets.</a:t>
            </a:r>
          </a:p>
          <a:p>
            <a:pPr marL="800100" lvl="1" indent="-266700">
              <a:lnSpc>
                <a:spcPct val="105000"/>
              </a:lnSpc>
              <a:buFont typeface="Cambria" panose="02040503050406030204" pitchFamily="18" charset="0"/>
              <a:buChar char="–"/>
            </a:pPr>
            <a:r>
              <a:rPr lang="en-AU" sz="2100" dirty="0"/>
              <a:t>How do trustees solicit a member’s income needs? What about assets and income outside super? How can trustees implement a target via only assets within the super fund?</a:t>
            </a:r>
          </a:p>
          <a:p>
            <a:pPr marL="800100" lvl="1" indent="-266700">
              <a:lnSpc>
                <a:spcPct val="105000"/>
              </a:lnSpc>
              <a:buFont typeface="Cambria" panose="02040503050406030204" pitchFamily="18" charset="0"/>
              <a:buChar char="–"/>
            </a:pPr>
            <a:r>
              <a:rPr lang="en-AU" sz="2100" dirty="0"/>
              <a:t>Does it suffice to deliver a set amount of income and leave members to manage around it?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87EAB2-C50F-194D-EB63-E4C72B25FBC3}"/>
              </a:ext>
            </a:extLst>
          </p:cNvPr>
          <p:cNvSpPr/>
          <p:nvPr/>
        </p:nvSpPr>
        <p:spPr>
          <a:xfrm>
            <a:off x="2637322" y="5525512"/>
            <a:ext cx="6025415" cy="1070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05000"/>
              </a:lnSpc>
              <a:spcAft>
                <a:spcPts val="600"/>
              </a:spcAft>
            </a:pPr>
            <a:r>
              <a:rPr lang="en-AU" sz="2400" b="1" i="1" dirty="0"/>
              <a:t>DISCUSSION</a:t>
            </a:r>
          </a:p>
          <a:p>
            <a:pPr algn="ctr">
              <a:lnSpc>
                <a:spcPct val="105000"/>
              </a:lnSpc>
            </a:pPr>
            <a:r>
              <a:rPr lang="en-AU" sz="2400" b="1" i="1" dirty="0"/>
              <a:t>Any other issues with income targeting?</a:t>
            </a:r>
          </a:p>
        </p:txBody>
      </p:sp>
    </p:spTree>
    <p:extLst>
      <p:ext uri="{BB962C8B-B14F-4D97-AF65-F5344CB8AC3E}">
        <p14:creationId xmlns:p14="http://schemas.microsoft.com/office/powerpoint/2010/main" val="340307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49015"/>
            <a:ext cx="10515600" cy="905377"/>
          </a:xfrm>
        </p:spPr>
        <p:txBody>
          <a:bodyPr/>
          <a:lstStyle/>
          <a:p>
            <a:r>
              <a:rPr lang="en-US" dirty="0"/>
              <a:t>Income optimisation  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8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 flipV="1">
            <a:off x="4822371" y="823968"/>
            <a:ext cx="7024636" cy="3600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317712" y="1187555"/>
            <a:ext cx="11874288" cy="446897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174625" indent="-174625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300" dirty="0"/>
              <a:t>Suitable for members that:</a:t>
            </a:r>
          </a:p>
          <a:p>
            <a:pPr marL="533400" lvl="1" indent="-261938">
              <a:lnSpc>
                <a:spcPct val="120000"/>
              </a:lnSpc>
              <a:buFont typeface="Cambria" panose="02040503050406030204" pitchFamily="18" charset="0"/>
              <a:buChar char="–"/>
            </a:pPr>
            <a:r>
              <a:rPr lang="en-AU" sz="2300" dirty="0"/>
              <a:t>Want to extract as much income as possible, while managing income risk</a:t>
            </a:r>
          </a:p>
          <a:p>
            <a:pPr marL="533400" lvl="1" indent="-261938">
              <a:lnSpc>
                <a:spcPct val="120000"/>
              </a:lnSpc>
              <a:buFont typeface="Cambria" panose="02040503050406030204" pitchFamily="18" charset="0"/>
              <a:buChar char="–"/>
            </a:pPr>
            <a:r>
              <a:rPr lang="en-AU" sz="2300" dirty="0"/>
              <a:t>Are tolerant to shorter-term income variability </a:t>
            </a:r>
          </a:p>
          <a:p>
            <a:pPr marL="174625" indent="-174625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300" dirty="0"/>
              <a:t>Optimal strategy can be approximated by:</a:t>
            </a:r>
          </a:p>
          <a:p>
            <a:pPr marL="631825" lvl="1" indent="-360363">
              <a:lnSpc>
                <a:spcPct val="12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AU" sz="2300" dirty="0"/>
              <a:t>Investing assets in line with the member’s risk tolerance</a:t>
            </a:r>
          </a:p>
          <a:p>
            <a:pPr marL="631825" lvl="1" indent="-360363">
              <a:lnSpc>
                <a:spcPct val="12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AU" sz="2300" dirty="0"/>
              <a:t>Applying an ‘affordable’ drawdown strategy</a:t>
            </a:r>
          </a:p>
          <a:p>
            <a:pPr marL="804863" lvl="1" indent="-85725">
              <a:lnSpc>
                <a:spcPct val="120000"/>
              </a:lnSpc>
            </a:pPr>
            <a:r>
              <a:rPr lang="en-AU" sz="2300" i="1" dirty="0"/>
              <a:t>Age-based schedule of % drawn based on remaining life expectancy and a hurdle return</a:t>
            </a:r>
          </a:p>
          <a:p>
            <a:pPr marL="174625" indent="-174625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300" dirty="0"/>
              <a:t>Minimum drawdown rules and US required minimum distributions inspired by this logic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42159F-0261-858F-DF46-8B79A4D1F0C4}"/>
              </a:ext>
            </a:extLst>
          </p:cNvPr>
          <p:cNvSpPr/>
          <p:nvPr/>
        </p:nvSpPr>
        <p:spPr>
          <a:xfrm>
            <a:off x="1959429" y="5156661"/>
            <a:ext cx="7271659" cy="12382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08000" tIns="180000" rIns="108000" bIns="180000">
            <a:spAutoFit/>
          </a:bodyPr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AU" sz="2400" b="1" i="1" dirty="0"/>
              <a:t>DISCUSSION</a:t>
            </a:r>
          </a:p>
          <a:p>
            <a:pPr algn="ctr">
              <a:lnSpc>
                <a:spcPct val="108000"/>
              </a:lnSpc>
            </a:pPr>
            <a:r>
              <a:rPr lang="en-AU" sz="2400" b="1" i="1" dirty="0"/>
              <a:t>What type of member might want this strategy? </a:t>
            </a:r>
          </a:p>
        </p:txBody>
      </p:sp>
    </p:spTree>
    <p:extLst>
      <p:ext uri="{BB962C8B-B14F-4D97-AF65-F5344CB8AC3E}">
        <p14:creationId xmlns:p14="http://schemas.microsoft.com/office/powerpoint/2010/main" val="404438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19751"/>
            <a:ext cx="10515600" cy="905377"/>
          </a:xfrm>
        </p:spPr>
        <p:txBody>
          <a:bodyPr/>
          <a:lstStyle/>
          <a:p>
            <a:r>
              <a:rPr lang="en-US" dirty="0"/>
              <a:t>Income optimisation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9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4789714" y="816429"/>
            <a:ext cx="71410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9160" y="1051307"/>
            <a:ext cx="99480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Bef>
                <a:spcPts val="1200"/>
              </a:spcBef>
            </a:pPr>
            <a:r>
              <a:rPr lang="en-AU" sz="2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Income percentiles under an income optimisation objective</a:t>
            </a:r>
            <a:endParaRPr lang="en-AU" sz="22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AU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50% account-based pension; 50% investment-linked annuity; ‘affordable’ drawdowns  </a:t>
            </a:r>
            <a:endParaRPr lang="en-AU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9470572" y="1125128"/>
            <a:ext cx="2622876" cy="452051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0" lvl="1">
              <a:lnSpc>
                <a:spcPct val="105000"/>
              </a:lnSpc>
            </a:pPr>
            <a:r>
              <a:rPr lang="en-AU" sz="2000" b="1" i="1" dirty="0"/>
              <a:t>Solution design:</a:t>
            </a:r>
          </a:p>
          <a:p>
            <a:pPr marL="174625" lvl="1" indent="-174625">
              <a:lnSpc>
                <a:spcPct val="105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Annuities for defensive exposure, i.e. limit downside</a:t>
            </a:r>
          </a:p>
          <a:p>
            <a:pPr marL="174625" lvl="1" indent="-174625">
              <a:lnSpc>
                <a:spcPct val="105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Combine with as much growth asset exposure as member can tolerate</a:t>
            </a:r>
          </a:p>
          <a:p>
            <a:pPr marL="0" lvl="1">
              <a:lnSpc>
                <a:spcPct val="105000"/>
              </a:lnSpc>
              <a:spcBef>
                <a:spcPts val="1200"/>
              </a:spcBef>
            </a:pPr>
            <a:r>
              <a:rPr lang="en-AU" sz="2000" b="1" i="1" dirty="0"/>
              <a:t>Assessment:</a:t>
            </a:r>
          </a:p>
          <a:p>
            <a:pPr marL="174625" lvl="1" indent="-174625">
              <a:lnSpc>
                <a:spcPct val="105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There is no income level benchmark …</a:t>
            </a:r>
          </a:p>
          <a:p>
            <a:pPr marL="174625" lvl="1" indent="-174625">
              <a:lnSpc>
                <a:spcPct val="105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Shape of the income distribution matters.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CCE4FBD-D850-4A6A-BAEB-35288683E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0805775"/>
              </p:ext>
            </p:extLst>
          </p:nvPr>
        </p:nvGraphicFramePr>
        <p:xfrm>
          <a:off x="219159" y="1789970"/>
          <a:ext cx="8946611" cy="4534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88257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1f86fd-b77b-49c1-8946-6dd8350d13e2">
      <Terms xmlns="http://schemas.microsoft.com/office/infopath/2007/PartnerControls"/>
    </lcf76f155ced4ddcb4097134ff3c332f>
    <TaxCatchAll xmlns="df6b5e73-2540-42ec-b297-d17d58460ba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01CF8E04A45D49A8D29B1823D442D0" ma:contentTypeVersion="18" ma:contentTypeDescription="Create a new document." ma:contentTypeScope="" ma:versionID="40a9682cc48a06506d7f02664e9a81bb">
  <xsd:schema xmlns:xsd="http://www.w3.org/2001/XMLSchema" xmlns:xs="http://www.w3.org/2001/XMLSchema" xmlns:p="http://schemas.microsoft.com/office/2006/metadata/properties" xmlns:ns2="df6b5e73-2540-42ec-b297-d17d58460bae" xmlns:ns3="f21f86fd-b77b-49c1-8946-6dd8350d13e2" targetNamespace="http://schemas.microsoft.com/office/2006/metadata/properties" ma:root="true" ma:fieldsID="2366c689c5d9c5b149e65a6fd171115d" ns2:_="" ns3:_="">
    <xsd:import namespace="df6b5e73-2540-42ec-b297-d17d58460bae"/>
    <xsd:import namespace="f21f86fd-b77b-49c1-8946-6dd8350d13e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b5e73-2540-42ec-b297-d17d58460b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4c74df-9b95-4b26-8c12-aa47f01fa355}" ma:internalName="TaxCatchAll" ma:showField="CatchAllData" ma:web="df6b5e73-2540-42ec-b297-d17d58460b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1f86fd-b77b-49c1-8946-6dd8350d13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0434a2c-5655-4956-ae77-2fd46d85eb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F73560-6E47-41CB-83C5-D3E89E5E67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715D63-7EB2-4B8E-8F65-C8456C20A0C3}">
  <ds:schemaRefs>
    <ds:schemaRef ds:uri="http://purl.org/dc/terms/"/>
    <ds:schemaRef ds:uri="f21f86fd-b77b-49c1-8946-6dd8350d13e2"/>
    <ds:schemaRef ds:uri="http://schemas.microsoft.com/office/2006/documentManagement/types"/>
    <ds:schemaRef ds:uri="df6b5e73-2540-42ec-b297-d17d58460ba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53F534E-F484-42F2-A4D3-AC75BEE3EBFE}"/>
</file>

<file path=docProps/app.xml><?xml version="1.0" encoding="utf-8"?>
<Properties xmlns="http://schemas.openxmlformats.org/officeDocument/2006/extended-properties" xmlns:vt="http://schemas.openxmlformats.org/officeDocument/2006/docPropsVTypes">
  <TotalTime>11654</TotalTime>
  <Words>1165</Words>
  <Application>Microsoft Office PowerPoint</Application>
  <PresentationFormat>Widescreen</PresentationFormat>
  <Paragraphs>170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Courier New</vt:lpstr>
      <vt:lpstr>Franklin Gothic Demi Cond</vt:lpstr>
      <vt:lpstr>STIXGeneral-Regular</vt:lpstr>
      <vt:lpstr>Office Theme</vt:lpstr>
      <vt:lpstr>Retirement Explainer #2:  Income objectives  </vt:lpstr>
      <vt:lpstr>Overview</vt:lpstr>
      <vt:lpstr>Retirement Income Covenant – Recap</vt:lpstr>
      <vt:lpstr>Types of income objectives</vt:lpstr>
      <vt:lpstr>Income target </vt:lpstr>
      <vt:lpstr>Income target </vt:lpstr>
      <vt:lpstr>Income target - Issues </vt:lpstr>
      <vt:lpstr>Income optimisation  </vt:lpstr>
      <vt:lpstr>Income optimisation</vt:lpstr>
      <vt:lpstr>Income optimisation - Issues </vt:lpstr>
      <vt:lpstr>Baseline plus aspirational income   </vt:lpstr>
      <vt:lpstr>Soliciting preferences – Options to put to members?</vt:lpstr>
      <vt:lpstr>Where does the industry stand?</vt:lpstr>
      <vt:lpstr>Thank-you!  Further questions, discussion or feedback?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/ Defensive Categorisation</dc:title>
  <dc:creator>David Bell</dc:creator>
  <cp:lastModifiedBy>David Bell</cp:lastModifiedBy>
  <cp:revision>270</cp:revision>
  <dcterms:created xsi:type="dcterms:W3CDTF">2020-07-06T01:22:29Z</dcterms:created>
  <dcterms:modified xsi:type="dcterms:W3CDTF">2024-04-30T05:04:33Z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0x0101001901CF8E04A45D49A8D29B1823D442D0</vt:lpwstr>
  </property>
  <property fmtid="{D5CDD505-2E9C-101B-9397-08002B2CF9AE}" pid="3" name="MediaServiceImageTags">
    <vt:lpwstr/>
  </property>
</Properties>
</file>