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6" r:id="rId5"/>
    <p:sldId id="561" r:id="rId6"/>
    <p:sldId id="562" r:id="rId7"/>
    <p:sldId id="578" r:id="rId8"/>
    <p:sldId id="564" r:id="rId9"/>
    <p:sldId id="579" r:id="rId10"/>
    <p:sldId id="580" r:id="rId11"/>
    <p:sldId id="582" r:id="rId12"/>
    <p:sldId id="583" r:id="rId13"/>
    <p:sldId id="581" r:id="rId14"/>
    <p:sldId id="584" r:id="rId15"/>
    <p:sldId id="577" r:id="rId16"/>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7139C2-8E4F-61FB-4CFF-6D13E650B54A}" name="Ian Fryer" initials="IF" userId="S::ian.fryer@fefundinfo.com::c79f1ecc-66c5-4cd6-8a54-f9aa8dbe40a4" providerId="AD"/>
  <p188:author id="{EF5950D4-B566-5345-8471-041F0452D3C0}" name="David Bell" initials="DB" userId="S::david.bell@conexusinstitute.com.au::1453229a-5a82-4406-af4d-d33b30fc4c0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eoff Warren" initials="GW" lastIdx="0" clrIdx="0">
    <p:extLst>
      <p:ext uri="{19B8F6BF-5375-455C-9EA6-DF929625EA0E}">
        <p15:presenceInfo xmlns:p15="http://schemas.microsoft.com/office/powerpoint/2012/main" userId="Geoff Warr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0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0247" autoAdjust="0"/>
  </p:normalViewPr>
  <p:slideViewPr>
    <p:cSldViewPr snapToGrid="0">
      <p:cViewPr varScale="1">
        <p:scale>
          <a:sx n="99" d="100"/>
          <a:sy n="99" d="100"/>
        </p:scale>
        <p:origin x="972" y="84"/>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Conexus%20Institute\Explainers\Retirement%20Explainer%20Figur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Conexus%20Institute\Explainers\Retirement%20Explainer%20Figur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Conexus%20Institute\Explainers\Retirement%20Explainer%20Figure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90503921371755"/>
          <c:y val="4.3386165240482104E-2"/>
          <c:w val="0.72854401642179001"/>
          <c:h val="0.81460677614594779"/>
        </c:manualLayout>
      </c:layout>
      <c:lineChart>
        <c:grouping val="standard"/>
        <c:varyColors val="0"/>
        <c:ser>
          <c:idx val="0"/>
          <c:order val="0"/>
          <c:tx>
            <c:strRef>
              <c:f>'Explainer 1'!$D$2</c:f>
              <c:strCache>
                <c:ptCount val="1"/>
                <c:pt idx="0">
                  <c:v>Income stream A</c:v>
                </c:pt>
              </c:strCache>
            </c:strRef>
          </c:tx>
          <c:spPr>
            <a:ln w="38100" cap="rnd">
              <a:solidFill>
                <a:schemeClr val="accent1">
                  <a:lumMod val="75000"/>
                </a:schemeClr>
              </a:solidFill>
              <a:round/>
            </a:ln>
            <a:effectLst/>
          </c:spPr>
          <c:marker>
            <c:symbol val="none"/>
          </c:marker>
          <c:cat>
            <c:numRef>
              <c:f>'Explainer 1'!$B$6:$B$51</c:f>
              <c:numCache>
                <c:formatCode>General</c:formatCode>
                <c:ptCount val="4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pt idx="36">
                  <c:v>101</c:v>
                </c:pt>
                <c:pt idx="37">
                  <c:v>102</c:v>
                </c:pt>
                <c:pt idx="38">
                  <c:v>103</c:v>
                </c:pt>
                <c:pt idx="39">
                  <c:v>104</c:v>
                </c:pt>
                <c:pt idx="40">
                  <c:v>105</c:v>
                </c:pt>
                <c:pt idx="41">
                  <c:v>106</c:v>
                </c:pt>
                <c:pt idx="42">
                  <c:v>107</c:v>
                </c:pt>
                <c:pt idx="43">
                  <c:v>108</c:v>
                </c:pt>
                <c:pt idx="44">
                  <c:v>109</c:v>
                </c:pt>
                <c:pt idx="45">
                  <c:v>110</c:v>
                </c:pt>
              </c:numCache>
            </c:numRef>
          </c:cat>
          <c:val>
            <c:numRef>
              <c:f>'Explainer 1'!$D$6:$D$51</c:f>
              <c:numCache>
                <c:formatCode>#,##0</c:formatCode>
                <c:ptCount val="46"/>
                <c:pt idx="0">
                  <c:v>50000</c:v>
                </c:pt>
                <c:pt idx="1">
                  <c:v>50000</c:v>
                </c:pt>
                <c:pt idx="2">
                  <c:v>50000</c:v>
                </c:pt>
                <c:pt idx="3">
                  <c:v>50000</c:v>
                </c:pt>
                <c:pt idx="4">
                  <c:v>50000</c:v>
                </c:pt>
                <c:pt idx="5">
                  <c:v>50000</c:v>
                </c:pt>
                <c:pt idx="6">
                  <c:v>50000</c:v>
                </c:pt>
                <c:pt idx="7">
                  <c:v>50000</c:v>
                </c:pt>
                <c:pt idx="8">
                  <c:v>50000</c:v>
                </c:pt>
                <c:pt idx="9">
                  <c:v>50000</c:v>
                </c:pt>
                <c:pt idx="10">
                  <c:v>50000</c:v>
                </c:pt>
                <c:pt idx="11">
                  <c:v>50000</c:v>
                </c:pt>
                <c:pt idx="12">
                  <c:v>50000</c:v>
                </c:pt>
                <c:pt idx="13">
                  <c:v>50000</c:v>
                </c:pt>
                <c:pt idx="14">
                  <c:v>50000</c:v>
                </c:pt>
                <c:pt idx="15">
                  <c:v>50000</c:v>
                </c:pt>
                <c:pt idx="16">
                  <c:v>50000</c:v>
                </c:pt>
                <c:pt idx="17">
                  <c:v>50000</c:v>
                </c:pt>
                <c:pt idx="18">
                  <c:v>50000</c:v>
                </c:pt>
                <c:pt idx="19">
                  <c:v>50000</c:v>
                </c:pt>
                <c:pt idx="20">
                  <c:v>27664</c:v>
                </c:pt>
                <c:pt idx="21">
                  <c:v>27664</c:v>
                </c:pt>
                <c:pt idx="22">
                  <c:v>27664</c:v>
                </c:pt>
                <c:pt idx="23">
                  <c:v>27664</c:v>
                </c:pt>
                <c:pt idx="24">
                  <c:v>27664</c:v>
                </c:pt>
                <c:pt idx="25">
                  <c:v>27664</c:v>
                </c:pt>
                <c:pt idx="26">
                  <c:v>27664</c:v>
                </c:pt>
                <c:pt idx="27">
                  <c:v>27664</c:v>
                </c:pt>
                <c:pt idx="28">
                  <c:v>27664</c:v>
                </c:pt>
                <c:pt idx="29">
                  <c:v>27664</c:v>
                </c:pt>
                <c:pt idx="30">
                  <c:v>27664</c:v>
                </c:pt>
                <c:pt idx="31">
                  <c:v>27664</c:v>
                </c:pt>
                <c:pt idx="32">
                  <c:v>27664</c:v>
                </c:pt>
                <c:pt idx="33">
                  <c:v>27664</c:v>
                </c:pt>
                <c:pt idx="34">
                  <c:v>27664</c:v>
                </c:pt>
                <c:pt idx="35">
                  <c:v>27664</c:v>
                </c:pt>
                <c:pt idx="36">
                  <c:v>27664</c:v>
                </c:pt>
                <c:pt idx="37">
                  <c:v>27664</c:v>
                </c:pt>
                <c:pt idx="38">
                  <c:v>27664</c:v>
                </c:pt>
                <c:pt idx="39">
                  <c:v>27664</c:v>
                </c:pt>
                <c:pt idx="40">
                  <c:v>27664</c:v>
                </c:pt>
                <c:pt idx="41">
                  <c:v>27664</c:v>
                </c:pt>
                <c:pt idx="42">
                  <c:v>27664</c:v>
                </c:pt>
                <c:pt idx="43">
                  <c:v>27664</c:v>
                </c:pt>
                <c:pt idx="44">
                  <c:v>27664</c:v>
                </c:pt>
              </c:numCache>
            </c:numRef>
          </c:val>
          <c:smooth val="0"/>
          <c:extLst>
            <c:ext xmlns:c16="http://schemas.microsoft.com/office/drawing/2014/chart" uri="{C3380CC4-5D6E-409C-BE32-E72D297353CC}">
              <c16:uniqueId val="{00000000-AEA7-403F-9346-9E85D225EED3}"/>
            </c:ext>
          </c:extLst>
        </c:ser>
        <c:ser>
          <c:idx val="1"/>
          <c:order val="1"/>
          <c:tx>
            <c:strRef>
              <c:f>'Explainer 1'!$E$2</c:f>
              <c:strCache>
                <c:ptCount val="1"/>
                <c:pt idx="0">
                  <c:v>Income stream B</c:v>
                </c:pt>
              </c:strCache>
            </c:strRef>
          </c:tx>
          <c:spPr>
            <a:ln w="38100" cap="rnd">
              <a:solidFill>
                <a:schemeClr val="tx1"/>
              </a:solidFill>
              <a:round/>
            </a:ln>
            <a:effectLst/>
          </c:spPr>
          <c:marker>
            <c:symbol val="none"/>
          </c:marker>
          <c:cat>
            <c:numRef>
              <c:f>'Explainer 1'!$B$6:$B$51</c:f>
              <c:numCache>
                <c:formatCode>General</c:formatCode>
                <c:ptCount val="4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pt idx="36">
                  <c:v>101</c:v>
                </c:pt>
                <c:pt idx="37">
                  <c:v>102</c:v>
                </c:pt>
                <c:pt idx="38">
                  <c:v>103</c:v>
                </c:pt>
                <c:pt idx="39">
                  <c:v>104</c:v>
                </c:pt>
                <c:pt idx="40">
                  <c:v>105</c:v>
                </c:pt>
                <c:pt idx="41">
                  <c:v>106</c:v>
                </c:pt>
                <c:pt idx="42">
                  <c:v>107</c:v>
                </c:pt>
                <c:pt idx="43">
                  <c:v>108</c:v>
                </c:pt>
                <c:pt idx="44">
                  <c:v>109</c:v>
                </c:pt>
                <c:pt idx="45">
                  <c:v>110</c:v>
                </c:pt>
              </c:numCache>
            </c:numRef>
          </c:cat>
          <c:val>
            <c:numRef>
              <c:f>'Explainer 1'!$E$6:$E$51</c:f>
              <c:numCache>
                <c:formatCode>General</c:formatCode>
                <c:ptCount val="46"/>
                <c:pt idx="0">
                  <c:v>40000</c:v>
                </c:pt>
                <c:pt idx="1">
                  <c:v>40000</c:v>
                </c:pt>
                <c:pt idx="2">
                  <c:v>40000</c:v>
                </c:pt>
                <c:pt idx="3">
                  <c:v>40000</c:v>
                </c:pt>
                <c:pt idx="4">
                  <c:v>40000</c:v>
                </c:pt>
                <c:pt idx="5">
                  <c:v>40000</c:v>
                </c:pt>
                <c:pt idx="6">
                  <c:v>40000</c:v>
                </c:pt>
                <c:pt idx="7">
                  <c:v>40000</c:v>
                </c:pt>
                <c:pt idx="8">
                  <c:v>40000</c:v>
                </c:pt>
                <c:pt idx="9">
                  <c:v>40000</c:v>
                </c:pt>
                <c:pt idx="10">
                  <c:v>40000</c:v>
                </c:pt>
                <c:pt idx="11">
                  <c:v>40000</c:v>
                </c:pt>
                <c:pt idx="12">
                  <c:v>40000</c:v>
                </c:pt>
                <c:pt idx="13">
                  <c:v>40000</c:v>
                </c:pt>
                <c:pt idx="14">
                  <c:v>40000</c:v>
                </c:pt>
                <c:pt idx="15">
                  <c:v>40000</c:v>
                </c:pt>
                <c:pt idx="16">
                  <c:v>40000</c:v>
                </c:pt>
                <c:pt idx="17">
                  <c:v>40000</c:v>
                </c:pt>
                <c:pt idx="18">
                  <c:v>40000</c:v>
                </c:pt>
                <c:pt idx="19">
                  <c:v>40000</c:v>
                </c:pt>
                <c:pt idx="20">
                  <c:v>40000</c:v>
                </c:pt>
                <c:pt idx="21">
                  <c:v>40000</c:v>
                </c:pt>
                <c:pt idx="22">
                  <c:v>40000</c:v>
                </c:pt>
                <c:pt idx="23">
                  <c:v>40000</c:v>
                </c:pt>
                <c:pt idx="24">
                  <c:v>40000</c:v>
                </c:pt>
                <c:pt idx="25">
                  <c:v>40000</c:v>
                </c:pt>
                <c:pt idx="26">
                  <c:v>40000</c:v>
                </c:pt>
                <c:pt idx="27">
                  <c:v>40000</c:v>
                </c:pt>
                <c:pt idx="28">
                  <c:v>40000</c:v>
                </c:pt>
                <c:pt idx="29">
                  <c:v>40000</c:v>
                </c:pt>
                <c:pt idx="30">
                  <c:v>40000</c:v>
                </c:pt>
                <c:pt idx="31">
                  <c:v>40000</c:v>
                </c:pt>
                <c:pt idx="32">
                  <c:v>40000</c:v>
                </c:pt>
                <c:pt idx="33">
                  <c:v>40000</c:v>
                </c:pt>
                <c:pt idx="34">
                  <c:v>40000</c:v>
                </c:pt>
                <c:pt idx="35">
                  <c:v>40000</c:v>
                </c:pt>
                <c:pt idx="36">
                  <c:v>40000</c:v>
                </c:pt>
                <c:pt idx="37">
                  <c:v>40000</c:v>
                </c:pt>
                <c:pt idx="38">
                  <c:v>40000</c:v>
                </c:pt>
                <c:pt idx="39">
                  <c:v>40000</c:v>
                </c:pt>
                <c:pt idx="40">
                  <c:v>40000</c:v>
                </c:pt>
                <c:pt idx="41">
                  <c:v>40000</c:v>
                </c:pt>
                <c:pt idx="42">
                  <c:v>40000</c:v>
                </c:pt>
                <c:pt idx="43">
                  <c:v>40000</c:v>
                </c:pt>
                <c:pt idx="44">
                  <c:v>40000</c:v>
                </c:pt>
              </c:numCache>
            </c:numRef>
          </c:val>
          <c:smooth val="0"/>
          <c:extLst>
            <c:ext xmlns:c16="http://schemas.microsoft.com/office/drawing/2014/chart" uri="{C3380CC4-5D6E-409C-BE32-E72D297353CC}">
              <c16:uniqueId val="{00000001-AEA7-403F-9346-9E85D225EED3}"/>
            </c:ext>
          </c:extLst>
        </c:ser>
        <c:dLbls>
          <c:showLegendKey val="0"/>
          <c:showVal val="0"/>
          <c:showCatName val="0"/>
          <c:showSerName val="0"/>
          <c:showPercent val="0"/>
          <c:showBubbleSize val="0"/>
        </c:dLbls>
        <c:smooth val="0"/>
        <c:axId val="670426200"/>
        <c:axId val="670426528"/>
      </c:lineChart>
      <c:catAx>
        <c:axId val="6704262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Cambria" panose="02040503050406030204" pitchFamily="18" charset="0"/>
                    <a:ea typeface="Cambria" panose="02040503050406030204" pitchFamily="18" charset="0"/>
                    <a:cs typeface="+mn-cs"/>
                  </a:defRPr>
                </a:pPr>
                <a:r>
                  <a:rPr lang="en-US" sz="1600" b="1" dirty="0">
                    <a:latin typeface="Cambria" panose="02040503050406030204" pitchFamily="18" charset="0"/>
                    <a:ea typeface="Cambria" panose="02040503050406030204" pitchFamily="18" charset="0"/>
                  </a:rPr>
                  <a:t>Age</a:t>
                </a:r>
              </a:p>
            </c:rich>
          </c:tx>
          <c:layout>
            <c:manualLayout>
              <c:xMode val="edge"/>
              <c:yMode val="edge"/>
              <c:x val="0.54507513638341321"/>
              <c:y val="0.9310686121132786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title>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670426528"/>
        <c:crosses val="autoZero"/>
        <c:auto val="1"/>
        <c:lblAlgn val="ctr"/>
        <c:lblOffset val="100"/>
        <c:tickLblSkip val="5"/>
        <c:tickMarkSkip val="5"/>
        <c:noMultiLvlLbl val="0"/>
      </c:catAx>
      <c:valAx>
        <c:axId val="670426528"/>
        <c:scaling>
          <c:orientation val="minMax"/>
          <c:min val="2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r>
                  <a:rPr lang="en-AU" sz="1600" b="1" dirty="0">
                    <a:solidFill>
                      <a:schemeClr val="tx1"/>
                    </a:solidFill>
                    <a:latin typeface="Cambria" panose="02040503050406030204" pitchFamily="18" charset="0"/>
                    <a:ea typeface="Cambria" panose="02040503050406030204" pitchFamily="18" charset="0"/>
                  </a:rPr>
                  <a:t>Income</a:t>
                </a:r>
              </a:p>
            </c:rich>
          </c:tx>
          <c:layout>
            <c:manualLayout>
              <c:xMode val="edge"/>
              <c:yMode val="edge"/>
              <c:x val="4.7227521373242451E-3"/>
              <c:y val="0.3710489767248810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title>
        <c:numFmt formatCode="_-&quot;$&quot;* #,##0_-;\-&quot;$&quot;* #,##0_;"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670426200"/>
        <c:crosses val="autoZero"/>
        <c:crossBetween val="midCat"/>
      </c:valAx>
      <c:spPr>
        <a:noFill/>
        <a:ln w="6350">
          <a:solidFill>
            <a:schemeClr val="tx1"/>
          </a:solidFill>
        </a:ln>
        <a:effectLst/>
      </c:spPr>
    </c:plotArea>
    <c:legend>
      <c:legendPos val="b"/>
      <c:layout>
        <c:manualLayout>
          <c:xMode val="edge"/>
          <c:yMode val="edge"/>
          <c:x val="0.55906619662267443"/>
          <c:y val="0.10415186695827081"/>
          <c:w val="0.3932753224499787"/>
          <c:h val="0.1675463779219860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Cambria" panose="02040503050406030204" pitchFamily="18" charset="0"/>
                <a:ea typeface="Cambria" panose="02040503050406030204" pitchFamily="18" charset="0"/>
                <a:cs typeface="+mn-cs"/>
              </a:defRPr>
            </a:pPr>
            <a:r>
              <a:rPr lang="en-AU" sz="1400" b="1" baseline="0" dirty="0">
                <a:solidFill>
                  <a:schemeClr val="tx1"/>
                </a:solidFill>
                <a:latin typeface="Cambria" panose="02040503050406030204" pitchFamily="18" charset="0"/>
                <a:ea typeface="Cambria" panose="02040503050406030204" pitchFamily="18" charset="0"/>
              </a:rPr>
              <a:t>Minimum drawdown rules </a:t>
            </a:r>
            <a:endParaRPr lang="en-AU" sz="1400" b="1" dirty="0">
              <a:solidFill>
                <a:schemeClr val="tx1"/>
              </a:solidFill>
              <a:latin typeface="Cambria" panose="02040503050406030204" pitchFamily="18" charset="0"/>
              <a:ea typeface="Cambria" panose="02040503050406030204" pitchFamily="18" charset="0"/>
            </a:endParaRPr>
          </a:p>
        </c:rich>
      </c:tx>
      <c:layout>
        <c:manualLayout>
          <c:xMode val="edge"/>
          <c:yMode val="edge"/>
          <c:x val="0.34470726584278177"/>
          <c:y val="1.025026496040500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Cambria" panose="02040503050406030204" pitchFamily="18" charset="0"/>
              <a:ea typeface="Cambria" panose="02040503050406030204" pitchFamily="18" charset="0"/>
              <a:cs typeface="+mn-cs"/>
            </a:defRPr>
          </a:pPr>
          <a:endParaRPr lang="en-US"/>
        </a:p>
      </c:txPr>
    </c:title>
    <c:autoTitleDeleted val="0"/>
    <c:plotArea>
      <c:layout>
        <c:manualLayout>
          <c:layoutTarget val="inner"/>
          <c:xMode val="edge"/>
          <c:yMode val="edge"/>
          <c:x val="0.15483576789228148"/>
          <c:y val="7.9436471662065647E-2"/>
          <c:w val="0.65249659359094803"/>
          <c:h val="0.81650626383708835"/>
        </c:manualLayout>
      </c:layout>
      <c:areaChart>
        <c:grouping val="stacked"/>
        <c:varyColors val="0"/>
        <c:ser>
          <c:idx val="6"/>
          <c:order val="0"/>
          <c:tx>
            <c:v>1%</c:v>
          </c:tx>
          <c:spPr>
            <a:solidFill>
              <a:schemeClr val="bg1">
                <a:alpha val="0"/>
              </a:schemeClr>
            </a:solidFill>
            <a:ln w="25400">
              <a:noFill/>
            </a:ln>
            <a:effectLst/>
          </c:spPr>
          <c:cat>
            <c:numRef>
              <c:f>'[1]Charts - Target'!$A$2:$A$44</c:f>
              <c:numCache>
                <c:formatCode>General</c:formatCode>
                <c:ptCount val="43"/>
                <c:pt idx="0">
                  <c:v>67</c:v>
                </c:pt>
                <c:pt idx="1">
                  <c:v>68</c:v>
                </c:pt>
                <c:pt idx="2">
                  <c:v>69</c:v>
                </c:pt>
                <c:pt idx="3">
                  <c:v>70</c:v>
                </c:pt>
                <c:pt idx="4">
                  <c:v>71</c:v>
                </c:pt>
                <c:pt idx="5">
                  <c:v>72</c:v>
                </c:pt>
                <c:pt idx="6">
                  <c:v>73</c:v>
                </c:pt>
                <c:pt idx="7">
                  <c:v>74</c:v>
                </c:pt>
                <c:pt idx="8">
                  <c:v>75</c:v>
                </c:pt>
                <c:pt idx="9">
                  <c:v>76</c:v>
                </c:pt>
                <c:pt idx="10">
                  <c:v>77</c:v>
                </c:pt>
                <c:pt idx="11">
                  <c:v>78</c:v>
                </c:pt>
                <c:pt idx="12">
                  <c:v>79</c:v>
                </c:pt>
                <c:pt idx="13">
                  <c:v>80</c:v>
                </c:pt>
                <c:pt idx="14">
                  <c:v>81</c:v>
                </c:pt>
                <c:pt idx="15">
                  <c:v>82</c:v>
                </c:pt>
                <c:pt idx="16">
                  <c:v>83</c:v>
                </c:pt>
                <c:pt idx="17">
                  <c:v>84</c:v>
                </c:pt>
                <c:pt idx="18">
                  <c:v>85</c:v>
                </c:pt>
                <c:pt idx="19">
                  <c:v>86</c:v>
                </c:pt>
                <c:pt idx="20">
                  <c:v>87</c:v>
                </c:pt>
                <c:pt idx="21">
                  <c:v>88</c:v>
                </c:pt>
                <c:pt idx="22">
                  <c:v>89</c:v>
                </c:pt>
                <c:pt idx="23">
                  <c:v>90</c:v>
                </c:pt>
                <c:pt idx="24">
                  <c:v>91</c:v>
                </c:pt>
                <c:pt idx="25">
                  <c:v>92</c:v>
                </c:pt>
                <c:pt idx="26">
                  <c:v>93</c:v>
                </c:pt>
                <c:pt idx="27">
                  <c:v>94</c:v>
                </c:pt>
                <c:pt idx="28">
                  <c:v>95</c:v>
                </c:pt>
                <c:pt idx="29">
                  <c:v>96</c:v>
                </c:pt>
                <c:pt idx="30">
                  <c:v>97</c:v>
                </c:pt>
                <c:pt idx="31">
                  <c:v>98</c:v>
                </c:pt>
                <c:pt idx="32">
                  <c:v>99</c:v>
                </c:pt>
                <c:pt idx="33">
                  <c:v>100</c:v>
                </c:pt>
                <c:pt idx="34">
                  <c:v>101</c:v>
                </c:pt>
                <c:pt idx="35">
                  <c:v>102</c:v>
                </c:pt>
                <c:pt idx="36">
                  <c:v>103</c:v>
                </c:pt>
                <c:pt idx="37">
                  <c:v>104</c:v>
                </c:pt>
                <c:pt idx="38">
                  <c:v>105</c:v>
                </c:pt>
                <c:pt idx="39">
                  <c:v>106</c:v>
                </c:pt>
                <c:pt idx="40">
                  <c:v>107</c:v>
                </c:pt>
                <c:pt idx="41">
                  <c:v>108</c:v>
                </c:pt>
                <c:pt idx="42">
                  <c:v>109</c:v>
                </c:pt>
              </c:numCache>
            </c:numRef>
          </c:cat>
          <c:val>
            <c:numRef>
              <c:f>'[1]Income A'!$Q$3:$Q$45</c:f>
              <c:numCache>
                <c:formatCode>General</c:formatCode>
                <c:ptCount val="43"/>
                <c:pt idx="0">
                  <c:v>36980.298035866799</c:v>
                </c:pt>
                <c:pt idx="1">
                  <c:v>34492.974122424101</c:v>
                </c:pt>
                <c:pt idx="2">
                  <c:v>33435.9353969722</c:v>
                </c:pt>
                <c:pt idx="3">
                  <c:v>32763.1874266142</c:v>
                </c:pt>
                <c:pt idx="4">
                  <c:v>32201.3772986722</c:v>
                </c:pt>
                <c:pt idx="5">
                  <c:v>31896.870127304999</c:v>
                </c:pt>
                <c:pt idx="6">
                  <c:v>31797.6357294179</c:v>
                </c:pt>
                <c:pt idx="7">
                  <c:v>31549.260382460401</c:v>
                </c:pt>
                <c:pt idx="8">
                  <c:v>36855.1372646772</c:v>
                </c:pt>
                <c:pt idx="9">
                  <c:v>36568.457249195097</c:v>
                </c:pt>
                <c:pt idx="10">
                  <c:v>36015.196969661898</c:v>
                </c:pt>
                <c:pt idx="11">
                  <c:v>35671.7913880548</c:v>
                </c:pt>
                <c:pt idx="12">
                  <c:v>35205.304221109902</c:v>
                </c:pt>
                <c:pt idx="13">
                  <c:v>35915.259932847701</c:v>
                </c:pt>
                <c:pt idx="14">
                  <c:v>35312.860478705603</c:v>
                </c:pt>
                <c:pt idx="15">
                  <c:v>34698.222451510803</c:v>
                </c:pt>
                <c:pt idx="16">
                  <c:v>34145.230772574701</c:v>
                </c:pt>
                <c:pt idx="17">
                  <c:v>33692.487997111602</c:v>
                </c:pt>
                <c:pt idx="18">
                  <c:v>35086.674733468397</c:v>
                </c:pt>
                <c:pt idx="19">
                  <c:v>34329.246016356803</c:v>
                </c:pt>
                <c:pt idx="20">
                  <c:v>33708.629639078703</c:v>
                </c:pt>
                <c:pt idx="21">
                  <c:v>33009.544301131296</c:v>
                </c:pt>
                <c:pt idx="22">
                  <c:v>32479.701208122999</c:v>
                </c:pt>
                <c:pt idx="23">
                  <c:v>33156.554483730797</c:v>
                </c:pt>
                <c:pt idx="24">
                  <c:v>32510.3381556967</c:v>
                </c:pt>
                <c:pt idx="25">
                  <c:v>31854.254693189701</c:v>
                </c:pt>
                <c:pt idx="26">
                  <c:v>31349.747724227898</c:v>
                </c:pt>
                <c:pt idx="27">
                  <c:v>30876.716785682402</c:v>
                </c:pt>
                <c:pt idx="28">
                  <c:v>31503.500368297598</c:v>
                </c:pt>
                <c:pt idx="29">
                  <c:v>30850.381699176101</c:v>
                </c:pt>
                <c:pt idx="30">
                  <c:v>30273.869403258301</c:v>
                </c:pt>
                <c:pt idx="31">
                  <c:v>29801.1354005213</c:v>
                </c:pt>
                <c:pt idx="32">
                  <c:v>29325.774193535901</c:v>
                </c:pt>
                <c:pt idx="33">
                  <c:v>29050.033821447701</c:v>
                </c:pt>
                <c:pt idx="34">
                  <c:v>28719.703299644902</c:v>
                </c:pt>
                <c:pt idx="35">
                  <c:v>28459.3524710073</c:v>
                </c:pt>
                <c:pt idx="36">
                  <c:v>28201.2226116149</c:v>
                </c:pt>
                <c:pt idx="37">
                  <c:v>28026.0728701476</c:v>
                </c:pt>
                <c:pt idx="38">
                  <c:v>27862.851516581301</c:v>
                </c:pt>
                <c:pt idx="39">
                  <c:v>27728.228014923399</c:v>
                </c:pt>
                <c:pt idx="40">
                  <c:v>27588.0297670459</c:v>
                </c:pt>
                <c:pt idx="41">
                  <c:v>27483.638876128101</c:v>
                </c:pt>
                <c:pt idx="42">
                  <c:v>27382.6055474971</c:v>
                </c:pt>
              </c:numCache>
            </c:numRef>
          </c:val>
          <c:extLst>
            <c:ext xmlns:c16="http://schemas.microsoft.com/office/drawing/2014/chart" uri="{C3380CC4-5D6E-409C-BE32-E72D297353CC}">
              <c16:uniqueId val="{00000000-86E5-4C80-BBF7-D5C35CD92574}"/>
            </c:ext>
          </c:extLst>
        </c:ser>
        <c:ser>
          <c:idx val="0"/>
          <c:order val="1"/>
          <c:tx>
            <c:v>5%</c:v>
          </c:tx>
          <c:spPr>
            <a:solidFill>
              <a:schemeClr val="bg1">
                <a:lumMod val="95000"/>
              </a:schemeClr>
            </a:solidFill>
            <a:ln w="25400">
              <a:noFill/>
            </a:ln>
            <a:effectLst/>
          </c:spPr>
          <c:cat>
            <c:numRef>
              <c:f>'[1]Charts - Target'!$A$2:$A$44</c:f>
              <c:numCache>
                <c:formatCode>General</c:formatCode>
                <c:ptCount val="43"/>
                <c:pt idx="0">
                  <c:v>67</c:v>
                </c:pt>
                <c:pt idx="1">
                  <c:v>68</c:v>
                </c:pt>
                <c:pt idx="2">
                  <c:v>69</c:v>
                </c:pt>
                <c:pt idx="3">
                  <c:v>70</c:v>
                </c:pt>
                <c:pt idx="4">
                  <c:v>71</c:v>
                </c:pt>
                <c:pt idx="5">
                  <c:v>72</c:v>
                </c:pt>
                <c:pt idx="6">
                  <c:v>73</c:v>
                </c:pt>
                <c:pt idx="7">
                  <c:v>74</c:v>
                </c:pt>
                <c:pt idx="8">
                  <c:v>75</c:v>
                </c:pt>
                <c:pt idx="9">
                  <c:v>76</c:v>
                </c:pt>
                <c:pt idx="10">
                  <c:v>77</c:v>
                </c:pt>
                <c:pt idx="11">
                  <c:v>78</c:v>
                </c:pt>
                <c:pt idx="12">
                  <c:v>79</c:v>
                </c:pt>
                <c:pt idx="13">
                  <c:v>80</c:v>
                </c:pt>
                <c:pt idx="14">
                  <c:v>81</c:v>
                </c:pt>
                <c:pt idx="15">
                  <c:v>82</c:v>
                </c:pt>
                <c:pt idx="16">
                  <c:v>83</c:v>
                </c:pt>
                <c:pt idx="17">
                  <c:v>84</c:v>
                </c:pt>
                <c:pt idx="18">
                  <c:v>85</c:v>
                </c:pt>
                <c:pt idx="19">
                  <c:v>86</c:v>
                </c:pt>
                <c:pt idx="20">
                  <c:v>87</c:v>
                </c:pt>
                <c:pt idx="21">
                  <c:v>88</c:v>
                </c:pt>
                <c:pt idx="22">
                  <c:v>89</c:v>
                </c:pt>
                <c:pt idx="23">
                  <c:v>90</c:v>
                </c:pt>
                <c:pt idx="24">
                  <c:v>91</c:v>
                </c:pt>
                <c:pt idx="25">
                  <c:v>92</c:v>
                </c:pt>
                <c:pt idx="26">
                  <c:v>93</c:v>
                </c:pt>
                <c:pt idx="27">
                  <c:v>94</c:v>
                </c:pt>
                <c:pt idx="28">
                  <c:v>95</c:v>
                </c:pt>
                <c:pt idx="29">
                  <c:v>96</c:v>
                </c:pt>
                <c:pt idx="30">
                  <c:v>97</c:v>
                </c:pt>
                <c:pt idx="31">
                  <c:v>98</c:v>
                </c:pt>
                <c:pt idx="32">
                  <c:v>99</c:v>
                </c:pt>
                <c:pt idx="33">
                  <c:v>100</c:v>
                </c:pt>
                <c:pt idx="34">
                  <c:v>101</c:v>
                </c:pt>
                <c:pt idx="35">
                  <c:v>102</c:v>
                </c:pt>
                <c:pt idx="36">
                  <c:v>103</c:v>
                </c:pt>
                <c:pt idx="37">
                  <c:v>104</c:v>
                </c:pt>
                <c:pt idx="38">
                  <c:v>105</c:v>
                </c:pt>
                <c:pt idx="39">
                  <c:v>106</c:v>
                </c:pt>
                <c:pt idx="40">
                  <c:v>107</c:v>
                </c:pt>
                <c:pt idx="41">
                  <c:v>108</c:v>
                </c:pt>
                <c:pt idx="42">
                  <c:v>109</c:v>
                </c:pt>
              </c:numCache>
            </c:numRef>
          </c:cat>
          <c:val>
            <c:numRef>
              <c:f>'[1]Income A'!$R$3:$R$45</c:f>
              <c:numCache>
                <c:formatCode>General</c:formatCode>
                <c:ptCount val="43"/>
                <c:pt idx="0">
                  <c:v>0</c:v>
                </c:pt>
                <c:pt idx="1">
                  <c:v>845.31526674990164</c:v>
                </c:pt>
                <c:pt idx="2">
                  <c:v>1279.8230007617021</c:v>
                </c:pt>
                <c:pt idx="3">
                  <c:v>1594.9237135771</c:v>
                </c:pt>
                <c:pt idx="4">
                  <c:v>1929.3186765398968</c:v>
                </c:pt>
                <c:pt idx="5">
                  <c:v>2066.199244849402</c:v>
                </c:pt>
                <c:pt idx="6">
                  <c:v>2079.9615063860001</c:v>
                </c:pt>
                <c:pt idx="7">
                  <c:v>2201.3297620543017</c:v>
                </c:pt>
                <c:pt idx="8">
                  <c:v>1455.4244273709992</c:v>
                </c:pt>
                <c:pt idx="9">
                  <c:v>1550.9176003619068</c:v>
                </c:pt>
                <c:pt idx="10">
                  <c:v>1732.4527923343048</c:v>
                </c:pt>
                <c:pt idx="11">
                  <c:v>1767.9046926929004</c:v>
                </c:pt>
                <c:pt idx="12">
                  <c:v>1778.5860958939957</c:v>
                </c:pt>
                <c:pt idx="13">
                  <c:v>2315.3688479131015</c:v>
                </c:pt>
                <c:pt idx="14">
                  <c:v>2202.6955655191996</c:v>
                </c:pt>
                <c:pt idx="15">
                  <c:v>2168.1674209814955</c:v>
                </c:pt>
                <c:pt idx="16">
                  <c:v>2039.7463605019002</c:v>
                </c:pt>
                <c:pt idx="17">
                  <c:v>1997.3612921703971</c:v>
                </c:pt>
                <c:pt idx="18">
                  <c:v>2382.7542065357047</c:v>
                </c:pt>
                <c:pt idx="19">
                  <c:v>2344.5832206394989</c:v>
                </c:pt>
                <c:pt idx="20">
                  <c:v>2124.3912069646976</c:v>
                </c:pt>
                <c:pt idx="21">
                  <c:v>2088.5416788838047</c:v>
                </c:pt>
                <c:pt idx="22">
                  <c:v>1993.9599053741986</c:v>
                </c:pt>
                <c:pt idx="23">
                  <c:v>2326.3572454127061</c:v>
                </c:pt>
                <c:pt idx="24">
                  <c:v>2123.5251106006035</c:v>
                </c:pt>
                <c:pt idx="25">
                  <c:v>2002.696841860401</c:v>
                </c:pt>
                <c:pt idx="26">
                  <c:v>1818.0223798879015</c:v>
                </c:pt>
                <c:pt idx="27">
                  <c:v>1616.510053300899</c:v>
                </c:pt>
                <c:pt idx="28">
                  <c:v>1855.1885220993026</c:v>
                </c:pt>
                <c:pt idx="29">
                  <c:v>1670.7014755493983</c:v>
                </c:pt>
                <c:pt idx="30">
                  <c:v>1461.664876554998</c:v>
                </c:pt>
                <c:pt idx="31">
                  <c:v>1328.7605289784988</c:v>
                </c:pt>
                <c:pt idx="32">
                  <c:v>1237.2597177187999</c:v>
                </c:pt>
                <c:pt idx="33">
                  <c:v>1049.0432987526001</c:v>
                </c:pt>
                <c:pt idx="34">
                  <c:v>973.84726185249747</c:v>
                </c:pt>
                <c:pt idx="35">
                  <c:v>841.95453785929931</c:v>
                </c:pt>
                <c:pt idx="36">
                  <c:v>758.51034265810085</c:v>
                </c:pt>
                <c:pt idx="37">
                  <c:v>650.41552113799844</c:v>
                </c:pt>
                <c:pt idx="38">
                  <c:v>566.5310624078993</c:v>
                </c:pt>
                <c:pt idx="39">
                  <c:v>482.9412349105005</c:v>
                </c:pt>
                <c:pt idx="40">
                  <c:v>431.7224837024005</c:v>
                </c:pt>
                <c:pt idx="41">
                  <c:v>350.79769934409705</c:v>
                </c:pt>
                <c:pt idx="42">
                  <c:v>315.15828162540129</c:v>
                </c:pt>
              </c:numCache>
            </c:numRef>
          </c:val>
          <c:extLst>
            <c:ext xmlns:c16="http://schemas.microsoft.com/office/drawing/2014/chart" uri="{C3380CC4-5D6E-409C-BE32-E72D297353CC}">
              <c16:uniqueId val="{00000001-86E5-4C80-BBF7-D5C35CD92574}"/>
            </c:ext>
          </c:extLst>
        </c:ser>
        <c:ser>
          <c:idx val="1"/>
          <c:order val="2"/>
          <c:tx>
            <c:v>25%</c:v>
          </c:tx>
          <c:spPr>
            <a:solidFill>
              <a:schemeClr val="bg1">
                <a:lumMod val="85000"/>
              </a:schemeClr>
            </a:solidFill>
            <a:ln w="25400">
              <a:noFill/>
            </a:ln>
            <a:effectLst/>
          </c:spPr>
          <c:cat>
            <c:numRef>
              <c:f>'[1]Charts - Target'!$A$2:$A$44</c:f>
              <c:numCache>
                <c:formatCode>General</c:formatCode>
                <c:ptCount val="43"/>
                <c:pt idx="0">
                  <c:v>67</c:v>
                </c:pt>
                <c:pt idx="1">
                  <c:v>68</c:v>
                </c:pt>
                <c:pt idx="2">
                  <c:v>69</c:v>
                </c:pt>
                <c:pt idx="3">
                  <c:v>70</c:v>
                </c:pt>
                <c:pt idx="4">
                  <c:v>71</c:v>
                </c:pt>
                <c:pt idx="5">
                  <c:v>72</c:v>
                </c:pt>
                <c:pt idx="6">
                  <c:v>73</c:v>
                </c:pt>
                <c:pt idx="7">
                  <c:v>74</c:v>
                </c:pt>
                <c:pt idx="8">
                  <c:v>75</c:v>
                </c:pt>
                <c:pt idx="9">
                  <c:v>76</c:v>
                </c:pt>
                <c:pt idx="10">
                  <c:v>77</c:v>
                </c:pt>
                <c:pt idx="11">
                  <c:v>78</c:v>
                </c:pt>
                <c:pt idx="12">
                  <c:v>79</c:v>
                </c:pt>
                <c:pt idx="13">
                  <c:v>80</c:v>
                </c:pt>
                <c:pt idx="14">
                  <c:v>81</c:v>
                </c:pt>
                <c:pt idx="15">
                  <c:v>82</c:v>
                </c:pt>
                <c:pt idx="16">
                  <c:v>83</c:v>
                </c:pt>
                <c:pt idx="17">
                  <c:v>84</c:v>
                </c:pt>
                <c:pt idx="18">
                  <c:v>85</c:v>
                </c:pt>
                <c:pt idx="19">
                  <c:v>86</c:v>
                </c:pt>
                <c:pt idx="20">
                  <c:v>87</c:v>
                </c:pt>
                <c:pt idx="21">
                  <c:v>88</c:v>
                </c:pt>
                <c:pt idx="22">
                  <c:v>89</c:v>
                </c:pt>
                <c:pt idx="23">
                  <c:v>90</c:v>
                </c:pt>
                <c:pt idx="24">
                  <c:v>91</c:v>
                </c:pt>
                <c:pt idx="25">
                  <c:v>92</c:v>
                </c:pt>
                <c:pt idx="26">
                  <c:v>93</c:v>
                </c:pt>
                <c:pt idx="27">
                  <c:v>94</c:v>
                </c:pt>
                <c:pt idx="28">
                  <c:v>95</c:v>
                </c:pt>
                <c:pt idx="29">
                  <c:v>96</c:v>
                </c:pt>
                <c:pt idx="30">
                  <c:v>97</c:v>
                </c:pt>
                <c:pt idx="31">
                  <c:v>98</c:v>
                </c:pt>
                <c:pt idx="32">
                  <c:v>99</c:v>
                </c:pt>
                <c:pt idx="33">
                  <c:v>100</c:v>
                </c:pt>
                <c:pt idx="34">
                  <c:v>101</c:v>
                </c:pt>
                <c:pt idx="35">
                  <c:v>102</c:v>
                </c:pt>
                <c:pt idx="36">
                  <c:v>103</c:v>
                </c:pt>
                <c:pt idx="37">
                  <c:v>104</c:v>
                </c:pt>
                <c:pt idx="38">
                  <c:v>105</c:v>
                </c:pt>
                <c:pt idx="39">
                  <c:v>106</c:v>
                </c:pt>
                <c:pt idx="40">
                  <c:v>107</c:v>
                </c:pt>
                <c:pt idx="41">
                  <c:v>108</c:v>
                </c:pt>
                <c:pt idx="42">
                  <c:v>109</c:v>
                </c:pt>
              </c:numCache>
            </c:numRef>
          </c:cat>
          <c:val>
            <c:numRef>
              <c:f>'[1]Income A'!$S$3:$S$45</c:f>
              <c:numCache>
                <c:formatCode>General</c:formatCode>
                <c:ptCount val="43"/>
                <c:pt idx="0">
                  <c:v>0</c:v>
                </c:pt>
                <c:pt idx="1">
                  <c:v>1159.9165882206944</c:v>
                </c:pt>
                <c:pt idx="2">
                  <c:v>1721.3323929252001</c:v>
                </c:pt>
                <c:pt idx="3">
                  <c:v>2136.4444895233028</c:v>
                </c:pt>
                <c:pt idx="4">
                  <c:v>2475.2852773288032</c:v>
                </c:pt>
                <c:pt idx="5">
                  <c:v>2687.3365474304956</c:v>
                </c:pt>
                <c:pt idx="6">
                  <c:v>2871.1401825563007</c:v>
                </c:pt>
                <c:pt idx="7">
                  <c:v>3030.8177995434962</c:v>
                </c:pt>
                <c:pt idx="8">
                  <c:v>2197.8789276862008</c:v>
                </c:pt>
                <c:pt idx="9">
                  <c:v>2274.4522647372942</c:v>
                </c:pt>
                <c:pt idx="10">
                  <c:v>2461.5968439563003</c:v>
                </c:pt>
                <c:pt idx="11">
                  <c:v>2541.425852289598</c:v>
                </c:pt>
                <c:pt idx="12">
                  <c:v>2754.2293109784005</c:v>
                </c:pt>
                <c:pt idx="13">
                  <c:v>4234.4310052555011</c:v>
                </c:pt>
                <c:pt idx="14">
                  <c:v>4121.8400641003973</c:v>
                </c:pt>
                <c:pt idx="15">
                  <c:v>3989.3383979518039</c:v>
                </c:pt>
                <c:pt idx="16">
                  <c:v>3948.8370674088001</c:v>
                </c:pt>
                <c:pt idx="17">
                  <c:v>3793.8545417427013</c:v>
                </c:pt>
                <c:pt idx="18">
                  <c:v>4838.0658100684013</c:v>
                </c:pt>
                <c:pt idx="19">
                  <c:v>4634.014116185499</c:v>
                </c:pt>
                <c:pt idx="20">
                  <c:v>4428.5917626094961</c:v>
                </c:pt>
                <c:pt idx="21">
                  <c:v>4185.1211154713965</c:v>
                </c:pt>
                <c:pt idx="22">
                  <c:v>3943.1118128443049</c:v>
                </c:pt>
                <c:pt idx="23">
                  <c:v>4566.1540406307977</c:v>
                </c:pt>
                <c:pt idx="24">
                  <c:v>4229.5942535882932</c:v>
                </c:pt>
                <c:pt idx="25">
                  <c:v>3912.3383773643945</c:v>
                </c:pt>
                <c:pt idx="26">
                  <c:v>3647.1000931712988</c:v>
                </c:pt>
                <c:pt idx="27">
                  <c:v>3393.6738370468993</c:v>
                </c:pt>
                <c:pt idx="28">
                  <c:v>4009.1379155067989</c:v>
                </c:pt>
                <c:pt idx="29">
                  <c:v>3604.1043778620005</c:v>
                </c:pt>
                <c:pt idx="30">
                  <c:v>3223.7237825269985</c:v>
                </c:pt>
                <c:pt idx="31">
                  <c:v>2840.5781913868996</c:v>
                </c:pt>
                <c:pt idx="32">
                  <c:v>2538.1363266966</c:v>
                </c:pt>
                <c:pt idx="33">
                  <c:v>2209.8780024271</c:v>
                </c:pt>
                <c:pt idx="34">
                  <c:v>1960.7605858745992</c:v>
                </c:pt>
                <c:pt idx="35">
                  <c:v>1760.7603642618014</c:v>
                </c:pt>
                <c:pt idx="36">
                  <c:v>1573.6772169573997</c:v>
                </c:pt>
                <c:pt idx="37">
                  <c:v>1410.4583673712004</c:v>
                </c:pt>
                <c:pt idx="38">
                  <c:v>1238.9782621367012</c:v>
                </c:pt>
                <c:pt idx="39">
                  <c:v>1113.9798656513995</c:v>
                </c:pt>
                <c:pt idx="40">
                  <c:v>990.57704072260094</c:v>
                </c:pt>
                <c:pt idx="41">
                  <c:v>902.90691120150223</c:v>
                </c:pt>
                <c:pt idx="42">
                  <c:v>791.29566772219914</c:v>
                </c:pt>
              </c:numCache>
            </c:numRef>
          </c:val>
          <c:extLst>
            <c:ext xmlns:c16="http://schemas.microsoft.com/office/drawing/2014/chart" uri="{C3380CC4-5D6E-409C-BE32-E72D297353CC}">
              <c16:uniqueId val="{00000002-86E5-4C80-BBF7-D5C35CD92574}"/>
            </c:ext>
          </c:extLst>
        </c:ser>
        <c:ser>
          <c:idx val="3"/>
          <c:order val="3"/>
          <c:tx>
            <c:v>25%-75%</c:v>
          </c:tx>
          <c:spPr>
            <a:solidFill>
              <a:schemeClr val="bg1">
                <a:lumMod val="75000"/>
              </a:schemeClr>
            </a:solidFill>
            <a:ln w="25400">
              <a:noFill/>
            </a:ln>
            <a:effectLst/>
          </c:spPr>
          <c:cat>
            <c:numRef>
              <c:f>'[1]Charts - Target'!$A$2:$A$44</c:f>
              <c:numCache>
                <c:formatCode>General</c:formatCode>
                <c:ptCount val="43"/>
                <c:pt idx="0">
                  <c:v>67</c:v>
                </c:pt>
                <c:pt idx="1">
                  <c:v>68</c:v>
                </c:pt>
                <c:pt idx="2">
                  <c:v>69</c:v>
                </c:pt>
                <c:pt idx="3">
                  <c:v>70</c:v>
                </c:pt>
                <c:pt idx="4">
                  <c:v>71</c:v>
                </c:pt>
                <c:pt idx="5">
                  <c:v>72</c:v>
                </c:pt>
                <c:pt idx="6">
                  <c:v>73</c:v>
                </c:pt>
                <c:pt idx="7">
                  <c:v>74</c:v>
                </c:pt>
                <c:pt idx="8">
                  <c:v>75</c:v>
                </c:pt>
                <c:pt idx="9">
                  <c:v>76</c:v>
                </c:pt>
                <c:pt idx="10">
                  <c:v>77</c:v>
                </c:pt>
                <c:pt idx="11">
                  <c:v>78</c:v>
                </c:pt>
                <c:pt idx="12">
                  <c:v>79</c:v>
                </c:pt>
                <c:pt idx="13">
                  <c:v>80</c:v>
                </c:pt>
                <c:pt idx="14">
                  <c:v>81</c:v>
                </c:pt>
                <c:pt idx="15">
                  <c:v>82</c:v>
                </c:pt>
                <c:pt idx="16">
                  <c:v>83</c:v>
                </c:pt>
                <c:pt idx="17">
                  <c:v>84</c:v>
                </c:pt>
                <c:pt idx="18">
                  <c:v>85</c:v>
                </c:pt>
                <c:pt idx="19">
                  <c:v>86</c:v>
                </c:pt>
                <c:pt idx="20">
                  <c:v>87</c:v>
                </c:pt>
                <c:pt idx="21">
                  <c:v>88</c:v>
                </c:pt>
                <c:pt idx="22">
                  <c:v>89</c:v>
                </c:pt>
                <c:pt idx="23">
                  <c:v>90</c:v>
                </c:pt>
                <c:pt idx="24">
                  <c:v>91</c:v>
                </c:pt>
                <c:pt idx="25">
                  <c:v>92</c:v>
                </c:pt>
                <c:pt idx="26">
                  <c:v>93</c:v>
                </c:pt>
                <c:pt idx="27">
                  <c:v>94</c:v>
                </c:pt>
                <c:pt idx="28">
                  <c:v>95</c:v>
                </c:pt>
                <c:pt idx="29">
                  <c:v>96</c:v>
                </c:pt>
                <c:pt idx="30">
                  <c:v>97</c:v>
                </c:pt>
                <c:pt idx="31">
                  <c:v>98</c:v>
                </c:pt>
                <c:pt idx="32">
                  <c:v>99</c:v>
                </c:pt>
                <c:pt idx="33">
                  <c:v>100</c:v>
                </c:pt>
                <c:pt idx="34">
                  <c:v>101</c:v>
                </c:pt>
                <c:pt idx="35">
                  <c:v>102</c:v>
                </c:pt>
                <c:pt idx="36">
                  <c:v>103</c:v>
                </c:pt>
                <c:pt idx="37">
                  <c:v>104</c:v>
                </c:pt>
                <c:pt idx="38">
                  <c:v>105</c:v>
                </c:pt>
                <c:pt idx="39">
                  <c:v>106</c:v>
                </c:pt>
                <c:pt idx="40">
                  <c:v>107</c:v>
                </c:pt>
                <c:pt idx="41">
                  <c:v>108</c:v>
                </c:pt>
                <c:pt idx="42">
                  <c:v>109</c:v>
                </c:pt>
              </c:numCache>
            </c:numRef>
          </c:cat>
          <c:val>
            <c:numRef>
              <c:f>'[1]Income A'!$U$3:$U$45</c:f>
              <c:numCache>
                <c:formatCode>General</c:formatCode>
                <c:ptCount val="43"/>
                <c:pt idx="0">
                  <c:v>0</c:v>
                </c:pt>
                <c:pt idx="1">
                  <c:v>1472.0378501716041</c:v>
                </c:pt>
                <c:pt idx="2">
                  <c:v>2078.4353591735999</c:v>
                </c:pt>
                <c:pt idx="3">
                  <c:v>2453.931618733397</c:v>
                </c:pt>
                <c:pt idx="4">
                  <c:v>2655.5142796690998</c:v>
                </c:pt>
                <c:pt idx="5">
                  <c:v>2779.7422419436043</c:v>
                </c:pt>
                <c:pt idx="6">
                  <c:v>2795.7103490079971</c:v>
                </c:pt>
                <c:pt idx="7">
                  <c:v>2839.1731984793005</c:v>
                </c:pt>
                <c:pt idx="8">
                  <c:v>2154.5592590724991</c:v>
                </c:pt>
                <c:pt idx="9">
                  <c:v>2259.2239486801991</c:v>
                </c:pt>
                <c:pt idx="10">
                  <c:v>2442.6943922719001</c:v>
                </c:pt>
                <c:pt idx="11">
                  <c:v>2628.671418168502</c:v>
                </c:pt>
                <c:pt idx="12">
                  <c:v>2829.3930344861001</c:v>
                </c:pt>
                <c:pt idx="13">
                  <c:v>3207.6234369267986</c:v>
                </c:pt>
                <c:pt idx="14">
                  <c:v>3981.5110769476014</c:v>
                </c:pt>
                <c:pt idx="15">
                  <c:v>4708.2734947091958</c:v>
                </c:pt>
                <c:pt idx="16">
                  <c:v>5372.5511329529982</c:v>
                </c:pt>
                <c:pt idx="17">
                  <c:v>5880.3879239703965</c:v>
                </c:pt>
                <c:pt idx="18">
                  <c:v>9721.367753954095</c:v>
                </c:pt>
                <c:pt idx="19">
                  <c:v>10324.432384679902</c:v>
                </c:pt>
                <c:pt idx="20">
                  <c:v>10037.143940740803</c:v>
                </c:pt>
                <c:pt idx="21">
                  <c:v>9626.5241291292041</c:v>
                </c:pt>
                <c:pt idx="22">
                  <c:v>9230.2092562539983</c:v>
                </c:pt>
                <c:pt idx="23">
                  <c:v>10705.1090459966</c:v>
                </c:pt>
                <c:pt idx="24">
                  <c:v>9952.8894907205031</c:v>
                </c:pt>
                <c:pt idx="25">
                  <c:v>9251.4137026169046</c:v>
                </c:pt>
                <c:pt idx="26">
                  <c:v>8737.9292642029031</c:v>
                </c:pt>
                <c:pt idx="27">
                  <c:v>8249.9468858063992</c:v>
                </c:pt>
                <c:pt idx="28">
                  <c:v>9823.3368831413027</c:v>
                </c:pt>
                <c:pt idx="29">
                  <c:v>8778.8760936795006</c:v>
                </c:pt>
                <c:pt idx="30">
                  <c:v>7905.1506906073046</c:v>
                </c:pt>
                <c:pt idx="31">
                  <c:v>7107.5926825295028</c:v>
                </c:pt>
                <c:pt idx="32">
                  <c:v>6323.0979530713012</c:v>
                </c:pt>
                <c:pt idx="33">
                  <c:v>5758.2032372879949</c:v>
                </c:pt>
                <c:pt idx="34">
                  <c:v>5177.4940850370986</c:v>
                </c:pt>
                <c:pt idx="35">
                  <c:v>4652.0785358226021</c:v>
                </c:pt>
                <c:pt idx="36">
                  <c:v>4141.7469894346978</c:v>
                </c:pt>
                <c:pt idx="37">
                  <c:v>3729.1541043328034</c:v>
                </c:pt>
                <c:pt idx="38">
                  <c:v>3331.8410054035958</c:v>
                </c:pt>
                <c:pt idx="39">
                  <c:v>2996.4046849563019</c:v>
                </c:pt>
                <c:pt idx="40">
                  <c:v>2694.6528941714969</c:v>
                </c:pt>
                <c:pt idx="41">
                  <c:v>2415.9897709696997</c:v>
                </c:pt>
                <c:pt idx="42">
                  <c:v>2151.8364060778003</c:v>
                </c:pt>
              </c:numCache>
            </c:numRef>
          </c:val>
          <c:extLst>
            <c:ext xmlns:c16="http://schemas.microsoft.com/office/drawing/2014/chart" uri="{C3380CC4-5D6E-409C-BE32-E72D297353CC}">
              <c16:uniqueId val="{00000003-86E5-4C80-BBF7-D5C35CD92574}"/>
            </c:ext>
          </c:extLst>
        </c:ser>
        <c:ser>
          <c:idx val="4"/>
          <c:order val="4"/>
          <c:tx>
            <c:v>5%-95%</c:v>
          </c:tx>
          <c:spPr>
            <a:solidFill>
              <a:schemeClr val="bg1">
                <a:lumMod val="85000"/>
              </a:schemeClr>
            </a:solidFill>
            <a:ln w="25400">
              <a:noFill/>
            </a:ln>
            <a:effectLst/>
          </c:spPr>
          <c:cat>
            <c:numRef>
              <c:f>'[1]Charts - Target'!$A$2:$A$44</c:f>
              <c:numCache>
                <c:formatCode>General</c:formatCode>
                <c:ptCount val="43"/>
                <c:pt idx="0">
                  <c:v>67</c:v>
                </c:pt>
                <c:pt idx="1">
                  <c:v>68</c:v>
                </c:pt>
                <c:pt idx="2">
                  <c:v>69</c:v>
                </c:pt>
                <c:pt idx="3">
                  <c:v>70</c:v>
                </c:pt>
                <c:pt idx="4">
                  <c:v>71</c:v>
                </c:pt>
                <c:pt idx="5">
                  <c:v>72</c:v>
                </c:pt>
                <c:pt idx="6">
                  <c:v>73</c:v>
                </c:pt>
                <c:pt idx="7">
                  <c:v>74</c:v>
                </c:pt>
                <c:pt idx="8">
                  <c:v>75</c:v>
                </c:pt>
                <c:pt idx="9">
                  <c:v>76</c:v>
                </c:pt>
                <c:pt idx="10">
                  <c:v>77</c:v>
                </c:pt>
                <c:pt idx="11">
                  <c:v>78</c:v>
                </c:pt>
                <c:pt idx="12">
                  <c:v>79</c:v>
                </c:pt>
                <c:pt idx="13">
                  <c:v>80</c:v>
                </c:pt>
                <c:pt idx="14">
                  <c:v>81</c:v>
                </c:pt>
                <c:pt idx="15">
                  <c:v>82</c:v>
                </c:pt>
                <c:pt idx="16">
                  <c:v>83</c:v>
                </c:pt>
                <c:pt idx="17">
                  <c:v>84</c:v>
                </c:pt>
                <c:pt idx="18">
                  <c:v>85</c:v>
                </c:pt>
                <c:pt idx="19">
                  <c:v>86</c:v>
                </c:pt>
                <c:pt idx="20">
                  <c:v>87</c:v>
                </c:pt>
                <c:pt idx="21">
                  <c:v>88</c:v>
                </c:pt>
                <c:pt idx="22">
                  <c:v>89</c:v>
                </c:pt>
                <c:pt idx="23">
                  <c:v>90</c:v>
                </c:pt>
                <c:pt idx="24">
                  <c:v>91</c:v>
                </c:pt>
                <c:pt idx="25">
                  <c:v>92</c:v>
                </c:pt>
                <c:pt idx="26">
                  <c:v>93</c:v>
                </c:pt>
                <c:pt idx="27">
                  <c:v>94</c:v>
                </c:pt>
                <c:pt idx="28">
                  <c:v>95</c:v>
                </c:pt>
                <c:pt idx="29">
                  <c:v>96</c:v>
                </c:pt>
                <c:pt idx="30">
                  <c:v>97</c:v>
                </c:pt>
                <c:pt idx="31">
                  <c:v>98</c:v>
                </c:pt>
                <c:pt idx="32">
                  <c:v>99</c:v>
                </c:pt>
                <c:pt idx="33">
                  <c:v>100</c:v>
                </c:pt>
                <c:pt idx="34">
                  <c:v>101</c:v>
                </c:pt>
                <c:pt idx="35">
                  <c:v>102</c:v>
                </c:pt>
                <c:pt idx="36">
                  <c:v>103</c:v>
                </c:pt>
                <c:pt idx="37">
                  <c:v>104</c:v>
                </c:pt>
                <c:pt idx="38">
                  <c:v>105</c:v>
                </c:pt>
                <c:pt idx="39">
                  <c:v>106</c:v>
                </c:pt>
                <c:pt idx="40">
                  <c:v>107</c:v>
                </c:pt>
                <c:pt idx="41">
                  <c:v>108</c:v>
                </c:pt>
                <c:pt idx="42">
                  <c:v>109</c:v>
                </c:pt>
              </c:numCache>
            </c:numRef>
          </c:cat>
          <c:val>
            <c:numRef>
              <c:f>'[1]Income A'!$V$3:$V$45</c:f>
              <c:numCache>
                <c:formatCode>General</c:formatCode>
                <c:ptCount val="43"/>
                <c:pt idx="0">
                  <c:v>0</c:v>
                </c:pt>
                <c:pt idx="1">
                  <c:v>958.62419969579787</c:v>
                </c:pt>
                <c:pt idx="2">
                  <c:v>1277.1497881893956</c:v>
                </c:pt>
                <c:pt idx="3">
                  <c:v>1218.6360176821981</c:v>
                </c:pt>
                <c:pt idx="4">
                  <c:v>1061.338701948298</c:v>
                </c:pt>
                <c:pt idx="5">
                  <c:v>956.18076006949559</c:v>
                </c:pt>
                <c:pt idx="6">
                  <c:v>890.47686186990177</c:v>
                </c:pt>
                <c:pt idx="7">
                  <c:v>818.82485399990401</c:v>
                </c:pt>
                <c:pt idx="8">
                  <c:v>630.55080519930198</c:v>
                </c:pt>
                <c:pt idx="9">
                  <c:v>650.57065861480078</c:v>
                </c:pt>
                <c:pt idx="10">
                  <c:v>646.97989635779959</c:v>
                </c:pt>
                <c:pt idx="11">
                  <c:v>674.78340869070234</c:v>
                </c:pt>
                <c:pt idx="12">
                  <c:v>724.36239048800053</c:v>
                </c:pt>
                <c:pt idx="13">
                  <c:v>499.40378093609615</c:v>
                </c:pt>
                <c:pt idx="14">
                  <c:v>546.80466008609801</c:v>
                </c:pt>
                <c:pt idx="15">
                  <c:v>591.2425656609048</c:v>
                </c:pt>
                <c:pt idx="16">
                  <c:v>641.13203845259704</c:v>
                </c:pt>
                <c:pt idx="17">
                  <c:v>777.64718131240079</c:v>
                </c:pt>
                <c:pt idx="18">
                  <c:v>1219.8186103871049</c:v>
                </c:pt>
                <c:pt idx="19">
                  <c:v>1429.0903527296978</c:v>
                </c:pt>
                <c:pt idx="20">
                  <c:v>2580.9422132765976</c:v>
                </c:pt>
                <c:pt idx="21">
                  <c:v>3784.1161046521956</c:v>
                </c:pt>
                <c:pt idx="22">
                  <c:v>4905.9303483865006</c:v>
                </c:pt>
                <c:pt idx="23">
                  <c:v>8363.4187808347997</c:v>
                </c:pt>
                <c:pt idx="24">
                  <c:v>9639.6595755548988</c:v>
                </c:pt>
                <c:pt idx="25">
                  <c:v>10832.810624415695</c:v>
                </c:pt>
                <c:pt idx="26">
                  <c:v>10662.801951937196</c:v>
                </c:pt>
                <c:pt idx="27">
                  <c:v>10440.403741513503</c:v>
                </c:pt>
                <c:pt idx="28">
                  <c:v>12067.081326914995</c:v>
                </c:pt>
                <c:pt idx="29">
                  <c:v>10757.195131707202</c:v>
                </c:pt>
                <c:pt idx="30">
                  <c:v>10227.943270579897</c:v>
                </c:pt>
                <c:pt idx="31">
                  <c:v>9114.0732767334994</c:v>
                </c:pt>
                <c:pt idx="32">
                  <c:v>8379.6803651980954</c:v>
                </c:pt>
                <c:pt idx="33">
                  <c:v>7729.8119638731005</c:v>
                </c:pt>
                <c:pt idx="34">
                  <c:v>6839.9802232263028</c:v>
                </c:pt>
                <c:pt idx="35">
                  <c:v>6196.2553218104003</c:v>
                </c:pt>
                <c:pt idx="36">
                  <c:v>5616.6453704262021</c:v>
                </c:pt>
                <c:pt idx="37">
                  <c:v>5057.4125395347946</c:v>
                </c:pt>
                <c:pt idx="38">
                  <c:v>4582.5803478178059</c:v>
                </c:pt>
                <c:pt idx="39">
                  <c:v>4219.451089189999</c:v>
                </c:pt>
                <c:pt idx="40">
                  <c:v>3719.5407065368017</c:v>
                </c:pt>
                <c:pt idx="41">
                  <c:v>3322.8506152735972</c:v>
                </c:pt>
                <c:pt idx="42">
                  <c:v>3020.3076686709974</c:v>
                </c:pt>
              </c:numCache>
            </c:numRef>
          </c:val>
          <c:extLst>
            <c:ext xmlns:c16="http://schemas.microsoft.com/office/drawing/2014/chart" uri="{C3380CC4-5D6E-409C-BE32-E72D297353CC}">
              <c16:uniqueId val="{00000004-86E5-4C80-BBF7-D5C35CD92574}"/>
            </c:ext>
          </c:extLst>
        </c:ser>
        <c:ser>
          <c:idx val="5"/>
          <c:order val="5"/>
          <c:tx>
            <c:v>1%-99%</c:v>
          </c:tx>
          <c:spPr>
            <a:solidFill>
              <a:schemeClr val="bg1">
                <a:lumMod val="95000"/>
              </a:schemeClr>
            </a:solidFill>
            <a:ln w="25400">
              <a:noFill/>
            </a:ln>
            <a:effectLst/>
          </c:spPr>
          <c:cat>
            <c:numRef>
              <c:f>'[1]Charts - Target'!$A$2:$A$44</c:f>
              <c:numCache>
                <c:formatCode>General</c:formatCode>
                <c:ptCount val="43"/>
                <c:pt idx="0">
                  <c:v>67</c:v>
                </c:pt>
                <c:pt idx="1">
                  <c:v>68</c:v>
                </c:pt>
                <c:pt idx="2">
                  <c:v>69</c:v>
                </c:pt>
                <c:pt idx="3">
                  <c:v>70</c:v>
                </c:pt>
                <c:pt idx="4">
                  <c:v>71</c:v>
                </c:pt>
                <c:pt idx="5">
                  <c:v>72</c:v>
                </c:pt>
                <c:pt idx="6">
                  <c:v>73</c:v>
                </c:pt>
                <c:pt idx="7">
                  <c:v>74</c:v>
                </c:pt>
                <c:pt idx="8">
                  <c:v>75</c:v>
                </c:pt>
                <c:pt idx="9">
                  <c:v>76</c:v>
                </c:pt>
                <c:pt idx="10">
                  <c:v>77</c:v>
                </c:pt>
                <c:pt idx="11">
                  <c:v>78</c:v>
                </c:pt>
                <c:pt idx="12">
                  <c:v>79</c:v>
                </c:pt>
                <c:pt idx="13">
                  <c:v>80</c:v>
                </c:pt>
                <c:pt idx="14">
                  <c:v>81</c:v>
                </c:pt>
                <c:pt idx="15">
                  <c:v>82</c:v>
                </c:pt>
                <c:pt idx="16">
                  <c:v>83</c:v>
                </c:pt>
                <c:pt idx="17">
                  <c:v>84</c:v>
                </c:pt>
                <c:pt idx="18">
                  <c:v>85</c:v>
                </c:pt>
                <c:pt idx="19">
                  <c:v>86</c:v>
                </c:pt>
                <c:pt idx="20">
                  <c:v>87</c:v>
                </c:pt>
                <c:pt idx="21">
                  <c:v>88</c:v>
                </c:pt>
                <c:pt idx="22">
                  <c:v>89</c:v>
                </c:pt>
                <c:pt idx="23">
                  <c:v>90</c:v>
                </c:pt>
                <c:pt idx="24">
                  <c:v>91</c:v>
                </c:pt>
                <c:pt idx="25">
                  <c:v>92</c:v>
                </c:pt>
                <c:pt idx="26">
                  <c:v>93</c:v>
                </c:pt>
                <c:pt idx="27">
                  <c:v>94</c:v>
                </c:pt>
                <c:pt idx="28">
                  <c:v>95</c:v>
                </c:pt>
                <c:pt idx="29">
                  <c:v>96</c:v>
                </c:pt>
                <c:pt idx="30">
                  <c:v>97</c:v>
                </c:pt>
                <c:pt idx="31">
                  <c:v>98</c:v>
                </c:pt>
                <c:pt idx="32">
                  <c:v>99</c:v>
                </c:pt>
                <c:pt idx="33">
                  <c:v>100</c:v>
                </c:pt>
                <c:pt idx="34">
                  <c:v>101</c:v>
                </c:pt>
                <c:pt idx="35">
                  <c:v>102</c:v>
                </c:pt>
                <c:pt idx="36">
                  <c:v>103</c:v>
                </c:pt>
                <c:pt idx="37">
                  <c:v>104</c:v>
                </c:pt>
                <c:pt idx="38">
                  <c:v>105</c:v>
                </c:pt>
                <c:pt idx="39">
                  <c:v>106</c:v>
                </c:pt>
                <c:pt idx="40">
                  <c:v>107</c:v>
                </c:pt>
                <c:pt idx="41">
                  <c:v>108</c:v>
                </c:pt>
                <c:pt idx="42">
                  <c:v>109</c:v>
                </c:pt>
              </c:numCache>
            </c:numRef>
          </c:cat>
          <c:val>
            <c:numRef>
              <c:f>'[1]Income A'!$W$3:$W$45</c:f>
              <c:numCache>
                <c:formatCode>General</c:formatCode>
                <c:ptCount val="43"/>
                <c:pt idx="0">
                  <c:v>0</c:v>
                </c:pt>
                <c:pt idx="1">
                  <c:v>621.6471792063021</c:v>
                </c:pt>
                <c:pt idx="2">
                  <c:v>613.85977695880138</c:v>
                </c:pt>
                <c:pt idx="3">
                  <c:v>369.61451027050498</c:v>
                </c:pt>
                <c:pt idx="4">
                  <c:v>247.53200730129902</c:v>
                </c:pt>
                <c:pt idx="5">
                  <c:v>198.24610013740312</c:v>
                </c:pt>
                <c:pt idx="6">
                  <c:v>158.59829561960214</c:v>
                </c:pt>
                <c:pt idx="7">
                  <c:v>155.87150402619591</c:v>
                </c:pt>
                <c:pt idx="8">
                  <c:v>130.50702070350235</c:v>
                </c:pt>
                <c:pt idx="9">
                  <c:v>125.56742919859971</c:v>
                </c:pt>
                <c:pt idx="10">
                  <c:v>123.97239692750009</c:v>
                </c:pt>
                <c:pt idx="11">
                  <c:v>142.00990306059975</c:v>
                </c:pt>
                <c:pt idx="12">
                  <c:v>135.51032798059896</c:v>
                </c:pt>
                <c:pt idx="13">
                  <c:v>86.892840559201431</c:v>
                </c:pt>
                <c:pt idx="14">
                  <c:v>92.908005345801939</c:v>
                </c:pt>
                <c:pt idx="15">
                  <c:v>100.80325542429637</c:v>
                </c:pt>
                <c:pt idx="16">
                  <c:v>112.29170425410121</c:v>
                </c:pt>
                <c:pt idx="17">
                  <c:v>109.91747107240371</c:v>
                </c:pt>
                <c:pt idx="18">
                  <c:v>1148.6660959967994</c:v>
                </c:pt>
                <c:pt idx="19">
                  <c:v>1217.0946810114983</c:v>
                </c:pt>
                <c:pt idx="20">
                  <c:v>1107.3622323531017</c:v>
                </c:pt>
                <c:pt idx="21">
                  <c:v>1128.6116574147018</c:v>
                </c:pt>
                <c:pt idx="22">
                  <c:v>1080.3522626720005</c:v>
                </c:pt>
                <c:pt idx="23">
                  <c:v>3612.3773541974006</c:v>
                </c:pt>
                <c:pt idx="24">
                  <c:v>3286.7073325181045</c:v>
                </c:pt>
                <c:pt idx="25">
                  <c:v>3102.2113398539004</c:v>
                </c:pt>
                <c:pt idx="26">
                  <c:v>4043.3224252354048</c:v>
                </c:pt>
                <c:pt idx="27">
                  <c:v>5073.2921025667965</c:v>
                </c:pt>
                <c:pt idx="28">
                  <c:v>9478.730147770897</c:v>
                </c:pt>
                <c:pt idx="29">
                  <c:v>11139.858997309391</c:v>
                </c:pt>
                <c:pt idx="30">
                  <c:v>10911.415338357801</c:v>
                </c:pt>
                <c:pt idx="31">
                  <c:v>10220.583978328301</c:v>
                </c:pt>
                <c:pt idx="32">
                  <c:v>8721.7693749415048</c:v>
                </c:pt>
                <c:pt idx="33">
                  <c:v>7574.8996815496066</c:v>
                </c:pt>
                <c:pt idx="34">
                  <c:v>6968.9041350517</c:v>
                </c:pt>
                <c:pt idx="35">
                  <c:v>6657.1607129515978</c:v>
                </c:pt>
                <c:pt idx="36">
                  <c:v>6232.0879507201971</c:v>
                </c:pt>
                <c:pt idx="37">
                  <c:v>5417.6933012459049</c:v>
                </c:pt>
                <c:pt idx="38">
                  <c:v>4962.9972206137973</c:v>
                </c:pt>
                <c:pt idx="39">
                  <c:v>4320.4637258192015</c:v>
                </c:pt>
                <c:pt idx="40">
                  <c:v>4210.6019548071999</c:v>
                </c:pt>
                <c:pt idx="41">
                  <c:v>3824.8496702179036</c:v>
                </c:pt>
                <c:pt idx="42">
                  <c:v>3567.1804546908024</c:v>
                </c:pt>
              </c:numCache>
            </c:numRef>
          </c:val>
          <c:extLst>
            <c:ext xmlns:c16="http://schemas.microsoft.com/office/drawing/2014/chart" uri="{C3380CC4-5D6E-409C-BE32-E72D297353CC}">
              <c16:uniqueId val="{00000005-86E5-4C80-BBF7-D5C35CD92574}"/>
            </c:ext>
          </c:extLst>
        </c:ser>
        <c:dLbls>
          <c:showLegendKey val="0"/>
          <c:showVal val="0"/>
          <c:showCatName val="0"/>
          <c:showSerName val="0"/>
          <c:showPercent val="0"/>
          <c:showBubbleSize val="0"/>
        </c:dLbls>
        <c:axId val="1966367024"/>
        <c:axId val="1966367440"/>
      </c:areaChart>
      <c:lineChart>
        <c:grouping val="standard"/>
        <c:varyColors val="0"/>
        <c:ser>
          <c:idx val="2"/>
          <c:order val="6"/>
          <c:tx>
            <c:v>Median</c:v>
          </c:tx>
          <c:spPr>
            <a:ln w="31750" cap="rnd">
              <a:solidFill>
                <a:schemeClr val="tx1"/>
              </a:solidFill>
              <a:prstDash val="solid"/>
              <a:round/>
            </a:ln>
            <a:effectLst/>
          </c:spPr>
          <c:marker>
            <c:symbol val="none"/>
          </c:marker>
          <c:cat>
            <c:numRef>
              <c:f>'[1]Charts - Target'!$A$2:$A$44</c:f>
              <c:numCache>
                <c:formatCode>General</c:formatCode>
                <c:ptCount val="43"/>
                <c:pt idx="0">
                  <c:v>67</c:v>
                </c:pt>
                <c:pt idx="1">
                  <c:v>68</c:v>
                </c:pt>
                <c:pt idx="2">
                  <c:v>69</c:v>
                </c:pt>
                <c:pt idx="3">
                  <c:v>70</c:v>
                </c:pt>
                <c:pt idx="4">
                  <c:v>71</c:v>
                </c:pt>
                <c:pt idx="5">
                  <c:v>72</c:v>
                </c:pt>
                <c:pt idx="6">
                  <c:v>73</c:v>
                </c:pt>
                <c:pt idx="7">
                  <c:v>74</c:v>
                </c:pt>
                <c:pt idx="8">
                  <c:v>75</c:v>
                </c:pt>
                <c:pt idx="9">
                  <c:v>76</c:v>
                </c:pt>
                <c:pt idx="10">
                  <c:v>77</c:v>
                </c:pt>
                <c:pt idx="11">
                  <c:v>78</c:v>
                </c:pt>
                <c:pt idx="12">
                  <c:v>79</c:v>
                </c:pt>
                <c:pt idx="13">
                  <c:v>80</c:v>
                </c:pt>
                <c:pt idx="14">
                  <c:v>81</c:v>
                </c:pt>
                <c:pt idx="15">
                  <c:v>82</c:v>
                </c:pt>
                <c:pt idx="16">
                  <c:v>83</c:v>
                </c:pt>
                <c:pt idx="17">
                  <c:v>84</c:v>
                </c:pt>
                <c:pt idx="18">
                  <c:v>85</c:v>
                </c:pt>
                <c:pt idx="19">
                  <c:v>86</c:v>
                </c:pt>
                <c:pt idx="20">
                  <c:v>87</c:v>
                </c:pt>
                <c:pt idx="21">
                  <c:v>88</c:v>
                </c:pt>
                <c:pt idx="22">
                  <c:v>89</c:v>
                </c:pt>
                <c:pt idx="23">
                  <c:v>90</c:v>
                </c:pt>
                <c:pt idx="24">
                  <c:v>91</c:v>
                </c:pt>
                <c:pt idx="25">
                  <c:v>92</c:v>
                </c:pt>
                <c:pt idx="26">
                  <c:v>93</c:v>
                </c:pt>
                <c:pt idx="27">
                  <c:v>94</c:v>
                </c:pt>
                <c:pt idx="28">
                  <c:v>95</c:v>
                </c:pt>
                <c:pt idx="29">
                  <c:v>96</c:v>
                </c:pt>
                <c:pt idx="30">
                  <c:v>97</c:v>
                </c:pt>
                <c:pt idx="31">
                  <c:v>98</c:v>
                </c:pt>
                <c:pt idx="32">
                  <c:v>99</c:v>
                </c:pt>
                <c:pt idx="33">
                  <c:v>100</c:v>
                </c:pt>
                <c:pt idx="34">
                  <c:v>101</c:v>
                </c:pt>
                <c:pt idx="35">
                  <c:v>102</c:v>
                </c:pt>
                <c:pt idx="36">
                  <c:v>103</c:v>
                </c:pt>
                <c:pt idx="37">
                  <c:v>104</c:v>
                </c:pt>
                <c:pt idx="38">
                  <c:v>105</c:v>
                </c:pt>
                <c:pt idx="39">
                  <c:v>106</c:v>
                </c:pt>
                <c:pt idx="40">
                  <c:v>107</c:v>
                </c:pt>
                <c:pt idx="41">
                  <c:v>108</c:v>
                </c:pt>
                <c:pt idx="42">
                  <c:v>109</c:v>
                </c:pt>
              </c:numCache>
            </c:numRef>
          </c:cat>
          <c:val>
            <c:numRef>
              <c:f>'[1]Income A'!$T$3:$T$45</c:f>
              <c:numCache>
                <c:formatCode>General</c:formatCode>
                <c:ptCount val="43"/>
                <c:pt idx="0">
                  <c:v>36980.298035866799</c:v>
                </c:pt>
                <c:pt idx="1">
                  <c:v>37269.612929834599</c:v>
                </c:pt>
                <c:pt idx="2">
                  <c:v>37524.4633214196</c:v>
                </c:pt>
                <c:pt idx="3">
                  <c:v>37828.802360713198</c:v>
                </c:pt>
                <c:pt idx="4">
                  <c:v>38065.0894457627</c:v>
                </c:pt>
                <c:pt idx="5">
                  <c:v>38256.3247905311</c:v>
                </c:pt>
                <c:pt idx="6">
                  <c:v>38390.047336005897</c:v>
                </c:pt>
                <c:pt idx="7">
                  <c:v>38469.656788553497</c:v>
                </c:pt>
                <c:pt idx="8">
                  <c:v>41757.266107842101</c:v>
                </c:pt>
                <c:pt idx="9">
                  <c:v>41703.791919292802</c:v>
                </c:pt>
                <c:pt idx="10">
                  <c:v>41639.944881336</c:v>
                </c:pt>
                <c:pt idx="11">
                  <c:v>41538.662481551903</c:v>
                </c:pt>
                <c:pt idx="12">
                  <c:v>41427.818187067001</c:v>
                </c:pt>
                <c:pt idx="13">
                  <c:v>44725.6288412594</c:v>
                </c:pt>
                <c:pt idx="14">
                  <c:v>44482.981068656802</c:v>
                </c:pt>
                <c:pt idx="15">
                  <c:v>44171.4981715221</c:v>
                </c:pt>
                <c:pt idx="16">
                  <c:v>43715.822379253099</c:v>
                </c:pt>
                <c:pt idx="17">
                  <c:v>43122.909637333199</c:v>
                </c:pt>
                <c:pt idx="18">
                  <c:v>47051.361618791198</c:v>
                </c:pt>
                <c:pt idx="19">
                  <c:v>45664.3971230647</c:v>
                </c:pt>
                <c:pt idx="20">
                  <c:v>44524.500886701302</c:v>
                </c:pt>
                <c:pt idx="21">
                  <c:v>43416.096098518297</c:v>
                </c:pt>
                <c:pt idx="22">
                  <c:v>42330.5431986482</c:v>
                </c:pt>
                <c:pt idx="23">
                  <c:v>44599.232103789698</c:v>
                </c:pt>
                <c:pt idx="24">
                  <c:v>43030.171261747702</c:v>
                </c:pt>
                <c:pt idx="25">
                  <c:v>41677.5348031065</c:v>
                </c:pt>
                <c:pt idx="26">
                  <c:v>40437.310815008103</c:v>
                </c:pt>
                <c:pt idx="27">
                  <c:v>39284.548996568898</c:v>
                </c:pt>
                <c:pt idx="28">
                  <c:v>41446.455186335901</c:v>
                </c:pt>
                <c:pt idx="29">
                  <c:v>39788.125457348797</c:v>
                </c:pt>
                <c:pt idx="30">
                  <c:v>38230.9806448249</c:v>
                </c:pt>
                <c:pt idx="31">
                  <c:v>36947.146481303702</c:v>
                </c:pt>
                <c:pt idx="32">
                  <c:v>35731.238988278397</c:v>
                </c:pt>
                <c:pt idx="33">
                  <c:v>34719.0759257643</c:v>
                </c:pt>
                <c:pt idx="34">
                  <c:v>33799.910403807298</c:v>
                </c:pt>
                <c:pt idx="35">
                  <c:v>32943.845635591199</c:v>
                </c:pt>
                <c:pt idx="36">
                  <c:v>32265.609723932299</c:v>
                </c:pt>
                <c:pt idx="37">
                  <c:v>31606.544837473801</c:v>
                </c:pt>
                <c:pt idx="38">
                  <c:v>31046.7980747945</c:v>
                </c:pt>
                <c:pt idx="39">
                  <c:v>30529.509033565799</c:v>
                </c:pt>
                <c:pt idx="40">
                  <c:v>30078.2272561465</c:v>
                </c:pt>
                <c:pt idx="41">
                  <c:v>29681.732748377301</c:v>
                </c:pt>
                <c:pt idx="42">
                  <c:v>29344.384900722798</c:v>
                </c:pt>
              </c:numCache>
            </c:numRef>
          </c:val>
          <c:smooth val="0"/>
          <c:extLst>
            <c:ext xmlns:c16="http://schemas.microsoft.com/office/drawing/2014/chart" uri="{C3380CC4-5D6E-409C-BE32-E72D297353CC}">
              <c16:uniqueId val="{00000006-86E5-4C80-BBF7-D5C35CD92574}"/>
            </c:ext>
          </c:extLst>
        </c:ser>
        <c:ser>
          <c:idx val="7"/>
          <c:order val="7"/>
          <c:tx>
            <c:v>Example path</c:v>
          </c:tx>
          <c:spPr>
            <a:ln w="31750" cap="rnd">
              <a:solidFill>
                <a:schemeClr val="accent1">
                  <a:lumMod val="75000"/>
                </a:schemeClr>
              </a:solidFill>
              <a:prstDash val="sysDash"/>
              <a:round/>
            </a:ln>
            <a:effectLst/>
          </c:spPr>
          <c:marker>
            <c:symbol val="none"/>
          </c:marker>
          <c:val>
            <c:numRef>
              <c:f>'Explainer 1'!$I$8:$I$50</c:f>
              <c:numCache>
                <c:formatCode>0</c:formatCode>
                <c:ptCount val="43"/>
                <c:pt idx="0">
                  <c:v>36980.298035866799</c:v>
                </c:pt>
                <c:pt idx="1">
                  <c:v>36181.964713542897</c:v>
                </c:pt>
                <c:pt idx="2">
                  <c:v>37404.607827405998</c:v>
                </c:pt>
                <c:pt idx="3">
                  <c:v>38741.872006020203</c:v>
                </c:pt>
                <c:pt idx="4">
                  <c:v>38825.450621143798</c:v>
                </c:pt>
                <c:pt idx="5">
                  <c:v>39842.066780625202</c:v>
                </c:pt>
                <c:pt idx="6">
                  <c:v>40075.687747352</c:v>
                </c:pt>
                <c:pt idx="7">
                  <c:v>39128.558524687702</c:v>
                </c:pt>
                <c:pt idx="8">
                  <c:v>42899.8522263095</c:v>
                </c:pt>
                <c:pt idx="9">
                  <c:v>42632.421987820802</c:v>
                </c:pt>
                <c:pt idx="10">
                  <c:v>40555.379482743301</c:v>
                </c:pt>
                <c:pt idx="11">
                  <c:v>39929.741060374297</c:v>
                </c:pt>
                <c:pt idx="12">
                  <c:v>39512.998189990802</c:v>
                </c:pt>
                <c:pt idx="13">
                  <c:v>40460.885945927002</c:v>
                </c:pt>
                <c:pt idx="14">
                  <c:v>38254.8383885043</c:v>
                </c:pt>
                <c:pt idx="15">
                  <c:v>37666.930342200103</c:v>
                </c:pt>
                <c:pt idx="16">
                  <c:v>37157.465662563598</c:v>
                </c:pt>
                <c:pt idx="17">
                  <c:v>37615.235712120098</c:v>
                </c:pt>
                <c:pt idx="18">
                  <c:v>40768.913066847803</c:v>
                </c:pt>
                <c:pt idx="19">
                  <c:v>39544.780400735399</c:v>
                </c:pt>
                <c:pt idx="20">
                  <c:v>37758.643999445303</c:v>
                </c:pt>
                <c:pt idx="21">
                  <c:v>36868.081126140198</c:v>
                </c:pt>
                <c:pt idx="22">
                  <c:v>37508.235079800303</c:v>
                </c:pt>
                <c:pt idx="23">
                  <c:v>38719.574337879203</c:v>
                </c:pt>
                <c:pt idx="24">
                  <c:v>38610.3549685982</c:v>
                </c:pt>
                <c:pt idx="25">
                  <c:v>37493.230865629201</c:v>
                </c:pt>
                <c:pt idx="26">
                  <c:v>39027.486917831098</c:v>
                </c:pt>
                <c:pt idx="27">
                  <c:v>39949.592292423302</c:v>
                </c:pt>
                <c:pt idx="28">
                  <c:v>42574.186695736003</c:v>
                </c:pt>
                <c:pt idx="29">
                  <c:v>42733.961714077697</c:v>
                </c:pt>
                <c:pt idx="30">
                  <c:v>41713.126967722601</c:v>
                </c:pt>
                <c:pt idx="31">
                  <c:v>39505.4716213348</c:v>
                </c:pt>
                <c:pt idx="32">
                  <c:v>37512.9225344757</c:v>
                </c:pt>
                <c:pt idx="33">
                  <c:v>36943.235005880902</c:v>
                </c:pt>
                <c:pt idx="34">
                  <c:v>35597.618796664399</c:v>
                </c:pt>
                <c:pt idx="35">
                  <c:v>35665.607940022099</c:v>
                </c:pt>
                <c:pt idx="36">
                  <c:v>34191.370714134697</c:v>
                </c:pt>
                <c:pt idx="37">
                  <c:v>33401.752457812698</c:v>
                </c:pt>
                <c:pt idx="38">
                  <c:v>32939.528151040802</c:v>
                </c:pt>
                <c:pt idx="39">
                  <c:v>32152.218402626</c:v>
                </c:pt>
                <c:pt idx="40">
                  <c:v>32003.608609192499</c:v>
                </c:pt>
                <c:pt idx="41">
                  <c:v>31499.010854618999</c:v>
                </c:pt>
                <c:pt idx="42">
                  <c:v>30778.625969347901</c:v>
                </c:pt>
              </c:numCache>
            </c:numRef>
          </c:val>
          <c:smooth val="0"/>
          <c:extLst>
            <c:ext xmlns:c16="http://schemas.microsoft.com/office/drawing/2014/chart" uri="{C3380CC4-5D6E-409C-BE32-E72D297353CC}">
              <c16:uniqueId val="{00000007-86E5-4C80-BBF7-D5C35CD92574}"/>
            </c:ext>
          </c:extLst>
        </c:ser>
        <c:dLbls>
          <c:showLegendKey val="0"/>
          <c:showVal val="0"/>
          <c:showCatName val="0"/>
          <c:showSerName val="0"/>
          <c:showPercent val="0"/>
          <c:showBubbleSize val="0"/>
        </c:dLbls>
        <c:marker val="1"/>
        <c:smooth val="0"/>
        <c:axId val="1966367024"/>
        <c:axId val="1966367440"/>
      </c:lineChart>
      <c:catAx>
        <c:axId val="19663670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Cambria" panose="02040503050406030204" pitchFamily="18" charset="0"/>
                    <a:ea typeface="Cambria" panose="02040503050406030204" pitchFamily="18" charset="0"/>
                    <a:cs typeface="+mn-cs"/>
                  </a:defRPr>
                </a:pPr>
                <a:r>
                  <a:rPr lang="en-US" sz="1200" b="1" dirty="0">
                    <a:solidFill>
                      <a:schemeClr val="tx1"/>
                    </a:solidFill>
                    <a:latin typeface="Cambria" panose="02040503050406030204" pitchFamily="18" charset="0"/>
                    <a:ea typeface="Cambria" panose="02040503050406030204" pitchFamily="18" charset="0"/>
                  </a:rPr>
                  <a:t>Age</a:t>
                </a:r>
              </a:p>
            </c:rich>
          </c:tx>
          <c:layout>
            <c:manualLayout>
              <c:xMode val="edge"/>
              <c:yMode val="edge"/>
              <c:x val="0.48122316008469324"/>
              <c:y val="0.9463820514482531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966367440"/>
        <c:crosses val="autoZero"/>
        <c:auto val="1"/>
        <c:lblAlgn val="ctr"/>
        <c:lblOffset val="100"/>
        <c:tickLblSkip val="5"/>
        <c:tickMarkSkip val="5"/>
        <c:noMultiLvlLbl val="0"/>
      </c:catAx>
      <c:valAx>
        <c:axId val="1966367440"/>
        <c:scaling>
          <c:orientation val="minMax"/>
          <c:max val="70000"/>
          <c:min val="2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Cambria" panose="02040503050406030204" pitchFamily="18" charset="0"/>
                    <a:ea typeface="Cambria" panose="02040503050406030204" pitchFamily="18" charset="0"/>
                    <a:cs typeface="+mn-cs"/>
                  </a:defRPr>
                </a:pPr>
                <a:r>
                  <a:rPr lang="en-US" sz="1200" b="1" dirty="0">
                    <a:solidFill>
                      <a:schemeClr val="tx1"/>
                    </a:solidFill>
                    <a:latin typeface="Cambria" panose="02040503050406030204" pitchFamily="18" charset="0"/>
                    <a:ea typeface="Cambria" panose="02040503050406030204" pitchFamily="18" charset="0"/>
                  </a:rPr>
                  <a:t>Income</a:t>
                </a:r>
              </a:p>
            </c:rich>
          </c:tx>
          <c:layout>
            <c:manualLayout>
              <c:xMode val="edge"/>
              <c:yMode val="edge"/>
              <c:x val="0"/>
              <c:y val="0.40034579496777195"/>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title>
        <c:numFmt formatCode="&quot;$&quot;#,##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966367024"/>
        <c:crosses val="autoZero"/>
        <c:crossBetween val="midCat"/>
      </c:valAx>
      <c:spPr>
        <a:noFill/>
        <a:ln>
          <a:solidFill>
            <a:schemeClr val="tx1"/>
          </a:solidFill>
        </a:ln>
        <a:effectLst/>
      </c:spPr>
    </c:plotArea>
    <c:legend>
      <c:legendPos val="r"/>
      <c:legendEntry>
        <c:idx val="3"/>
        <c:delete val="1"/>
      </c:legendEntry>
      <c:legendEntry>
        <c:idx val="4"/>
        <c:delete val="1"/>
      </c:legendEntry>
      <c:legendEntry>
        <c:idx val="5"/>
        <c:delete val="1"/>
      </c:legendEntry>
      <c:layout>
        <c:manualLayout>
          <c:xMode val="edge"/>
          <c:yMode val="edge"/>
          <c:x val="0.80715232512627211"/>
          <c:y val="0.39984664995797187"/>
          <c:w val="0.19284767487372786"/>
          <c:h val="0.3939470733175735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sz="9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Cambria" panose="02040503050406030204" pitchFamily="18" charset="0"/>
                <a:ea typeface="Cambria" panose="02040503050406030204" pitchFamily="18" charset="0"/>
                <a:cs typeface="+mn-cs"/>
              </a:defRPr>
            </a:pPr>
            <a:r>
              <a:rPr lang="en-AU" sz="1400" b="1" i="0" baseline="0" dirty="0">
                <a:effectLst/>
                <a:latin typeface="Cambria" panose="02040503050406030204" pitchFamily="18" charset="0"/>
                <a:ea typeface="Cambria" panose="02040503050406030204" pitchFamily="18" charset="0"/>
              </a:rPr>
              <a:t>Draw ASFA comfortable until account exhausted </a:t>
            </a:r>
            <a:endParaRPr lang="en-AU" sz="1400" dirty="0">
              <a:effectLst/>
              <a:latin typeface="Cambria" panose="02040503050406030204" pitchFamily="18" charset="0"/>
              <a:ea typeface="Cambria" panose="02040503050406030204" pitchFamily="18" charset="0"/>
            </a:endParaRPr>
          </a:p>
        </c:rich>
      </c:tx>
      <c:layout>
        <c:manualLayout>
          <c:xMode val="edge"/>
          <c:yMode val="edge"/>
          <c:x val="0.20949126642188595"/>
          <c:y val="1.641976136375314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Cambria" panose="02040503050406030204" pitchFamily="18" charset="0"/>
              <a:ea typeface="Cambria" panose="02040503050406030204" pitchFamily="18" charset="0"/>
              <a:cs typeface="+mn-cs"/>
            </a:defRPr>
          </a:pPr>
          <a:endParaRPr lang="en-US"/>
        </a:p>
      </c:txPr>
    </c:title>
    <c:autoTitleDeleted val="0"/>
    <c:plotArea>
      <c:layout>
        <c:manualLayout>
          <c:layoutTarget val="inner"/>
          <c:xMode val="edge"/>
          <c:yMode val="edge"/>
          <c:x val="0.14815295897438552"/>
          <c:y val="8.5505752189409659E-2"/>
          <c:w val="0.6609150076503636"/>
          <c:h val="0.81046819609570497"/>
        </c:manualLayout>
      </c:layout>
      <c:areaChart>
        <c:grouping val="stacked"/>
        <c:varyColors val="0"/>
        <c:ser>
          <c:idx val="6"/>
          <c:order val="0"/>
          <c:tx>
            <c:v>1%</c:v>
          </c:tx>
          <c:spPr>
            <a:solidFill>
              <a:schemeClr val="bg1">
                <a:alpha val="0"/>
              </a:schemeClr>
            </a:solidFill>
            <a:ln w="25400">
              <a:noFill/>
            </a:ln>
            <a:effectLst/>
          </c:spPr>
          <c:cat>
            <c:numRef>
              <c:f>'[1]Charts - Target'!$A$2:$A$44</c:f>
              <c:numCache>
                <c:formatCode>General</c:formatCode>
                <c:ptCount val="43"/>
                <c:pt idx="0">
                  <c:v>67</c:v>
                </c:pt>
                <c:pt idx="1">
                  <c:v>68</c:v>
                </c:pt>
                <c:pt idx="2">
                  <c:v>69</c:v>
                </c:pt>
                <c:pt idx="3">
                  <c:v>70</c:v>
                </c:pt>
                <c:pt idx="4">
                  <c:v>71</c:v>
                </c:pt>
                <c:pt idx="5">
                  <c:v>72</c:v>
                </c:pt>
                <c:pt idx="6">
                  <c:v>73</c:v>
                </c:pt>
                <c:pt idx="7">
                  <c:v>74</c:v>
                </c:pt>
                <c:pt idx="8">
                  <c:v>75</c:v>
                </c:pt>
                <c:pt idx="9">
                  <c:v>76</c:v>
                </c:pt>
                <c:pt idx="10">
                  <c:v>77</c:v>
                </c:pt>
                <c:pt idx="11">
                  <c:v>78</c:v>
                </c:pt>
                <c:pt idx="12">
                  <c:v>79</c:v>
                </c:pt>
                <c:pt idx="13">
                  <c:v>80</c:v>
                </c:pt>
                <c:pt idx="14">
                  <c:v>81</c:v>
                </c:pt>
                <c:pt idx="15">
                  <c:v>82</c:v>
                </c:pt>
                <c:pt idx="16">
                  <c:v>83</c:v>
                </c:pt>
                <c:pt idx="17">
                  <c:v>84</c:v>
                </c:pt>
                <c:pt idx="18">
                  <c:v>85</c:v>
                </c:pt>
                <c:pt idx="19">
                  <c:v>86</c:v>
                </c:pt>
                <c:pt idx="20">
                  <c:v>87</c:v>
                </c:pt>
                <c:pt idx="21">
                  <c:v>88</c:v>
                </c:pt>
                <c:pt idx="22">
                  <c:v>89</c:v>
                </c:pt>
                <c:pt idx="23">
                  <c:v>90</c:v>
                </c:pt>
                <c:pt idx="24">
                  <c:v>91</c:v>
                </c:pt>
                <c:pt idx="25">
                  <c:v>92</c:v>
                </c:pt>
                <c:pt idx="26">
                  <c:v>93</c:v>
                </c:pt>
                <c:pt idx="27">
                  <c:v>94</c:v>
                </c:pt>
                <c:pt idx="28">
                  <c:v>95</c:v>
                </c:pt>
                <c:pt idx="29">
                  <c:v>96</c:v>
                </c:pt>
                <c:pt idx="30">
                  <c:v>97</c:v>
                </c:pt>
                <c:pt idx="31">
                  <c:v>98</c:v>
                </c:pt>
                <c:pt idx="32">
                  <c:v>99</c:v>
                </c:pt>
                <c:pt idx="33">
                  <c:v>100</c:v>
                </c:pt>
                <c:pt idx="34">
                  <c:v>101</c:v>
                </c:pt>
                <c:pt idx="35">
                  <c:v>102</c:v>
                </c:pt>
                <c:pt idx="36">
                  <c:v>103</c:v>
                </c:pt>
                <c:pt idx="37">
                  <c:v>104</c:v>
                </c:pt>
                <c:pt idx="38">
                  <c:v>105</c:v>
                </c:pt>
                <c:pt idx="39">
                  <c:v>106</c:v>
                </c:pt>
                <c:pt idx="40">
                  <c:v>107</c:v>
                </c:pt>
                <c:pt idx="41">
                  <c:v>108</c:v>
                </c:pt>
                <c:pt idx="42">
                  <c:v>109</c:v>
                </c:pt>
              </c:numCache>
            </c:numRef>
          </c:cat>
          <c:val>
            <c:numRef>
              <c:f>'[1]Income D'!$Q$3:$Q$45</c:f>
              <c:numCache>
                <c:formatCode>General</c:formatCode>
                <c:ptCount val="43"/>
                <c:pt idx="0">
                  <c:v>47771</c:v>
                </c:pt>
                <c:pt idx="1">
                  <c:v>47771</c:v>
                </c:pt>
                <c:pt idx="2">
                  <c:v>47771</c:v>
                </c:pt>
                <c:pt idx="3">
                  <c:v>47771</c:v>
                </c:pt>
                <c:pt idx="4">
                  <c:v>47771</c:v>
                </c:pt>
                <c:pt idx="5">
                  <c:v>47771</c:v>
                </c:pt>
                <c:pt idx="6">
                  <c:v>47771</c:v>
                </c:pt>
                <c:pt idx="7">
                  <c:v>47771</c:v>
                </c:pt>
                <c:pt idx="8">
                  <c:v>47771</c:v>
                </c:pt>
                <c:pt idx="9">
                  <c:v>47771</c:v>
                </c:pt>
                <c:pt idx="10">
                  <c:v>47771</c:v>
                </c:pt>
                <c:pt idx="11">
                  <c:v>47771</c:v>
                </c:pt>
                <c:pt idx="12">
                  <c:v>47771</c:v>
                </c:pt>
                <c:pt idx="13">
                  <c:v>47769.776491834004</c:v>
                </c:pt>
                <c:pt idx="14">
                  <c:v>26725.976183246999</c:v>
                </c:pt>
                <c:pt idx="15">
                  <c:v>26689</c:v>
                </c:pt>
                <c:pt idx="16">
                  <c:v>26689</c:v>
                </c:pt>
                <c:pt idx="17">
                  <c:v>26689</c:v>
                </c:pt>
                <c:pt idx="18">
                  <c:v>26689</c:v>
                </c:pt>
                <c:pt idx="19">
                  <c:v>26689</c:v>
                </c:pt>
                <c:pt idx="20">
                  <c:v>26689</c:v>
                </c:pt>
                <c:pt idx="21">
                  <c:v>26689</c:v>
                </c:pt>
                <c:pt idx="22">
                  <c:v>26689</c:v>
                </c:pt>
                <c:pt idx="23">
                  <c:v>26689</c:v>
                </c:pt>
                <c:pt idx="24">
                  <c:v>26689</c:v>
                </c:pt>
                <c:pt idx="25">
                  <c:v>26689</c:v>
                </c:pt>
                <c:pt idx="26">
                  <c:v>26689</c:v>
                </c:pt>
                <c:pt idx="27">
                  <c:v>26689</c:v>
                </c:pt>
                <c:pt idx="28">
                  <c:v>26689</c:v>
                </c:pt>
                <c:pt idx="29">
                  <c:v>26689</c:v>
                </c:pt>
                <c:pt idx="30">
                  <c:v>26689</c:v>
                </c:pt>
                <c:pt idx="31">
                  <c:v>26689</c:v>
                </c:pt>
                <c:pt idx="32">
                  <c:v>26689</c:v>
                </c:pt>
                <c:pt idx="33">
                  <c:v>26689</c:v>
                </c:pt>
                <c:pt idx="34">
                  <c:v>26689</c:v>
                </c:pt>
                <c:pt idx="35">
                  <c:v>26689</c:v>
                </c:pt>
                <c:pt idx="36">
                  <c:v>26689</c:v>
                </c:pt>
                <c:pt idx="37">
                  <c:v>26689</c:v>
                </c:pt>
                <c:pt idx="38">
                  <c:v>26689</c:v>
                </c:pt>
                <c:pt idx="39">
                  <c:v>26689</c:v>
                </c:pt>
                <c:pt idx="40">
                  <c:v>26689</c:v>
                </c:pt>
                <c:pt idx="41">
                  <c:v>26689</c:v>
                </c:pt>
                <c:pt idx="42">
                  <c:v>26689</c:v>
                </c:pt>
              </c:numCache>
            </c:numRef>
          </c:val>
          <c:extLst>
            <c:ext xmlns:c16="http://schemas.microsoft.com/office/drawing/2014/chart" uri="{C3380CC4-5D6E-409C-BE32-E72D297353CC}">
              <c16:uniqueId val="{00000000-D0AC-4ABD-A780-032105B40E85}"/>
            </c:ext>
          </c:extLst>
        </c:ser>
        <c:ser>
          <c:idx val="0"/>
          <c:order val="1"/>
          <c:tx>
            <c:v>5%</c:v>
          </c:tx>
          <c:spPr>
            <a:solidFill>
              <a:schemeClr val="bg1">
                <a:lumMod val="95000"/>
              </a:schemeClr>
            </a:solidFill>
            <a:ln w="25400">
              <a:noFill/>
            </a:ln>
            <a:effectLst/>
          </c:spPr>
          <c:cat>
            <c:numRef>
              <c:f>'[1]Charts - Target'!$A$2:$A$44</c:f>
              <c:numCache>
                <c:formatCode>General</c:formatCode>
                <c:ptCount val="43"/>
                <c:pt idx="0">
                  <c:v>67</c:v>
                </c:pt>
                <c:pt idx="1">
                  <c:v>68</c:v>
                </c:pt>
                <c:pt idx="2">
                  <c:v>69</c:v>
                </c:pt>
                <c:pt idx="3">
                  <c:v>70</c:v>
                </c:pt>
                <c:pt idx="4">
                  <c:v>71</c:v>
                </c:pt>
                <c:pt idx="5">
                  <c:v>72</c:v>
                </c:pt>
                <c:pt idx="6">
                  <c:v>73</c:v>
                </c:pt>
                <c:pt idx="7">
                  <c:v>74</c:v>
                </c:pt>
                <c:pt idx="8">
                  <c:v>75</c:v>
                </c:pt>
                <c:pt idx="9">
                  <c:v>76</c:v>
                </c:pt>
                <c:pt idx="10">
                  <c:v>77</c:v>
                </c:pt>
                <c:pt idx="11">
                  <c:v>78</c:v>
                </c:pt>
                <c:pt idx="12">
                  <c:v>79</c:v>
                </c:pt>
                <c:pt idx="13">
                  <c:v>80</c:v>
                </c:pt>
                <c:pt idx="14">
                  <c:v>81</c:v>
                </c:pt>
                <c:pt idx="15">
                  <c:v>82</c:v>
                </c:pt>
                <c:pt idx="16">
                  <c:v>83</c:v>
                </c:pt>
                <c:pt idx="17">
                  <c:v>84</c:v>
                </c:pt>
                <c:pt idx="18">
                  <c:v>85</c:v>
                </c:pt>
                <c:pt idx="19">
                  <c:v>86</c:v>
                </c:pt>
                <c:pt idx="20">
                  <c:v>87</c:v>
                </c:pt>
                <c:pt idx="21">
                  <c:v>88</c:v>
                </c:pt>
                <c:pt idx="22">
                  <c:v>89</c:v>
                </c:pt>
                <c:pt idx="23">
                  <c:v>90</c:v>
                </c:pt>
                <c:pt idx="24">
                  <c:v>91</c:v>
                </c:pt>
                <c:pt idx="25">
                  <c:v>92</c:v>
                </c:pt>
                <c:pt idx="26">
                  <c:v>93</c:v>
                </c:pt>
                <c:pt idx="27">
                  <c:v>94</c:v>
                </c:pt>
                <c:pt idx="28">
                  <c:v>95</c:v>
                </c:pt>
                <c:pt idx="29">
                  <c:v>96</c:v>
                </c:pt>
                <c:pt idx="30">
                  <c:v>97</c:v>
                </c:pt>
                <c:pt idx="31">
                  <c:v>98</c:v>
                </c:pt>
                <c:pt idx="32">
                  <c:v>99</c:v>
                </c:pt>
                <c:pt idx="33">
                  <c:v>100</c:v>
                </c:pt>
                <c:pt idx="34">
                  <c:v>101</c:v>
                </c:pt>
                <c:pt idx="35">
                  <c:v>102</c:v>
                </c:pt>
                <c:pt idx="36">
                  <c:v>103</c:v>
                </c:pt>
                <c:pt idx="37">
                  <c:v>104</c:v>
                </c:pt>
                <c:pt idx="38">
                  <c:v>105</c:v>
                </c:pt>
                <c:pt idx="39">
                  <c:v>106</c:v>
                </c:pt>
                <c:pt idx="40">
                  <c:v>107</c:v>
                </c:pt>
                <c:pt idx="41">
                  <c:v>108</c:v>
                </c:pt>
                <c:pt idx="42">
                  <c:v>109</c:v>
                </c:pt>
              </c:numCache>
            </c:numRef>
          </c:cat>
          <c:val>
            <c:numRef>
              <c:f>'[1]Income D'!$R$3:$R$45</c:f>
              <c:numCache>
                <c:formatCode>General</c:formatCode>
                <c:ptCount val="43"/>
                <c:pt idx="0">
                  <c:v>0</c:v>
                </c:pt>
                <c:pt idx="1">
                  <c:v>0</c:v>
                </c:pt>
                <c:pt idx="2">
                  <c:v>0</c:v>
                </c:pt>
                <c:pt idx="3">
                  <c:v>0</c:v>
                </c:pt>
                <c:pt idx="4">
                  <c:v>0</c:v>
                </c:pt>
                <c:pt idx="5">
                  <c:v>0</c:v>
                </c:pt>
                <c:pt idx="6">
                  <c:v>0</c:v>
                </c:pt>
                <c:pt idx="7">
                  <c:v>0</c:v>
                </c:pt>
                <c:pt idx="8">
                  <c:v>0</c:v>
                </c:pt>
                <c:pt idx="9">
                  <c:v>0</c:v>
                </c:pt>
                <c:pt idx="10">
                  <c:v>0</c:v>
                </c:pt>
                <c:pt idx="11">
                  <c:v>0</c:v>
                </c:pt>
                <c:pt idx="12">
                  <c:v>0</c:v>
                </c:pt>
                <c:pt idx="13">
                  <c:v>1.2235081659964635</c:v>
                </c:pt>
                <c:pt idx="14">
                  <c:v>21045.023816753001</c:v>
                </c:pt>
                <c:pt idx="15">
                  <c:v>18855.042631342403</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numCache>
            </c:numRef>
          </c:val>
          <c:extLst>
            <c:ext xmlns:c16="http://schemas.microsoft.com/office/drawing/2014/chart" uri="{C3380CC4-5D6E-409C-BE32-E72D297353CC}">
              <c16:uniqueId val="{00000001-D0AC-4ABD-A780-032105B40E85}"/>
            </c:ext>
          </c:extLst>
        </c:ser>
        <c:ser>
          <c:idx val="1"/>
          <c:order val="2"/>
          <c:tx>
            <c:v>25%</c:v>
          </c:tx>
          <c:spPr>
            <a:solidFill>
              <a:schemeClr val="bg1">
                <a:lumMod val="85000"/>
              </a:schemeClr>
            </a:solidFill>
            <a:ln w="25400">
              <a:noFill/>
            </a:ln>
            <a:effectLst/>
          </c:spPr>
          <c:cat>
            <c:numRef>
              <c:f>'[1]Charts - Target'!$A$2:$A$44</c:f>
              <c:numCache>
                <c:formatCode>General</c:formatCode>
                <c:ptCount val="43"/>
                <c:pt idx="0">
                  <c:v>67</c:v>
                </c:pt>
                <c:pt idx="1">
                  <c:v>68</c:v>
                </c:pt>
                <c:pt idx="2">
                  <c:v>69</c:v>
                </c:pt>
                <c:pt idx="3">
                  <c:v>70</c:v>
                </c:pt>
                <c:pt idx="4">
                  <c:v>71</c:v>
                </c:pt>
                <c:pt idx="5">
                  <c:v>72</c:v>
                </c:pt>
                <c:pt idx="6">
                  <c:v>73</c:v>
                </c:pt>
                <c:pt idx="7">
                  <c:v>74</c:v>
                </c:pt>
                <c:pt idx="8">
                  <c:v>75</c:v>
                </c:pt>
                <c:pt idx="9">
                  <c:v>76</c:v>
                </c:pt>
                <c:pt idx="10">
                  <c:v>77</c:v>
                </c:pt>
                <c:pt idx="11">
                  <c:v>78</c:v>
                </c:pt>
                <c:pt idx="12">
                  <c:v>79</c:v>
                </c:pt>
                <c:pt idx="13">
                  <c:v>80</c:v>
                </c:pt>
                <c:pt idx="14">
                  <c:v>81</c:v>
                </c:pt>
                <c:pt idx="15">
                  <c:v>82</c:v>
                </c:pt>
                <c:pt idx="16">
                  <c:v>83</c:v>
                </c:pt>
                <c:pt idx="17">
                  <c:v>84</c:v>
                </c:pt>
                <c:pt idx="18">
                  <c:v>85</c:v>
                </c:pt>
                <c:pt idx="19">
                  <c:v>86</c:v>
                </c:pt>
                <c:pt idx="20">
                  <c:v>87</c:v>
                </c:pt>
                <c:pt idx="21">
                  <c:v>88</c:v>
                </c:pt>
                <c:pt idx="22">
                  <c:v>89</c:v>
                </c:pt>
                <c:pt idx="23">
                  <c:v>90</c:v>
                </c:pt>
                <c:pt idx="24">
                  <c:v>91</c:v>
                </c:pt>
                <c:pt idx="25">
                  <c:v>92</c:v>
                </c:pt>
                <c:pt idx="26">
                  <c:v>93</c:v>
                </c:pt>
                <c:pt idx="27">
                  <c:v>94</c:v>
                </c:pt>
                <c:pt idx="28">
                  <c:v>95</c:v>
                </c:pt>
                <c:pt idx="29">
                  <c:v>96</c:v>
                </c:pt>
                <c:pt idx="30">
                  <c:v>97</c:v>
                </c:pt>
                <c:pt idx="31">
                  <c:v>98</c:v>
                </c:pt>
                <c:pt idx="32">
                  <c:v>99</c:v>
                </c:pt>
                <c:pt idx="33">
                  <c:v>100</c:v>
                </c:pt>
                <c:pt idx="34">
                  <c:v>101</c:v>
                </c:pt>
                <c:pt idx="35">
                  <c:v>102</c:v>
                </c:pt>
                <c:pt idx="36">
                  <c:v>103</c:v>
                </c:pt>
                <c:pt idx="37">
                  <c:v>104</c:v>
                </c:pt>
                <c:pt idx="38">
                  <c:v>105</c:v>
                </c:pt>
                <c:pt idx="39">
                  <c:v>106</c:v>
                </c:pt>
                <c:pt idx="40">
                  <c:v>107</c:v>
                </c:pt>
                <c:pt idx="41">
                  <c:v>108</c:v>
                </c:pt>
                <c:pt idx="42">
                  <c:v>109</c:v>
                </c:pt>
              </c:numCache>
            </c:numRef>
          </c:cat>
          <c:val>
            <c:numRef>
              <c:f>'[1]Income D'!$S$3:$S$45</c:f>
              <c:numCache>
                <c:formatCode>General</c:formatCode>
                <c:ptCount val="4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2226.9573686575968</c:v>
                </c:pt>
                <c:pt idx="16">
                  <c:v>21082</c:v>
                </c:pt>
                <c:pt idx="17">
                  <c:v>21082</c:v>
                </c:pt>
                <c:pt idx="18">
                  <c:v>21082</c:v>
                </c:pt>
                <c:pt idx="19">
                  <c:v>8504.4421866249031</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numCache>
            </c:numRef>
          </c:val>
          <c:extLst>
            <c:ext xmlns:c16="http://schemas.microsoft.com/office/drawing/2014/chart" uri="{C3380CC4-5D6E-409C-BE32-E72D297353CC}">
              <c16:uniqueId val="{00000002-D0AC-4ABD-A780-032105B40E85}"/>
            </c:ext>
          </c:extLst>
        </c:ser>
        <c:ser>
          <c:idx val="3"/>
          <c:order val="3"/>
          <c:tx>
            <c:v>25%-75%</c:v>
          </c:tx>
          <c:spPr>
            <a:solidFill>
              <a:schemeClr val="bg1">
                <a:lumMod val="75000"/>
              </a:schemeClr>
            </a:solidFill>
            <a:ln w="25400">
              <a:noFill/>
            </a:ln>
            <a:effectLst/>
          </c:spPr>
          <c:cat>
            <c:numRef>
              <c:f>'[1]Charts - Target'!$A$2:$A$44</c:f>
              <c:numCache>
                <c:formatCode>General</c:formatCode>
                <c:ptCount val="43"/>
                <c:pt idx="0">
                  <c:v>67</c:v>
                </c:pt>
                <c:pt idx="1">
                  <c:v>68</c:v>
                </c:pt>
                <c:pt idx="2">
                  <c:v>69</c:v>
                </c:pt>
                <c:pt idx="3">
                  <c:v>70</c:v>
                </c:pt>
                <c:pt idx="4">
                  <c:v>71</c:v>
                </c:pt>
                <c:pt idx="5">
                  <c:v>72</c:v>
                </c:pt>
                <c:pt idx="6">
                  <c:v>73</c:v>
                </c:pt>
                <c:pt idx="7">
                  <c:v>74</c:v>
                </c:pt>
                <c:pt idx="8">
                  <c:v>75</c:v>
                </c:pt>
                <c:pt idx="9">
                  <c:v>76</c:v>
                </c:pt>
                <c:pt idx="10">
                  <c:v>77</c:v>
                </c:pt>
                <c:pt idx="11">
                  <c:v>78</c:v>
                </c:pt>
                <c:pt idx="12">
                  <c:v>79</c:v>
                </c:pt>
                <c:pt idx="13">
                  <c:v>80</c:v>
                </c:pt>
                <c:pt idx="14">
                  <c:v>81</c:v>
                </c:pt>
                <c:pt idx="15">
                  <c:v>82</c:v>
                </c:pt>
                <c:pt idx="16">
                  <c:v>83</c:v>
                </c:pt>
                <c:pt idx="17">
                  <c:v>84</c:v>
                </c:pt>
                <c:pt idx="18">
                  <c:v>85</c:v>
                </c:pt>
                <c:pt idx="19">
                  <c:v>86</c:v>
                </c:pt>
                <c:pt idx="20">
                  <c:v>87</c:v>
                </c:pt>
                <c:pt idx="21">
                  <c:v>88</c:v>
                </c:pt>
                <c:pt idx="22">
                  <c:v>89</c:v>
                </c:pt>
                <c:pt idx="23">
                  <c:v>90</c:v>
                </c:pt>
                <c:pt idx="24">
                  <c:v>91</c:v>
                </c:pt>
                <c:pt idx="25">
                  <c:v>92</c:v>
                </c:pt>
                <c:pt idx="26">
                  <c:v>93</c:v>
                </c:pt>
                <c:pt idx="27">
                  <c:v>94</c:v>
                </c:pt>
                <c:pt idx="28">
                  <c:v>95</c:v>
                </c:pt>
                <c:pt idx="29">
                  <c:v>96</c:v>
                </c:pt>
                <c:pt idx="30">
                  <c:v>97</c:v>
                </c:pt>
                <c:pt idx="31">
                  <c:v>98</c:v>
                </c:pt>
                <c:pt idx="32">
                  <c:v>99</c:v>
                </c:pt>
                <c:pt idx="33">
                  <c:v>100</c:v>
                </c:pt>
                <c:pt idx="34">
                  <c:v>101</c:v>
                </c:pt>
                <c:pt idx="35">
                  <c:v>102</c:v>
                </c:pt>
                <c:pt idx="36">
                  <c:v>103</c:v>
                </c:pt>
                <c:pt idx="37">
                  <c:v>104</c:v>
                </c:pt>
                <c:pt idx="38">
                  <c:v>105</c:v>
                </c:pt>
                <c:pt idx="39">
                  <c:v>106</c:v>
                </c:pt>
                <c:pt idx="40">
                  <c:v>107</c:v>
                </c:pt>
                <c:pt idx="41">
                  <c:v>108</c:v>
                </c:pt>
                <c:pt idx="42">
                  <c:v>109</c:v>
                </c:pt>
              </c:numCache>
            </c:numRef>
          </c:cat>
          <c:val>
            <c:numRef>
              <c:f>'[1]Income D'!$U$3:$U$45</c:f>
              <c:numCache>
                <c:formatCode>General</c:formatCode>
                <c:ptCount val="4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12577.557813375097</c:v>
                </c:pt>
                <c:pt idx="20">
                  <c:v>21082</c:v>
                </c:pt>
                <c:pt idx="21">
                  <c:v>21082</c:v>
                </c:pt>
                <c:pt idx="22">
                  <c:v>21082</c:v>
                </c:pt>
                <c:pt idx="23">
                  <c:v>21082</c:v>
                </c:pt>
                <c:pt idx="24">
                  <c:v>21082</c:v>
                </c:pt>
                <c:pt idx="25">
                  <c:v>21082</c:v>
                </c:pt>
                <c:pt idx="26">
                  <c:v>21082</c:v>
                </c:pt>
                <c:pt idx="27">
                  <c:v>9735.3071464555032</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numCache>
            </c:numRef>
          </c:val>
          <c:extLst>
            <c:ext xmlns:c16="http://schemas.microsoft.com/office/drawing/2014/chart" uri="{C3380CC4-5D6E-409C-BE32-E72D297353CC}">
              <c16:uniqueId val="{00000003-D0AC-4ABD-A780-032105B40E85}"/>
            </c:ext>
          </c:extLst>
        </c:ser>
        <c:ser>
          <c:idx val="4"/>
          <c:order val="4"/>
          <c:tx>
            <c:v>5%-95%</c:v>
          </c:tx>
          <c:spPr>
            <a:solidFill>
              <a:schemeClr val="bg1">
                <a:lumMod val="85000"/>
              </a:schemeClr>
            </a:solidFill>
            <a:ln w="25400">
              <a:noFill/>
            </a:ln>
            <a:effectLst/>
          </c:spPr>
          <c:cat>
            <c:numRef>
              <c:f>'[1]Charts - Target'!$A$2:$A$44</c:f>
              <c:numCache>
                <c:formatCode>General</c:formatCode>
                <c:ptCount val="43"/>
                <c:pt idx="0">
                  <c:v>67</c:v>
                </c:pt>
                <c:pt idx="1">
                  <c:v>68</c:v>
                </c:pt>
                <c:pt idx="2">
                  <c:v>69</c:v>
                </c:pt>
                <c:pt idx="3">
                  <c:v>70</c:v>
                </c:pt>
                <c:pt idx="4">
                  <c:v>71</c:v>
                </c:pt>
                <c:pt idx="5">
                  <c:v>72</c:v>
                </c:pt>
                <c:pt idx="6">
                  <c:v>73</c:v>
                </c:pt>
                <c:pt idx="7">
                  <c:v>74</c:v>
                </c:pt>
                <c:pt idx="8">
                  <c:v>75</c:v>
                </c:pt>
                <c:pt idx="9">
                  <c:v>76</c:v>
                </c:pt>
                <c:pt idx="10">
                  <c:v>77</c:v>
                </c:pt>
                <c:pt idx="11">
                  <c:v>78</c:v>
                </c:pt>
                <c:pt idx="12">
                  <c:v>79</c:v>
                </c:pt>
                <c:pt idx="13">
                  <c:v>80</c:v>
                </c:pt>
                <c:pt idx="14">
                  <c:v>81</c:v>
                </c:pt>
                <c:pt idx="15">
                  <c:v>82</c:v>
                </c:pt>
                <c:pt idx="16">
                  <c:v>83</c:v>
                </c:pt>
                <c:pt idx="17">
                  <c:v>84</c:v>
                </c:pt>
                <c:pt idx="18">
                  <c:v>85</c:v>
                </c:pt>
                <c:pt idx="19">
                  <c:v>86</c:v>
                </c:pt>
                <c:pt idx="20">
                  <c:v>87</c:v>
                </c:pt>
                <c:pt idx="21">
                  <c:v>88</c:v>
                </c:pt>
                <c:pt idx="22">
                  <c:v>89</c:v>
                </c:pt>
                <c:pt idx="23">
                  <c:v>90</c:v>
                </c:pt>
                <c:pt idx="24">
                  <c:v>91</c:v>
                </c:pt>
                <c:pt idx="25">
                  <c:v>92</c:v>
                </c:pt>
                <c:pt idx="26">
                  <c:v>93</c:v>
                </c:pt>
                <c:pt idx="27">
                  <c:v>94</c:v>
                </c:pt>
                <c:pt idx="28">
                  <c:v>95</c:v>
                </c:pt>
                <c:pt idx="29">
                  <c:v>96</c:v>
                </c:pt>
                <c:pt idx="30">
                  <c:v>97</c:v>
                </c:pt>
                <c:pt idx="31">
                  <c:v>98</c:v>
                </c:pt>
                <c:pt idx="32">
                  <c:v>99</c:v>
                </c:pt>
                <c:pt idx="33">
                  <c:v>100</c:v>
                </c:pt>
                <c:pt idx="34">
                  <c:v>101</c:v>
                </c:pt>
                <c:pt idx="35">
                  <c:v>102</c:v>
                </c:pt>
                <c:pt idx="36">
                  <c:v>103</c:v>
                </c:pt>
                <c:pt idx="37">
                  <c:v>104</c:v>
                </c:pt>
                <c:pt idx="38">
                  <c:v>105</c:v>
                </c:pt>
                <c:pt idx="39">
                  <c:v>106</c:v>
                </c:pt>
                <c:pt idx="40">
                  <c:v>107</c:v>
                </c:pt>
                <c:pt idx="41">
                  <c:v>108</c:v>
                </c:pt>
                <c:pt idx="42">
                  <c:v>109</c:v>
                </c:pt>
              </c:numCache>
            </c:numRef>
          </c:cat>
          <c:val>
            <c:numRef>
              <c:f>'[1]Income D'!$V$3:$V$45</c:f>
              <c:numCache>
                <c:formatCode>General</c:formatCode>
                <c:ptCount val="4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4291.904250854197</c:v>
                </c:pt>
                <c:pt idx="19">
                  <c:v>4150.3361929435996</c:v>
                </c:pt>
                <c:pt idx="20">
                  <c:v>3247.2330603412993</c:v>
                </c:pt>
                <c:pt idx="21">
                  <c:v>1781.4785653588988</c:v>
                </c:pt>
                <c:pt idx="22">
                  <c:v>647.70945728340303</c:v>
                </c:pt>
                <c:pt idx="23">
                  <c:v>3929.0462041010032</c:v>
                </c:pt>
                <c:pt idx="24">
                  <c:v>2010.9217564482969</c:v>
                </c:pt>
                <c:pt idx="25">
                  <c:v>183.1816060814017</c:v>
                </c:pt>
                <c:pt idx="26">
                  <c:v>0</c:v>
                </c:pt>
                <c:pt idx="27">
                  <c:v>11346.692853544497</c:v>
                </c:pt>
                <c:pt idx="28">
                  <c:v>21082</c:v>
                </c:pt>
                <c:pt idx="29">
                  <c:v>21082</c:v>
                </c:pt>
                <c:pt idx="30">
                  <c:v>21082</c:v>
                </c:pt>
                <c:pt idx="31">
                  <c:v>21082</c:v>
                </c:pt>
                <c:pt idx="32">
                  <c:v>21082</c:v>
                </c:pt>
                <c:pt idx="33">
                  <c:v>21082</c:v>
                </c:pt>
                <c:pt idx="34">
                  <c:v>21082</c:v>
                </c:pt>
                <c:pt idx="35">
                  <c:v>7647.5810047483974</c:v>
                </c:pt>
                <c:pt idx="36">
                  <c:v>0</c:v>
                </c:pt>
                <c:pt idx="37">
                  <c:v>0</c:v>
                </c:pt>
                <c:pt idx="38">
                  <c:v>0</c:v>
                </c:pt>
                <c:pt idx="39">
                  <c:v>0</c:v>
                </c:pt>
                <c:pt idx="40">
                  <c:v>0</c:v>
                </c:pt>
                <c:pt idx="41">
                  <c:v>0</c:v>
                </c:pt>
                <c:pt idx="42">
                  <c:v>0</c:v>
                </c:pt>
              </c:numCache>
            </c:numRef>
          </c:val>
          <c:extLst>
            <c:ext xmlns:c16="http://schemas.microsoft.com/office/drawing/2014/chart" uri="{C3380CC4-5D6E-409C-BE32-E72D297353CC}">
              <c16:uniqueId val="{00000004-D0AC-4ABD-A780-032105B40E85}"/>
            </c:ext>
          </c:extLst>
        </c:ser>
        <c:ser>
          <c:idx val="5"/>
          <c:order val="5"/>
          <c:tx>
            <c:v>1%-99%</c:v>
          </c:tx>
          <c:spPr>
            <a:solidFill>
              <a:schemeClr val="bg1">
                <a:lumMod val="95000"/>
              </a:schemeClr>
            </a:solidFill>
            <a:ln w="25400">
              <a:noFill/>
            </a:ln>
            <a:effectLst/>
          </c:spPr>
          <c:cat>
            <c:numRef>
              <c:f>'[1]Charts - Target'!$A$2:$A$44</c:f>
              <c:numCache>
                <c:formatCode>General</c:formatCode>
                <c:ptCount val="43"/>
                <c:pt idx="0">
                  <c:v>67</c:v>
                </c:pt>
                <c:pt idx="1">
                  <c:v>68</c:v>
                </c:pt>
                <c:pt idx="2">
                  <c:v>69</c:v>
                </c:pt>
                <c:pt idx="3">
                  <c:v>70</c:v>
                </c:pt>
                <c:pt idx="4">
                  <c:v>71</c:v>
                </c:pt>
                <c:pt idx="5">
                  <c:v>72</c:v>
                </c:pt>
                <c:pt idx="6">
                  <c:v>73</c:v>
                </c:pt>
                <c:pt idx="7">
                  <c:v>74</c:v>
                </c:pt>
                <c:pt idx="8">
                  <c:v>75</c:v>
                </c:pt>
                <c:pt idx="9">
                  <c:v>76</c:v>
                </c:pt>
                <c:pt idx="10">
                  <c:v>77</c:v>
                </c:pt>
                <c:pt idx="11">
                  <c:v>78</c:v>
                </c:pt>
                <c:pt idx="12">
                  <c:v>79</c:v>
                </c:pt>
                <c:pt idx="13">
                  <c:v>80</c:v>
                </c:pt>
                <c:pt idx="14">
                  <c:v>81</c:v>
                </c:pt>
                <c:pt idx="15">
                  <c:v>82</c:v>
                </c:pt>
                <c:pt idx="16">
                  <c:v>83</c:v>
                </c:pt>
                <c:pt idx="17">
                  <c:v>84</c:v>
                </c:pt>
                <c:pt idx="18">
                  <c:v>85</c:v>
                </c:pt>
                <c:pt idx="19">
                  <c:v>86</c:v>
                </c:pt>
                <c:pt idx="20">
                  <c:v>87</c:v>
                </c:pt>
                <c:pt idx="21">
                  <c:v>88</c:v>
                </c:pt>
                <c:pt idx="22">
                  <c:v>89</c:v>
                </c:pt>
                <c:pt idx="23">
                  <c:v>90</c:v>
                </c:pt>
                <c:pt idx="24">
                  <c:v>91</c:v>
                </c:pt>
                <c:pt idx="25">
                  <c:v>92</c:v>
                </c:pt>
                <c:pt idx="26">
                  <c:v>93</c:v>
                </c:pt>
                <c:pt idx="27">
                  <c:v>94</c:v>
                </c:pt>
                <c:pt idx="28">
                  <c:v>95</c:v>
                </c:pt>
                <c:pt idx="29">
                  <c:v>96</c:v>
                </c:pt>
                <c:pt idx="30">
                  <c:v>97</c:v>
                </c:pt>
                <c:pt idx="31">
                  <c:v>98</c:v>
                </c:pt>
                <c:pt idx="32">
                  <c:v>99</c:v>
                </c:pt>
                <c:pt idx="33">
                  <c:v>100</c:v>
                </c:pt>
                <c:pt idx="34">
                  <c:v>101</c:v>
                </c:pt>
                <c:pt idx="35">
                  <c:v>102</c:v>
                </c:pt>
                <c:pt idx="36">
                  <c:v>103</c:v>
                </c:pt>
                <c:pt idx="37">
                  <c:v>104</c:v>
                </c:pt>
                <c:pt idx="38">
                  <c:v>105</c:v>
                </c:pt>
                <c:pt idx="39">
                  <c:v>106</c:v>
                </c:pt>
                <c:pt idx="40">
                  <c:v>107</c:v>
                </c:pt>
                <c:pt idx="41">
                  <c:v>108</c:v>
                </c:pt>
                <c:pt idx="42">
                  <c:v>109</c:v>
                </c:pt>
              </c:numCache>
            </c:numRef>
          </c:cat>
          <c:val>
            <c:numRef>
              <c:f>'[1]Income D'!$W$3:$W$45</c:f>
              <c:numCache>
                <c:formatCode>General</c:formatCode>
                <c:ptCount val="4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901.29335746170545</c:v>
                </c:pt>
                <c:pt idx="19">
                  <c:v>861.51754531379993</c:v>
                </c:pt>
                <c:pt idx="20">
                  <c:v>1630.946494831398</c:v>
                </c:pt>
                <c:pt idx="21">
                  <c:v>2915.3427222458995</c:v>
                </c:pt>
                <c:pt idx="22">
                  <c:v>3920.5265468384969</c:v>
                </c:pt>
                <c:pt idx="23">
                  <c:v>7002.2729481761999</c:v>
                </c:pt>
                <c:pt idx="24">
                  <c:v>8186.5784366659063</c:v>
                </c:pt>
                <c:pt idx="25">
                  <c:v>9304.7897348088009</c:v>
                </c:pt>
                <c:pt idx="26">
                  <c:v>7836.1611809520982</c:v>
                </c:pt>
                <c:pt idx="27">
                  <c:v>5891.4487119874975</c:v>
                </c:pt>
                <c:pt idx="28">
                  <c:v>10229.518173542201</c:v>
                </c:pt>
                <c:pt idx="29">
                  <c:v>7254.0966584448033</c:v>
                </c:pt>
                <c:pt idx="30">
                  <c:v>4426.7308405129006</c:v>
                </c:pt>
                <c:pt idx="31">
                  <c:v>1809.354697975803</c:v>
                </c:pt>
                <c:pt idx="32">
                  <c:v>0</c:v>
                </c:pt>
                <c:pt idx="33">
                  <c:v>0</c:v>
                </c:pt>
                <c:pt idx="34">
                  <c:v>0</c:v>
                </c:pt>
                <c:pt idx="35">
                  <c:v>13434.418995251603</c:v>
                </c:pt>
                <c:pt idx="36">
                  <c:v>21082</c:v>
                </c:pt>
                <c:pt idx="37">
                  <c:v>21082</c:v>
                </c:pt>
                <c:pt idx="38">
                  <c:v>21082</c:v>
                </c:pt>
                <c:pt idx="39">
                  <c:v>13123.737742966099</c:v>
                </c:pt>
                <c:pt idx="40">
                  <c:v>0</c:v>
                </c:pt>
                <c:pt idx="41">
                  <c:v>0</c:v>
                </c:pt>
                <c:pt idx="42">
                  <c:v>0</c:v>
                </c:pt>
              </c:numCache>
            </c:numRef>
          </c:val>
          <c:extLst>
            <c:ext xmlns:c16="http://schemas.microsoft.com/office/drawing/2014/chart" uri="{C3380CC4-5D6E-409C-BE32-E72D297353CC}">
              <c16:uniqueId val="{00000005-D0AC-4ABD-A780-032105B40E85}"/>
            </c:ext>
          </c:extLst>
        </c:ser>
        <c:dLbls>
          <c:showLegendKey val="0"/>
          <c:showVal val="0"/>
          <c:showCatName val="0"/>
          <c:showSerName val="0"/>
          <c:showPercent val="0"/>
          <c:showBubbleSize val="0"/>
        </c:dLbls>
        <c:axId val="1966367024"/>
        <c:axId val="1966367440"/>
      </c:areaChart>
      <c:lineChart>
        <c:grouping val="standard"/>
        <c:varyColors val="0"/>
        <c:ser>
          <c:idx val="2"/>
          <c:order val="6"/>
          <c:tx>
            <c:v>Median</c:v>
          </c:tx>
          <c:spPr>
            <a:ln w="31750" cap="rnd">
              <a:solidFill>
                <a:schemeClr val="tx1"/>
              </a:solidFill>
              <a:prstDash val="solid"/>
              <a:round/>
            </a:ln>
            <a:effectLst/>
          </c:spPr>
          <c:marker>
            <c:symbol val="none"/>
          </c:marker>
          <c:cat>
            <c:numRef>
              <c:f>'[1]Charts - Target'!$A$2:$A$44</c:f>
              <c:numCache>
                <c:formatCode>General</c:formatCode>
                <c:ptCount val="43"/>
                <c:pt idx="0">
                  <c:v>67</c:v>
                </c:pt>
                <c:pt idx="1">
                  <c:v>68</c:v>
                </c:pt>
                <c:pt idx="2">
                  <c:v>69</c:v>
                </c:pt>
                <c:pt idx="3">
                  <c:v>70</c:v>
                </c:pt>
                <c:pt idx="4">
                  <c:v>71</c:v>
                </c:pt>
                <c:pt idx="5">
                  <c:v>72</c:v>
                </c:pt>
                <c:pt idx="6">
                  <c:v>73</c:v>
                </c:pt>
                <c:pt idx="7">
                  <c:v>74</c:v>
                </c:pt>
                <c:pt idx="8">
                  <c:v>75</c:v>
                </c:pt>
                <c:pt idx="9">
                  <c:v>76</c:v>
                </c:pt>
                <c:pt idx="10">
                  <c:v>77</c:v>
                </c:pt>
                <c:pt idx="11">
                  <c:v>78</c:v>
                </c:pt>
                <c:pt idx="12">
                  <c:v>79</c:v>
                </c:pt>
                <c:pt idx="13">
                  <c:v>80</c:v>
                </c:pt>
                <c:pt idx="14">
                  <c:v>81</c:v>
                </c:pt>
                <c:pt idx="15">
                  <c:v>82</c:v>
                </c:pt>
                <c:pt idx="16">
                  <c:v>83</c:v>
                </c:pt>
                <c:pt idx="17">
                  <c:v>84</c:v>
                </c:pt>
                <c:pt idx="18">
                  <c:v>85</c:v>
                </c:pt>
                <c:pt idx="19">
                  <c:v>86</c:v>
                </c:pt>
                <c:pt idx="20">
                  <c:v>87</c:v>
                </c:pt>
                <c:pt idx="21">
                  <c:v>88</c:v>
                </c:pt>
                <c:pt idx="22">
                  <c:v>89</c:v>
                </c:pt>
                <c:pt idx="23">
                  <c:v>90</c:v>
                </c:pt>
                <c:pt idx="24">
                  <c:v>91</c:v>
                </c:pt>
                <c:pt idx="25">
                  <c:v>92</c:v>
                </c:pt>
                <c:pt idx="26">
                  <c:v>93</c:v>
                </c:pt>
                <c:pt idx="27">
                  <c:v>94</c:v>
                </c:pt>
                <c:pt idx="28">
                  <c:v>95</c:v>
                </c:pt>
                <c:pt idx="29">
                  <c:v>96</c:v>
                </c:pt>
                <c:pt idx="30">
                  <c:v>97</c:v>
                </c:pt>
                <c:pt idx="31">
                  <c:v>98</c:v>
                </c:pt>
                <c:pt idx="32">
                  <c:v>99</c:v>
                </c:pt>
                <c:pt idx="33">
                  <c:v>100</c:v>
                </c:pt>
                <c:pt idx="34">
                  <c:v>101</c:v>
                </c:pt>
                <c:pt idx="35">
                  <c:v>102</c:v>
                </c:pt>
                <c:pt idx="36">
                  <c:v>103</c:v>
                </c:pt>
                <c:pt idx="37">
                  <c:v>104</c:v>
                </c:pt>
                <c:pt idx="38">
                  <c:v>105</c:v>
                </c:pt>
                <c:pt idx="39">
                  <c:v>106</c:v>
                </c:pt>
                <c:pt idx="40">
                  <c:v>107</c:v>
                </c:pt>
                <c:pt idx="41">
                  <c:v>108</c:v>
                </c:pt>
                <c:pt idx="42">
                  <c:v>109</c:v>
                </c:pt>
              </c:numCache>
            </c:numRef>
          </c:cat>
          <c:val>
            <c:numRef>
              <c:f>'[1]Income D'!$T$3:$T$45</c:f>
              <c:numCache>
                <c:formatCode>General</c:formatCode>
                <c:ptCount val="43"/>
                <c:pt idx="0">
                  <c:v>47771</c:v>
                </c:pt>
                <c:pt idx="1">
                  <c:v>47771</c:v>
                </c:pt>
                <c:pt idx="2">
                  <c:v>47771</c:v>
                </c:pt>
                <c:pt idx="3">
                  <c:v>47771</c:v>
                </c:pt>
                <c:pt idx="4">
                  <c:v>47771</c:v>
                </c:pt>
                <c:pt idx="5">
                  <c:v>47771</c:v>
                </c:pt>
                <c:pt idx="6">
                  <c:v>47771</c:v>
                </c:pt>
                <c:pt idx="7">
                  <c:v>47771</c:v>
                </c:pt>
                <c:pt idx="8">
                  <c:v>47771</c:v>
                </c:pt>
                <c:pt idx="9">
                  <c:v>47771</c:v>
                </c:pt>
                <c:pt idx="10">
                  <c:v>47771</c:v>
                </c:pt>
                <c:pt idx="11">
                  <c:v>47771</c:v>
                </c:pt>
                <c:pt idx="12">
                  <c:v>47771</c:v>
                </c:pt>
                <c:pt idx="13">
                  <c:v>47771</c:v>
                </c:pt>
                <c:pt idx="14">
                  <c:v>47771</c:v>
                </c:pt>
                <c:pt idx="15">
                  <c:v>47771</c:v>
                </c:pt>
                <c:pt idx="16">
                  <c:v>47771</c:v>
                </c:pt>
                <c:pt idx="17">
                  <c:v>47771</c:v>
                </c:pt>
                <c:pt idx="18">
                  <c:v>47771</c:v>
                </c:pt>
                <c:pt idx="19">
                  <c:v>47771</c:v>
                </c:pt>
                <c:pt idx="20">
                  <c:v>47771</c:v>
                </c:pt>
                <c:pt idx="21">
                  <c:v>47771</c:v>
                </c:pt>
                <c:pt idx="22">
                  <c:v>44375.165101239603</c:v>
                </c:pt>
                <c:pt idx="23">
                  <c:v>26689</c:v>
                </c:pt>
                <c:pt idx="24">
                  <c:v>26689</c:v>
                </c:pt>
                <c:pt idx="25">
                  <c:v>26689</c:v>
                </c:pt>
                <c:pt idx="26">
                  <c:v>26689</c:v>
                </c:pt>
                <c:pt idx="27">
                  <c:v>26689</c:v>
                </c:pt>
                <c:pt idx="28">
                  <c:v>26689</c:v>
                </c:pt>
                <c:pt idx="29">
                  <c:v>26689</c:v>
                </c:pt>
                <c:pt idx="30">
                  <c:v>26689</c:v>
                </c:pt>
                <c:pt idx="31">
                  <c:v>26689</c:v>
                </c:pt>
                <c:pt idx="32">
                  <c:v>26689</c:v>
                </c:pt>
                <c:pt idx="33">
                  <c:v>26689</c:v>
                </c:pt>
                <c:pt idx="34">
                  <c:v>26689</c:v>
                </c:pt>
                <c:pt idx="35">
                  <c:v>26689</c:v>
                </c:pt>
                <c:pt idx="36">
                  <c:v>26689</c:v>
                </c:pt>
                <c:pt idx="37">
                  <c:v>26689</c:v>
                </c:pt>
                <c:pt idx="38">
                  <c:v>26689</c:v>
                </c:pt>
                <c:pt idx="39">
                  <c:v>26689</c:v>
                </c:pt>
                <c:pt idx="40">
                  <c:v>26689</c:v>
                </c:pt>
                <c:pt idx="41">
                  <c:v>26689</c:v>
                </c:pt>
                <c:pt idx="42">
                  <c:v>26689</c:v>
                </c:pt>
              </c:numCache>
            </c:numRef>
          </c:val>
          <c:smooth val="0"/>
          <c:extLst>
            <c:ext xmlns:c16="http://schemas.microsoft.com/office/drawing/2014/chart" uri="{C3380CC4-5D6E-409C-BE32-E72D297353CC}">
              <c16:uniqueId val="{00000006-D0AC-4ABD-A780-032105B40E85}"/>
            </c:ext>
          </c:extLst>
        </c:ser>
        <c:ser>
          <c:idx val="7"/>
          <c:order val="7"/>
          <c:tx>
            <c:v>Income Target</c:v>
          </c:tx>
          <c:spPr>
            <a:ln w="28575" cap="rnd">
              <a:solidFill>
                <a:schemeClr val="accent2">
                  <a:lumMod val="75000"/>
                </a:schemeClr>
              </a:solidFill>
              <a:prstDash val="dash"/>
              <a:round/>
            </a:ln>
            <a:effectLst/>
          </c:spPr>
          <c:marker>
            <c:symbol val="none"/>
          </c:marker>
          <c:cat>
            <c:numRef>
              <c:f>'[1]Charts - Target'!$A$2:$A$44</c:f>
              <c:numCache>
                <c:formatCode>General</c:formatCode>
                <c:ptCount val="43"/>
                <c:pt idx="0">
                  <c:v>67</c:v>
                </c:pt>
                <c:pt idx="1">
                  <c:v>68</c:v>
                </c:pt>
                <c:pt idx="2">
                  <c:v>69</c:v>
                </c:pt>
                <c:pt idx="3">
                  <c:v>70</c:v>
                </c:pt>
                <c:pt idx="4">
                  <c:v>71</c:v>
                </c:pt>
                <c:pt idx="5">
                  <c:v>72</c:v>
                </c:pt>
                <c:pt idx="6">
                  <c:v>73</c:v>
                </c:pt>
                <c:pt idx="7">
                  <c:v>74</c:v>
                </c:pt>
                <c:pt idx="8">
                  <c:v>75</c:v>
                </c:pt>
                <c:pt idx="9">
                  <c:v>76</c:v>
                </c:pt>
                <c:pt idx="10">
                  <c:v>77</c:v>
                </c:pt>
                <c:pt idx="11">
                  <c:v>78</c:v>
                </c:pt>
                <c:pt idx="12">
                  <c:v>79</c:v>
                </c:pt>
                <c:pt idx="13">
                  <c:v>80</c:v>
                </c:pt>
                <c:pt idx="14">
                  <c:v>81</c:v>
                </c:pt>
                <c:pt idx="15">
                  <c:v>82</c:v>
                </c:pt>
                <c:pt idx="16">
                  <c:v>83</c:v>
                </c:pt>
                <c:pt idx="17">
                  <c:v>84</c:v>
                </c:pt>
                <c:pt idx="18">
                  <c:v>85</c:v>
                </c:pt>
                <c:pt idx="19">
                  <c:v>86</c:v>
                </c:pt>
                <c:pt idx="20">
                  <c:v>87</c:v>
                </c:pt>
                <c:pt idx="21">
                  <c:v>88</c:v>
                </c:pt>
                <c:pt idx="22">
                  <c:v>89</c:v>
                </c:pt>
                <c:pt idx="23">
                  <c:v>90</c:v>
                </c:pt>
                <c:pt idx="24">
                  <c:v>91</c:v>
                </c:pt>
                <c:pt idx="25">
                  <c:v>92</c:v>
                </c:pt>
                <c:pt idx="26">
                  <c:v>93</c:v>
                </c:pt>
                <c:pt idx="27">
                  <c:v>94</c:v>
                </c:pt>
                <c:pt idx="28">
                  <c:v>95</c:v>
                </c:pt>
                <c:pt idx="29">
                  <c:v>96</c:v>
                </c:pt>
                <c:pt idx="30">
                  <c:v>97</c:v>
                </c:pt>
                <c:pt idx="31">
                  <c:v>98</c:v>
                </c:pt>
                <c:pt idx="32">
                  <c:v>99</c:v>
                </c:pt>
                <c:pt idx="33">
                  <c:v>100</c:v>
                </c:pt>
                <c:pt idx="34">
                  <c:v>101</c:v>
                </c:pt>
                <c:pt idx="35">
                  <c:v>102</c:v>
                </c:pt>
                <c:pt idx="36">
                  <c:v>103</c:v>
                </c:pt>
                <c:pt idx="37">
                  <c:v>104</c:v>
                </c:pt>
                <c:pt idx="38">
                  <c:v>105</c:v>
                </c:pt>
                <c:pt idx="39">
                  <c:v>106</c:v>
                </c:pt>
                <c:pt idx="40">
                  <c:v>107</c:v>
                </c:pt>
                <c:pt idx="41">
                  <c:v>108</c:v>
                </c:pt>
                <c:pt idx="42">
                  <c:v>109</c:v>
                </c:pt>
              </c:numCache>
            </c:numRef>
          </c:cat>
          <c:val>
            <c:numRef>
              <c:f>'[1]Charts - Target'!$B$2:$B$44</c:f>
              <c:numCache>
                <c:formatCode>General</c:formatCode>
                <c:ptCount val="43"/>
                <c:pt idx="0">
                  <c:v>47771</c:v>
                </c:pt>
                <c:pt idx="1">
                  <c:v>47771</c:v>
                </c:pt>
                <c:pt idx="2">
                  <c:v>47771</c:v>
                </c:pt>
                <c:pt idx="3">
                  <c:v>47771</c:v>
                </c:pt>
                <c:pt idx="4">
                  <c:v>47771</c:v>
                </c:pt>
                <c:pt idx="5">
                  <c:v>47771</c:v>
                </c:pt>
                <c:pt idx="6">
                  <c:v>47771</c:v>
                </c:pt>
                <c:pt idx="7">
                  <c:v>47771</c:v>
                </c:pt>
                <c:pt idx="8">
                  <c:v>47771</c:v>
                </c:pt>
                <c:pt idx="9">
                  <c:v>47771</c:v>
                </c:pt>
                <c:pt idx="10">
                  <c:v>47771</c:v>
                </c:pt>
                <c:pt idx="11">
                  <c:v>47771</c:v>
                </c:pt>
                <c:pt idx="12">
                  <c:v>47771</c:v>
                </c:pt>
                <c:pt idx="13">
                  <c:v>47771</c:v>
                </c:pt>
                <c:pt idx="14">
                  <c:v>47771</c:v>
                </c:pt>
                <c:pt idx="15">
                  <c:v>47771</c:v>
                </c:pt>
                <c:pt idx="16">
                  <c:v>47771</c:v>
                </c:pt>
                <c:pt idx="17">
                  <c:v>47771</c:v>
                </c:pt>
                <c:pt idx="18">
                  <c:v>47771</c:v>
                </c:pt>
                <c:pt idx="19">
                  <c:v>47771</c:v>
                </c:pt>
                <c:pt idx="20">
                  <c:v>47771</c:v>
                </c:pt>
                <c:pt idx="21">
                  <c:v>47771</c:v>
                </c:pt>
                <c:pt idx="22">
                  <c:v>47771</c:v>
                </c:pt>
                <c:pt idx="23">
                  <c:v>47771</c:v>
                </c:pt>
                <c:pt idx="24">
                  <c:v>47771</c:v>
                </c:pt>
                <c:pt idx="25">
                  <c:v>47771</c:v>
                </c:pt>
                <c:pt idx="26">
                  <c:v>47771</c:v>
                </c:pt>
                <c:pt idx="27">
                  <c:v>47771</c:v>
                </c:pt>
                <c:pt idx="28">
                  <c:v>47771</c:v>
                </c:pt>
                <c:pt idx="29">
                  <c:v>47771</c:v>
                </c:pt>
                <c:pt idx="30">
                  <c:v>47771</c:v>
                </c:pt>
                <c:pt idx="31">
                  <c:v>47771</c:v>
                </c:pt>
                <c:pt idx="32">
                  <c:v>47771</c:v>
                </c:pt>
                <c:pt idx="33">
                  <c:v>47771</c:v>
                </c:pt>
                <c:pt idx="34">
                  <c:v>47771</c:v>
                </c:pt>
                <c:pt idx="35">
                  <c:v>47771</c:v>
                </c:pt>
                <c:pt idx="36">
                  <c:v>47771</c:v>
                </c:pt>
                <c:pt idx="37">
                  <c:v>47771</c:v>
                </c:pt>
                <c:pt idx="38">
                  <c:v>47771</c:v>
                </c:pt>
                <c:pt idx="39">
                  <c:v>47771</c:v>
                </c:pt>
                <c:pt idx="40">
                  <c:v>47771</c:v>
                </c:pt>
                <c:pt idx="41">
                  <c:v>47771</c:v>
                </c:pt>
                <c:pt idx="42">
                  <c:v>47771</c:v>
                </c:pt>
              </c:numCache>
            </c:numRef>
          </c:val>
          <c:smooth val="0"/>
          <c:extLst>
            <c:ext xmlns:c16="http://schemas.microsoft.com/office/drawing/2014/chart" uri="{C3380CC4-5D6E-409C-BE32-E72D297353CC}">
              <c16:uniqueId val="{00000007-D0AC-4ABD-A780-032105B40E85}"/>
            </c:ext>
          </c:extLst>
        </c:ser>
        <c:dLbls>
          <c:showLegendKey val="0"/>
          <c:showVal val="0"/>
          <c:showCatName val="0"/>
          <c:showSerName val="0"/>
          <c:showPercent val="0"/>
          <c:showBubbleSize val="0"/>
        </c:dLbls>
        <c:marker val="1"/>
        <c:smooth val="0"/>
        <c:axId val="1966367024"/>
        <c:axId val="1966367440"/>
      </c:lineChart>
      <c:catAx>
        <c:axId val="19663670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Cambria" panose="02040503050406030204" pitchFamily="18" charset="0"/>
                    <a:ea typeface="Cambria" panose="02040503050406030204" pitchFamily="18" charset="0"/>
                    <a:cs typeface="+mn-cs"/>
                  </a:defRPr>
                </a:pPr>
                <a:r>
                  <a:rPr lang="en-US" sz="1200" b="1" dirty="0">
                    <a:solidFill>
                      <a:schemeClr val="tx1"/>
                    </a:solidFill>
                    <a:latin typeface="Cambria" panose="02040503050406030204" pitchFamily="18" charset="0"/>
                    <a:ea typeface="Cambria" panose="02040503050406030204" pitchFamily="18" charset="0"/>
                  </a:rPr>
                  <a:t>Age</a:t>
                </a:r>
              </a:p>
            </c:rich>
          </c:tx>
          <c:layout>
            <c:manualLayout>
              <c:xMode val="edge"/>
              <c:yMode val="edge"/>
              <c:x val="0.47235139578169133"/>
              <c:y val="0.9400980989311839"/>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966367440"/>
        <c:crosses val="autoZero"/>
        <c:auto val="1"/>
        <c:lblAlgn val="ctr"/>
        <c:lblOffset val="100"/>
        <c:tickLblSkip val="5"/>
        <c:tickMarkSkip val="5"/>
        <c:noMultiLvlLbl val="0"/>
      </c:catAx>
      <c:valAx>
        <c:axId val="1966367440"/>
        <c:scaling>
          <c:orientation val="minMax"/>
          <c:max val="70000"/>
          <c:min val="2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Cambria" panose="02040503050406030204" pitchFamily="18" charset="0"/>
                    <a:ea typeface="Cambria" panose="02040503050406030204" pitchFamily="18" charset="0"/>
                    <a:cs typeface="+mn-cs"/>
                  </a:defRPr>
                </a:pPr>
                <a:r>
                  <a:rPr lang="en-US" sz="1200" b="1" dirty="0">
                    <a:solidFill>
                      <a:schemeClr val="tx1"/>
                    </a:solidFill>
                    <a:latin typeface="Cambria" panose="02040503050406030204" pitchFamily="18" charset="0"/>
                    <a:ea typeface="Cambria" panose="02040503050406030204" pitchFamily="18" charset="0"/>
                  </a:rPr>
                  <a:t>Income</a:t>
                </a:r>
              </a:p>
            </c:rich>
          </c:tx>
          <c:layout>
            <c:manualLayout>
              <c:xMode val="edge"/>
              <c:yMode val="edge"/>
              <c:x val="0"/>
              <c:y val="0.40034579496777195"/>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title>
        <c:numFmt formatCode="&quot;$&quot;#,##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966367024"/>
        <c:crosses val="autoZero"/>
        <c:crossBetween val="midCat"/>
      </c:valAx>
      <c:spPr>
        <a:noFill/>
        <a:ln>
          <a:solidFill>
            <a:schemeClr val="tx1"/>
          </a:solidFill>
        </a:ln>
        <a:effectLst/>
      </c:spPr>
    </c:plotArea>
    <c:legend>
      <c:legendPos val="r"/>
      <c:legendEntry>
        <c:idx val="3"/>
        <c:delete val="1"/>
      </c:legendEntry>
      <c:legendEntry>
        <c:idx val="4"/>
        <c:delete val="1"/>
      </c:legendEntry>
      <c:legendEntry>
        <c:idx val="5"/>
        <c:delete val="1"/>
      </c:legendEntry>
      <c:layout>
        <c:manualLayout>
          <c:xMode val="edge"/>
          <c:yMode val="edge"/>
          <c:x val="0.80843006256565775"/>
          <c:y val="0.3326688485426697"/>
          <c:w val="0.19156993743434234"/>
          <c:h val="0.4518858833327883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sz="9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E5F652-B2D1-41A5-A80E-FB13FDE8B7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a:extLst>
              <a:ext uri="{FF2B5EF4-FFF2-40B4-BE49-F238E27FC236}">
                <a16:creationId xmlns:a16="http://schemas.microsoft.com/office/drawing/2014/main" id="{BEDE6664-4556-4819-ACD7-8BE52C8EE6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882D94-9482-4286-B6CC-25E415F33A7A}" type="datetimeFigureOut">
              <a:rPr lang="en-AU" smtClean="0"/>
              <a:t>30/04/2024</a:t>
            </a:fld>
            <a:endParaRPr lang="en-AU" dirty="0"/>
          </a:p>
        </p:txBody>
      </p:sp>
      <p:sp>
        <p:nvSpPr>
          <p:cNvPr id="4" name="Footer Placeholder 3">
            <a:extLst>
              <a:ext uri="{FF2B5EF4-FFF2-40B4-BE49-F238E27FC236}">
                <a16:creationId xmlns:a16="http://schemas.microsoft.com/office/drawing/2014/main" id="{0E987DC8-9A5C-4EB8-925A-F83A1BCB9B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a:extLst>
              <a:ext uri="{FF2B5EF4-FFF2-40B4-BE49-F238E27FC236}">
                <a16:creationId xmlns:a16="http://schemas.microsoft.com/office/drawing/2014/main" id="{383B7C32-6938-49F2-BA51-28344BD109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A252A1-1FDE-4721-BABE-8B06CB5E9CF1}" type="slidenum">
              <a:rPr lang="en-AU" smtClean="0"/>
              <a:t>‹#›</a:t>
            </a:fld>
            <a:endParaRPr lang="en-AU" dirty="0"/>
          </a:p>
        </p:txBody>
      </p:sp>
    </p:spTree>
    <p:extLst>
      <p:ext uri="{BB962C8B-B14F-4D97-AF65-F5344CB8AC3E}">
        <p14:creationId xmlns:p14="http://schemas.microsoft.com/office/powerpoint/2010/main" val="1959715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A58297-26F8-42E0-9ACB-37FE4E3E547C}" type="datetimeFigureOut">
              <a:rPr lang="en-AU" smtClean="0"/>
              <a:t>30/04/2024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F1588-627C-48C5-B370-07C0F9908D35}" type="slidenum">
              <a:rPr lang="en-AU" smtClean="0"/>
              <a:t>‹#›</a:t>
            </a:fld>
            <a:endParaRPr lang="en-AU" dirty="0"/>
          </a:p>
        </p:txBody>
      </p:sp>
    </p:spTree>
    <p:extLst>
      <p:ext uri="{BB962C8B-B14F-4D97-AF65-F5344CB8AC3E}">
        <p14:creationId xmlns:p14="http://schemas.microsoft.com/office/powerpoint/2010/main" val="2936435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DF1588-627C-48C5-B370-07C0F9908D35}" type="slidenum">
              <a:rPr lang="en-AU" smtClean="0"/>
              <a:t>2</a:t>
            </a:fld>
            <a:endParaRPr lang="en-AU" dirty="0"/>
          </a:p>
        </p:txBody>
      </p:sp>
    </p:spTree>
    <p:extLst>
      <p:ext uri="{BB962C8B-B14F-4D97-AF65-F5344CB8AC3E}">
        <p14:creationId xmlns:p14="http://schemas.microsoft.com/office/powerpoint/2010/main" val="1320966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DF1588-627C-48C5-B370-07C0F9908D35}" type="slidenum">
              <a:rPr lang="en-AU" smtClean="0"/>
              <a:t>11</a:t>
            </a:fld>
            <a:endParaRPr lang="en-AU" dirty="0"/>
          </a:p>
        </p:txBody>
      </p:sp>
    </p:spTree>
    <p:extLst>
      <p:ext uri="{BB962C8B-B14F-4D97-AF65-F5344CB8AC3E}">
        <p14:creationId xmlns:p14="http://schemas.microsoft.com/office/powerpoint/2010/main" val="974275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DF1588-627C-48C5-B370-07C0F9908D35}" type="slidenum">
              <a:rPr lang="en-AU" smtClean="0"/>
              <a:t>12</a:t>
            </a:fld>
            <a:endParaRPr lang="en-AU" dirty="0"/>
          </a:p>
        </p:txBody>
      </p:sp>
    </p:spTree>
    <p:extLst>
      <p:ext uri="{BB962C8B-B14F-4D97-AF65-F5344CB8AC3E}">
        <p14:creationId xmlns:p14="http://schemas.microsoft.com/office/powerpoint/2010/main" val="425978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DF1588-627C-48C5-B370-07C0F9908D35}" type="slidenum">
              <a:rPr lang="en-AU" smtClean="0"/>
              <a:t>3</a:t>
            </a:fld>
            <a:endParaRPr lang="en-AU" dirty="0"/>
          </a:p>
        </p:txBody>
      </p:sp>
    </p:spTree>
    <p:extLst>
      <p:ext uri="{BB962C8B-B14F-4D97-AF65-F5344CB8AC3E}">
        <p14:creationId xmlns:p14="http://schemas.microsoft.com/office/powerpoint/2010/main" val="3311075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DF1588-627C-48C5-B370-07C0F9908D35}" type="slidenum">
              <a:rPr lang="en-AU" smtClean="0"/>
              <a:t>4</a:t>
            </a:fld>
            <a:endParaRPr lang="en-AU" dirty="0"/>
          </a:p>
        </p:txBody>
      </p:sp>
    </p:spTree>
    <p:extLst>
      <p:ext uri="{BB962C8B-B14F-4D97-AF65-F5344CB8AC3E}">
        <p14:creationId xmlns:p14="http://schemas.microsoft.com/office/powerpoint/2010/main" val="2648653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DF1588-627C-48C5-B370-07C0F9908D35}" type="slidenum">
              <a:rPr lang="en-AU" smtClean="0"/>
              <a:t>5</a:t>
            </a:fld>
            <a:endParaRPr lang="en-AU" dirty="0"/>
          </a:p>
        </p:txBody>
      </p:sp>
    </p:spTree>
    <p:extLst>
      <p:ext uri="{BB962C8B-B14F-4D97-AF65-F5344CB8AC3E}">
        <p14:creationId xmlns:p14="http://schemas.microsoft.com/office/powerpoint/2010/main" val="3566546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DF1588-627C-48C5-B370-07C0F9908D35}" type="slidenum">
              <a:rPr lang="en-AU" smtClean="0"/>
              <a:t>6</a:t>
            </a:fld>
            <a:endParaRPr lang="en-AU" dirty="0"/>
          </a:p>
        </p:txBody>
      </p:sp>
    </p:spTree>
    <p:extLst>
      <p:ext uri="{BB962C8B-B14F-4D97-AF65-F5344CB8AC3E}">
        <p14:creationId xmlns:p14="http://schemas.microsoft.com/office/powerpoint/2010/main" val="4043853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DF1588-627C-48C5-B370-07C0F9908D35}" type="slidenum">
              <a:rPr lang="en-AU" smtClean="0"/>
              <a:t>7</a:t>
            </a:fld>
            <a:endParaRPr lang="en-AU" dirty="0"/>
          </a:p>
        </p:txBody>
      </p:sp>
    </p:spTree>
    <p:extLst>
      <p:ext uri="{BB962C8B-B14F-4D97-AF65-F5344CB8AC3E}">
        <p14:creationId xmlns:p14="http://schemas.microsoft.com/office/powerpoint/2010/main" val="444349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DF1588-627C-48C5-B370-07C0F9908D35}" type="slidenum">
              <a:rPr lang="en-AU" smtClean="0"/>
              <a:t>8</a:t>
            </a:fld>
            <a:endParaRPr lang="en-AU" dirty="0"/>
          </a:p>
        </p:txBody>
      </p:sp>
    </p:spTree>
    <p:extLst>
      <p:ext uri="{BB962C8B-B14F-4D97-AF65-F5344CB8AC3E}">
        <p14:creationId xmlns:p14="http://schemas.microsoft.com/office/powerpoint/2010/main" val="101753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DF1588-627C-48C5-B370-07C0F9908D35}" type="slidenum">
              <a:rPr lang="en-AU" smtClean="0"/>
              <a:t>9</a:t>
            </a:fld>
            <a:endParaRPr lang="en-AU" dirty="0"/>
          </a:p>
        </p:txBody>
      </p:sp>
    </p:spTree>
    <p:extLst>
      <p:ext uri="{BB962C8B-B14F-4D97-AF65-F5344CB8AC3E}">
        <p14:creationId xmlns:p14="http://schemas.microsoft.com/office/powerpoint/2010/main" val="1033576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DF1588-627C-48C5-B370-07C0F9908D35}" type="slidenum">
              <a:rPr lang="en-AU" smtClean="0"/>
              <a:t>10</a:t>
            </a:fld>
            <a:endParaRPr lang="en-AU" dirty="0"/>
          </a:p>
        </p:txBody>
      </p:sp>
    </p:spTree>
    <p:extLst>
      <p:ext uri="{BB962C8B-B14F-4D97-AF65-F5344CB8AC3E}">
        <p14:creationId xmlns:p14="http://schemas.microsoft.com/office/powerpoint/2010/main" val="1596018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9B61A-4FFE-41A0-A356-9B4ED4C675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5DBED8B-966C-49FC-94E3-95672303F6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EBA69A5-8B3F-4794-9823-D9E25BF07115}"/>
              </a:ext>
            </a:extLst>
          </p:cNvPr>
          <p:cNvSpPr>
            <a:spLocks noGrp="1"/>
          </p:cNvSpPr>
          <p:nvPr>
            <p:ph type="dt" sz="half" idx="10"/>
          </p:nvPr>
        </p:nvSpPr>
        <p:spPr>
          <a:xfrm>
            <a:off x="838200" y="6356350"/>
            <a:ext cx="2743200" cy="365125"/>
          </a:xfrm>
          <a:prstGeom prst="rect">
            <a:avLst/>
          </a:prstGeom>
        </p:spPr>
        <p:txBody>
          <a:bodyPr/>
          <a:lstStyle/>
          <a:p>
            <a:fld id="{6B17C45A-B785-4DC8-B971-FBB2553F7C8C}" type="datetime1">
              <a:rPr lang="en-AU" smtClean="0"/>
              <a:t>30/04/2024</a:t>
            </a:fld>
            <a:endParaRPr lang="en-AU" dirty="0"/>
          </a:p>
        </p:txBody>
      </p:sp>
      <p:sp>
        <p:nvSpPr>
          <p:cNvPr id="5" name="Footer Placeholder 4">
            <a:extLst>
              <a:ext uri="{FF2B5EF4-FFF2-40B4-BE49-F238E27FC236}">
                <a16:creationId xmlns:a16="http://schemas.microsoft.com/office/drawing/2014/main" id="{A24CA5DC-42A3-4DF0-A5E2-6FB2336E042F}"/>
              </a:ext>
            </a:extLst>
          </p:cNvPr>
          <p:cNvSpPr>
            <a:spLocks noGrp="1"/>
          </p:cNvSpPr>
          <p:nvPr>
            <p:ph type="ftr" sz="quarter" idx="11"/>
          </p:nvPr>
        </p:nvSpPr>
        <p:spPr>
          <a:xfrm>
            <a:off x="4038600" y="6356350"/>
            <a:ext cx="4114800" cy="365125"/>
          </a:xfrm>
          <a:prstGeom prst="rect">
            <a:avLst/>
          </a:prstGeom>
        </p:spPr>
        <p:txBody>
          <a:bodyPr/>
          <a:lstStyle/>
          <a:p>
            <a:endParaRPr lang="en-AU" dirty="0"/>
          </a:p>
        </p:txBody>
      </p:sp>
      <p:sp>
        <p:nvSpPr>
          <p:cNvPr id="6" name="Slide Number Placeholder 5">
            <a:extLst>
              <a:ext uri="{FF2B5EF4-FFF2-40B4-BE49-F238E27FC236}">
                <a16:creationId xmlns:a16="http://schemas.microsoft.com/office/drawing/2014/main" id="{172C26CE-A206-4EF3-8B0C-F1EDCF46A6DD}"/>
              </a:ext>
            </a:extLst>
          </p:cNvPr>
          <p:cNvSpPr>
            <a:spLocks noGrp="1"/>
          </p:cNvSpPr>
          <p:nvPr>
            <p:ph type="sldNum" sz="quarter" idx="12"/>
          </p:nvPr>
        </p:nvSpPr>
        <p:spPr/>
        <p:txBody>
          <a:bodyPr/>
          <a:lstStyle/>
          <a:p>
            <a:fld id="{1D1A05B9-B95E-42A2-82DD-B4C37E02D95B}" type="slidenum">
              <a:rPr lang="en-AU" smtClean="0"/>
              <a:t>‹#›</a:t>
            </a:fld>
            <a:endParaRPr lang="en-AU" dirty="0"/>
          </a:p>
        </p:txBody>
      </p:sp>
    </p:spTree>
    <p:extLst>
      <p:ext uri="{BB962C8B-B14F-4D97-AF65-F5344CB8AC3E}">
        <p14:creationId xmlns:p14="http://schemas.microsoft.com/office/powerpoint/2010/main" val="3404061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7CC0C-A7B8-4ADC-95E2-A2C7491B675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C380362-8DCC-47BE-B9B3-0B9B86DC153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86B650C-EC5A-45C6-B131-E2BFCD7B4584}"/>
              </a:ext>
            </a:extLst>
          </p:cNvPr>
          <p:cNvSpPr>
            <a:spLocks noGrp="1"/>
          </p:cNvSpPr>
          <p:nvPr>
            <p:ph type="dt" sz="half" idx="10"/>
          </p:nvPr>
        </p:nvSpPr>
        <p:spPr>
          <a:xfrm>
            <a:off x="838200" y="6356350"/>
            <a:ext cx="2743200" cy="365125"/>
          </a:xfrm>
          <a:prstGeom prst="rect">
            <a:avLst/>
          </a:prstGeom>
        </p:spPr>
        <p:txBody>
          <a:bodyPr/>
          <a:lstStyle/>
          <a:p>
            <a:fld id="{71308C5E-3D7E-488E-A9EF-EB1DFD4398F2}" type="datetime1">
              <a:rPr lang="en-AU" smtClean="0"/>
              <a:t>30/04/2024</a:t>
            </a:fld>
            <a:endParaRPr lang="en-AU" dirty="0"/>
          </a:p>
        </p:txBody>
      </p:sp>
      <p:sp>
        <p:nvSpPr>
          <p:cNvPr id="5" name="Footer Placeholder 4">
            <a:extLst>
              <a:ext uri="{FF2B5EF4-FFF2-40B4-BE49-F238E27FC236}">
                <a16:creationId xmlns:a16="http://schemas.microsoft.com/office/drawing/2014/main" id="{5144A1D4-2919-449B-9787-24B6A31E51A8}"/>
              </a:ext>
            </a:extLst>
          </p:cNvPr>
          <p:cNvSpPr>
            <a:spLocks noGrp="1"/>
          </p:cNvSpPr>
          <p:nvPr>
            <p:ph type="ftr" sz="quarter" idx="11"/>
          </p:nvPr>
        </p:nvSpPr>
        <p:spPr>
          <a:xfrm>
            <a:off x="4038600" y="6356350"/>
            <a:ext cx="4114800" cy="365125"/>
          </a:xfrm>
          <a:prstGeom prst="rect">
            <a:avLst/>
          </a:prstGeom>
        </p:spPr>
        <p:txBody>
          <a:bodyPr/>
          <a:lstStyle/>
          <a:p>
            <a:endParaRPr lang="en-AU" dirty="0"/>
          </a:p>
        </p:txBody>
      </p:sp>
      <p:sp>
        <p:nvSpPr>
          <p:cNvPr id="6" name="Slide Number Placeholder 5">
            <a:extLst>
              <a:ext uri="{FF2B5EF4-FFF2-40B4-BE49-F238E27FC236}">
                <a16:creationId xmlns:a16="http://schemas.microsoft.com/office/drawing/2014/main" id="{1C345611-81D2-4622-ACD7-60FD3CBD4C98}"/>
              </a:ext>
            </a:extLst>
          </p:cNvPr>
          <p:cNvSpPr>
            <a:spLocks noGrp="1"/>
          </p:cNvSpPr>
          <p:nvPr>
            <p:ph type="sldNum" sz="quarter" idx="12"/>
          </p:nvPr>
        </p:nvSpPr>
        <p:spPr/>
        <p:txBody>
          <a:bodyPr/>
          <a:lstStyle/>
          <a:p>
            <a:fld id="{1D1A05B9-B95E-42A2-82DD-B4C37E02D95B}" type="slidenum">
              <a:rPr lang="en-AU" smtClean="0"/>
              <a:t>‹#›</a:t>
            </a:fld>
            <a:endParaRPr lang="en-AU" dirty="0"/>
          </a:p>
        </p:txBody>
      </p:sp>
    </p:spTree>
    <p:extLst>
      <p:ext uri="{BB962C8B-B14F-4D97-AF65-F5344CB8AC3E}">
        <p14:creationId xmlns:p14="http://schemas.microsoft.com/office/powerpoint/2010/main" val="2852882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9D735F-4308-4DB7-B209-05FD61CD53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5657A79-5AE1-4E5B-872D-5BBF510549F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4B1D833-BF2C-4491-BF53-5C17AF4561AC}"/>
              </a:ext>
            </a:extLst>
          </p:cNvPr>
          <p:cNvSpPr>
            <a:spLocks noGrp="1"/>
          </p:cNvSpPr>
          <p:nvPr>
            <p:ph type="dt" sz="half" idx="10"/>
          </p:nvPr>
        </p:nvSpPr>
        <p:spPr>
          <a:xfrm>
            <a:off x="838200" y="6356350"/>
            <a:ext cx="2743200" cy="365125"/>
          </a:xfrm>
          <a:prstGeom prst="rect">
            <a:avLst/>
          </a:prstGeom>
        </p:spPr>
        <p:txBody>
          <a:bodyPr/>
          <a:lstStyle/>
          <a:p>
            <a:fld id="{C79FE2AC-CB13-4E08-8EC3-4523A7FD47F2}" type="datetime1">
              <a:rPr lang="en-AU" smtClean="0"/>
              <a:t>30/04/2024</a:t>
            </a:fld>
            <a:endParaRPr lang="en-AU" dirty="0"/>
          </a:p>
        </p:txBody>
      </p:sp>
      <p:sp>
        <p:nvSpPr>
          <p:cNvPr id="5" name="Footer Placeholder 4">
            <a:extLst>
              <a:ext uri="{FF2B5EF4-FFF2-40B4-BE49-F238E27FC236}">
                <a16:creationId xmlns:a16="http://schemas.microsoft.com/office/drawing/2014/main" id="{B516E4EF-396E-4BC1-BED6-815D08BBC7DD}"/>
              </a:ext>
            </a:extLst>
          </p:cNvPr>
          <p:cNvSpPr>
            <a:spLocks noGrp="1"/>
          </p:cNvSpPr>
          <p:nvPr>
            <p:ph type="ftr" sz="quarter" idx="11"/>
          </p:nvPr>
        </p:nvSpPr>
        <p:spPr>
          <a:xfrm>
            <a:off x="4038600" y="6356350"/>
            <a:ext cx="4114800" cy="365125"/>
          </a:xfrm>
          <a:prstGeom prst="rect">
            <a:avLst/>
          </a:prstGeom>
        </p:spPr>
        <p:txBody>
          <a:bodyPr/>
          <a:lstStyle/>
          <a:p>
            <a:endParaRPr lang="en-AU" dirty="0"/>
          </a:p>
        </p:txBody>
      </p:sp>
      <p:sp>
        <p:nvSpPr>
          <p:cNvPr id="6" name="Slide Number Placeholder 5">
            <a:extLst>
              <a:ext uri="{FF2B5EF4-FFF2-40B4-BE49-F238E27FC236}">
                <a16:creationId xmlns:a16="http://schemas.microsoft.com/office/drawing/2014/main" id="{2A1155D7-3161-49E2-91B7-D7DDC9863CC1}"/>
              </a:ext>
            </a:extLst>
          </p:cNvPr>
          <p:cNvSpPr>
            <a:spLocks noGrp="1"/>
          </p:cNvSpPr>
          <p:nvPr>
            <p:ph type="sldNum" sz="quarter" idx="12"/>
          </p:nvPr>
        </p:nvSpPr>
        <p:spPr/>
        <p:txBody>
          <a:bodyPr/>
          <a:lstStyle/>
          <a:p>
            <a:fld id="{1D1A05B9-B95E-42A2-82DD-B4C37E02D95B}" type="slidenum">
              <a:rPr lang="en-AU" smtClean="0"/>
              <a:t>‹#›</a:t>
            </a:fld>
            <a:endParaRPr lang="en-AU" dirty="0"/>
          </a:p>
        </p:txBody>
      </p:sp>
    </p:spTree>
    <p:extLst>
      <p:ext uri="{BB962C8B-B14F-4D97-AF65-F5344CB8AC3E}">
        <p14:creationId xmlns:p14="http://schemas.microsoft.com/office/powerpoint/2010/main" val="2394765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441CD-467C-40B7-8C83-39FB711E0DE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9C6952E-42B2-4996-B8CA-8E30663E594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081FA58-25A8-4C93-8DF3-CE39F0D46118}"/>
              </a:ext>
            </a:extLst>
          </p:cNvPr>
          <p:cNvSpPr>
            <a:spLocks noGrp="1"/>
          </p:cNvSpPr>
          <p:nvPr>
            <p:ph type="dt" sz="half" idx="10"/>
          </p:nvPr>
        </p:nvSpPr>
        <p:spPr>
          <a:xfrm>
            <a:off x="838200" y="6356350"/>
            <a:ext cx="2743200" cy="365125"/>
          </a:xfrm>
          <a:prstGeom prst="rect">
            <a:avLst/>
          </a:prstGeom>
        </p:spPr>
        <p:txBody>
          <a:bodyPr/>
          <a:lstStyle/>
          <a:p>
            <a:fld id="{5E6651BC-26F5-4153-83B1-C3B15FA25045}" type="datetime1">
              <a:rPr lang="en-AU" smtClean="0"/>
              <a:t>30/04/2024</a:t>
            </a:fld>
            <a:endParaRPr lang="en-AU" dirty="0"/>
          </a:p>
        </p:txBody>
      </p:sp>
      <p:sp>
        <p:nvSpPr>
          <p:cNvPr id="5" name="Footer Placeholder 4">
            <a:extLst>
              <a:ext uri="{FF2B5EF4-FFF2-40B4-BE49-F238E27FC236}">
                <a16:creationId xmlns:a16="http://schemas.microsoft.com/office/drawing/2014/main" id="{09A1EDC9-589D-4272-B70A-B0403B8D5AAC}"/>
              </a:ext>
            </a:extLst>
          </p:cNvPr>
          <p:cNvSpPr>
            <a:spLocks noGrp="1"/>
          </p:cNvSpPr>
          <p:nvPr>
            <p:ph type="ftr" sz="quarter" idx="11"/>
          </p:nvPr>
        </p:nvSpPr>
        <p:spPr>
          <a:xfrm>
            <a:off x="4038600" y="6356350"/>
            <a:ext cx="4114800" cy="365125"/>
          </a:xfrm>
          <a:prstGeom prst="rect">
            <a:avLst/>
          </a:prstGeom>
        </p:spPr>
        <p:txBody>
          <a:bodyPr/>
          <a:lstStyle/>
          <a:p>
            <a:endParaRPr lang="en-AU" dirty="0"/>
          </a:p>
        </p:txBody>
      </p:sp>
      <p:sp>
        <p:nvSpPr>
          <p:cNvPr id="6" name="Slide Number Placeholder 5">
            <a:extLst>
              <a:ext uri="{FF2B5EF4-FFF2-40B4-BE49-F238E27FC236}">
                <a16:creationId xmlns:a16="http://schemas.microsoft.com/office/drawing/2014/main" id="{F27BF16C-1654-4AE8-B528-0995B81831CB}"/>
              </a:ext>
            </a:extLst>
          </p:cNvPr>
          <p:cNvSpPr>
            <a:spLocks noGrp="1"/>
          </p:cNvSpPr>
          <p:nvPr>
            <p:ph type="sldNum" sz="quarter" idx="12"/>
          </p:nvPr>
        </p:nvSpPr>
        <p:spPr/>
        <p:txBody>
          <a:bodyPr/>
          <a:lstStyle/>
          <a:p>
            <a:fld id="{1D1A05B9-B95E-42A2-82DD-B4C37E02D95B}" type="slidenum">
              <a:rPr lang="en-AU" smtClean="0"/>
              <a:t>‹#›</a:t>
            </a:fld>
            <a:endParaRPr lang="en-AU" dirty="0"/>
          </a:p>
        </p:txBody>
      </p:sp>
    </p:spTree>
    <p:extLst>
      <p:ext uri="{BB962C8B-B14F-4D97-AF65-F5344CB8AC3E}">
        <p14:creationId xmlns:p14="http://schemas.microsoft.com/office/powerpoint/2010/main" val="261965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FE5AE-E016-4CC6-89DA-20EB575864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E00A895-7024-4B91-BCD1-BEE684C239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00EF19-F654-453A-8857-C9B406459EAC}"/>
              </a:ext>
            </a:extLst>
          </p:cNvPr>
          <p:cNvSpPr>
            <a:spLocks noGrp="1"/>
          </p:cNvSpPr>
          <p:nvPr>
            <p:ph type="dt" sz="half" idx="10"/>
          </p:nvPr>
        </p:nvSpPr>
        <p:spPr>
          <a:xfrm>
            <a:off x="838200" y="6356350"/>
            <a:ext cx="2743200" cy="365125"/>
          </a:xfrm>
          <a:prstGeom prst="rect">
            <a:avLst/>
          </a:prstGeom>
        </p:spPr>
        <p:txBody>
          <a:bodyPr/>
          <a:lstStyle/>
          <a:p>
            <a:fld id="{2FC90D0A-A0A9-4B39-BB6C-F949CC3F5D35}" type="datetime1">
              <a:rPr lang="en-AU" smtClean="0"/>
              <a:t>30/04/2024</a:t>
            </a:fld>
            <a:endParaRPr lang="en-AU" dirty="0"/>
          </a:p>
        </p:txBody>
      </p:sp>
      <p:sp>
        <p:nvSpPr>
          <p:cNvPr id="5" name="Footer Placeholder 4">
            <a:extLst>
              <a:ext uri="{FF2B5EF4-FFF2-40B4-BE49-F238E27FC236}">
                <a16:creationId xmlns:a16="http://schemas.microsoft.com/office/drawing/2014/main" id="{C299DDC4-6A84-440B-9C60-649929B644B7}"/>
              </a:ext>
            </a:extLst>
          </p:cNvPr>
          <p:cNvSpPr>
            <a:spLocks noGrp="1"/>
          </p:cNvSpPr>
          <p:nvPr>
            <p:ph type="ftr" sz="quarter" idx="11"/>
          </p:nvPr>
        </p:nvSpPr>
        <p:spPr>
          <a:xfrm>
            <a:off x="4038600" y="6356350"/>
            <a:ext cx="4114800" cy="365125"/>
          </a:xfrm>
          <a:prstGeom prst="rect">
            <a:avLst/>
          </a:prstGeom>
        </p:spPr>
        <p:txBody>
          <a:bodyPr/>
          <a:lstStyle/>
          <a:p>
            <a:endParaRPr lang="en-AU" dirty="0"/>
          </a:p>
        </p:txBody>
      </p:sp>
      <p:sp>
        <p:nvSpPr>
          <p:cNvPr id="6" name="Slide Number Placeholder 5">
            <a:extLst>
              <a:ext uri="{FF2B5EF4-FFF2-40B4-BE49-F238E27FC236}">
                <a16:creationId xmlns:a16="http://schemas.microsoft.com/office/drawing/2014/main" id="{67A6D0FA-E534-48CE-81E7-ECD4799FD72E}"/>
              </a:ext>
            </a:extLst>
          </p:cNvPr>
          <p:cNvSpPr>
            <a:spLocks noGrp="1"/>
          </p:cNvSpPr>
          <p:nvPr>
            <p:ph type="sldNum" sz="quarter" idx="12"/>
          </p:nvPr>
        </p:nvSpPr>
        <p:spPr/>
        <p:txBody>
          <a:bodyPr/>
          <a:lstStyle/>
          <a:p>
            <a:fld id="{1D1A05B9-B95E-42A2-82DD-B4C37E02D95B}" type="slidenum">
              <a:rPr lang="en-AU" smtClean="0"/>
              <a:t>‹#›</a:t>
            </a:fld>
            <a:endParaRPr lang="en-AU" dirty="0"/>
          </a:p>
        </p:txBody>
      </p:sp>
    </p:spTree>
    <p:extLst>
      <p:ext uri="{BB962C8B-B14F-4D97-AF65-F5344CB8AC3E}">
        <p14:creationId xmlns:p14="http://schemas.microsoft.com/office/powerpoint/2010/main" val="2124232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CC7B5-A00E-4430-AFEE-75FB52653BB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BC8D0F7-470D-4572-A197-63CC4DB30F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4FD3440-3914-43EA-9836-180D6721B2F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3DCFDB0-61B1-43DE-9AE3-5E7C23F0DA50}"/>
              </a:ext>
            </a:extLst>
          </p:cNvPr>
          <p:cNvSpPr>
            <a:spLocks noGrp="1"/>
          </p:cNvSpPr>
          <p:nvPr>
            <p:ph type="dt" sz="half" idx="10"/>
          </p:nvPr>
        </p:nvSpPr>
        <p:spPr>
          <a:xfrm>
            <a:off x="838200" y="6356350"/>
            <a:ext cx="2743200" cy="365125"/>
          </a:xfrm>
          <a:prstGeom prst="rect">
            <a:avLst/>
          </a:prstGeom>
        </p:spPr>
        <p:txBody>
          <a:bodyPr/>
          <a:lstStyle/>
          <a:p>
            <a:fld id="{F061BF8F-195B-4D13-8D10-F6DE2C2F91E0}" type="datetime1">
              <a:rPr lang="en-AU" smtClean="0"/>
              <a:t>30/04/2024</a:t>
            </a:fld>
            <a:endParaRPr lang="en-AU" dirty="0"/>
          </a:p>
        </p:txBody>
      </p:sp>
      <p:sp>
        <p:nvSpPr>
          <p:cNvPr id="6" name="Footer Placeholder 5">
            <a:extLst>
              <a:ext uri="{FF2B5EF4-FFF2-40B4-BE49-F238E27FC236}">
                <a16:creationId xmlns:a16="http://schemas.microsoft.com/office/drawing/2014/main" id="{3B98E9DA-07E5-44E8-A173-A8F0D716F839}"/>
              </a:ext>
            </a:extLst>
          </p:cNvPr>
          <p:cNvSpPr>
            <a:spLocks noGrp="1"/>
          </p:cNvSpPr>
          <p:nvPr>
            <p:ph type="ftr" sz="quarter" idx="11"/>
          </p:nvPr>
        </p:nvSpPr>
        <p:spPr>
          <a:xfrm>
            <a:off x="4038600" y="6356350"/>
            <a:ext cx="4114800" cy="365125"/>
          </a:xfrm>
          <a:prstGeom prst="rect">
            <a:avLst/>
          </a:prstGeom>
        </p:spPr>
        <p:txBody>
          <a:bodyPr/>
          <a:lstStyle/>
          <a:p>
            <a:endParaRPr lang="en-AU" dirty="0"/>
          </a:p>
        </p:txBody>
      </p:sp>
      <p:sp>
        <p:nvSpPr>
          <p:cNvPr id="7" name="Slide Number Placeholder 6">
            <a:extLst>
              <a:ext uri="{FF2B5EF4-FFF2-40B4-BE49-F238E27FC236}">
                <a16:creationId xmlns:a16="http://schemas.microsoft.com/office/drawing/2014/main" id="{2EBA9407-CF2A-45F4-AB14-3D8BF8139AD4}"/>
              </a:ext>
            </a:extLst>
          </p:cNvPr>
          <p:cNvSpPr>
            <a:spLocks noGrp="1"/>
          </p:cNvSpPr>
          <p:nvPr>
            <p:ph type="sldNum" sz="quarter" idx="12"/>
          </p:nvPr>
        </p:nvSpPr>
        <p:spPr/>
        <p:txBody>
          <a:bodyPr/>
          <a:lstStyle/>
          <a:p>
            <a:fld id="{1D1A05B9-B95E-42A2-82DD-B4C37E02D95B}" type="slidenum">
              <a:rPr lang="en-AU" smtClean="0"/>
              <a:t>‹#›</a:t>
            </a:fld>
            <a:endParaRPr lang="en-AU" dirty="0"/>
          </a:p>
        </p:txBody>
      </p:sp>
    </p:spTree>
    <p:extLst>
      <p:ext uri="{BB962C8B-B14F-4D97-AF65-F5344CB8AC3E}">
        <p14:creationId xmlns:p14="http://schemas.microsoft.com/office/powerpoint/2010/main" val="419197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2E54A-601B-4043-A37E-BFEA25967F84}"/>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BD59406-F735-429B-8C3B-B10CF696A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7B995D-3F56-4DAC-A44D-D397E027A43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CF9F5DB-C7A6-4DBF-AABE-C71E43213D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BB4C1B-8D2D-4B8B-89F8-AE84307E7D0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690A31C-5EE6-4D3C-B4C4-F70138E41053}"/>
              </a:ext>
            </a:extLst>
          </p:cNvPr>
          <p:cNvSpPr>
            <a:spLocks noGrp="1"/>
          </p:cNvSpPr>
          <p:nvPr>
            <p:ph type="dt" sz="half" idx="10"/>
          </p:nvPr>
        </p:nvSpPr>
        <p:spPr>
          <a:xfrm>
            <a:off x="838200" y="6356350"/>
            <a:ext cx="2743200" cy="365125"/>
          </a:xfrm>
          <a:prstGeom prst="rect">
            <a:avLst/>
          </a:prstGeom>
        </p:spPr>
        <p:txBody>
          <a:bodyPr/>
          <a:lstStyle/>
          <a:p>
            <a:fld id="{B4771D59-ADAE-4A73-8036-E2A652D54D86}" type="datetime1">
              <a:rPr lang="en-AU" smtClean="0"/>
              <a:t>30/04/2024</a:t>
            </a:fld>
            <a:endParaRPr lang="en-AU" dirty="0"/>
          </a:p>
        </p:txBody>
      </p:sp>
      <p:sp>
        <p:nvSpPr>
          <p:cNvPr id="8" name="Footer Placeholder 7">
            <a:extLst>
              <a:ext uri="{FF2B5EF4-FFF2-40B4-BE49-F238E27FC236}">
                <a16:creationId xmlns:a16="http://schemas.microsoft.com/office/drawing/2014/main" id="{F55DFBD2-9ED0-4D31-8B64-1D6749915703}"/>
              </a:ext>
            </a:extLst>
          </p:cNvPr>
          <p:cNvSpPr>
            <a:spLocks noGrp="1"/>
          </p:cNvSpPr>
          <p:nvPr>
            <p:ph type="ftr" sz="quarter" idx="11"/>
          </p:nvPr>
        </p:nvSpPr>
        <p:spPr>
          <a:xfrm>
            <a:off x="4038600" y="6356350"/>
            <a:ext cx="4114800" cy="365125"/>
          </a:xfrm>
          <a:prstGeom prst="rect">
            <a:avLst/>
          </a:prstGeom>
        </p:spPr>
        <p:txBody>
          <a:bodyPr/>
          <a:lstStyle/>
          <a:p>
            <a:endParaRPr lang="en-AU" dirty="0"/>
          </a:p>
        </p:txBody>
      </p:sp>
      <p:sp>
        <p:nvSpPr>
          <p:cNvPr id="9" name="Slide Number Placeholder 8">
            <a:extLst>
              <a:ext uri="{FF2B5EF4-FFF2-40B4-BE49-F238E27FC236}">
                <a16:creationId xmlns:a16="http://schemas.microsoft.com/office/drawing/2014/main" id="{7762CB53-39DF-4175-A38C-9DBA22EDC72F}"/>
              </a:ext>
            </a:extLst>
          </p:cNvPr>
          <p:cNvSpPr>
            <a:spLocks noGrp="1"/>
          </p:cNvSpPr>
          <p:nvPr>
            <p:ph type="sldNum" sz="quarter" idx="12"/>
          </p:nvPr>
        </p:nvSpPr>
        <p:spPr/>
        <p:txBody>
          <a:bodyPr/>
          <a:lstStyle/>
          <a:p>
            <a:fld id="{1D1A05B9-B95E-42A2-82DD-B4C37E02D95B}" type="slidenum">
              <a:rPr lang="en-AU" smtClean="0"/>
              <a:t>‹#›</a:t>
            </a:fld>
            <a:endParaRPr lang="en-AU" dirty="0"/>
          </a:p>
        </p:txBody>
      </p:sp>
    </p:spTree>
    <p:extLst>
      <p:ext uri="{BB962C8B-B14F-4D97-AF65-F5344CB8AC3E}">
        <p14:creationId xmlns:p14="http://schemas.microsoft.com/office/powerpoint/2010/main" val="3779455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7861F6-BE80-044A-A204-A6FC0EF1F22F}"/>
              </a:ext>
            </a:extLst>
          </p:cNvPr>
          <p:cNvPicPr>
            <a:picLocks noChangeAspect="1"/>
          </p:cNvPicPr>
          <p:nvPr userDrawn="1"/>
        </p:nvPicPr>
        <p:blipFill rotWithShape="1">
          <a:blip r:embed="rId3">
            <a:alphaModFix amt="35000"/>
          </a:blip>
          <a:srcRect l="38" t="84185" r="1"/>
          <a:stretch/>
        </p:blipFill>
        <p:spPr>
          <a:xfrm>
            <a:off x="0" y="5626358"/>
            <a:ext cx="12191999" cy="1231641"/>
          </a:xfrm>
          <a:prstGeom prst="rect">
            <a:avLst/>
          </a:prstGeom>
        </p:spPr>
      </p:pic>
      <p:sp>
        <p:nvSpPr>
          <p:cNvPr id="15" name="Do not remove" hidden="1">
            <a:extLst>
              <a:ext uri="{FF2B5EF4-FFF2-40B4-BE49-F238E27FC236}">
                <a16:creationId xmlns:a16="http://schemas.microsoft.com/office/drawing/2014/main" id="{E7C6E84A-5ACB-4AEF-847A-80FD0C2E2435}"/>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FCCAF11A-6C65-4D78-A4FB-4DB211A483DD}"/>
              </a:ext>
            </a:extLst>
          </p:cNvPr>
          <p:cNvSpPr>
            <a:spLocks noGrp="1"/>
          </p:cNvSpPr>
          <p:nvPr>
            <p:ph type="title"/>
          </p:nvPr>
        </p:nvSpPr>
        <p:spPr>
          <a:xfrm>
            <a:off x="439848" y="339832"/>
            <a:ext cx="10515600" cy="905377"/>
          </a:xfrm>
        </p:spPr>
        <p:txBody>
          <a:bodyPr/>
          <a:lstStyle>
            <a:lvl1pPr marL="7937" indent="0">
              <a:buFont typeface="STIXGeneral-Regular" pitchFamily="2" charset="2"/>
              <a:buNone/>
              <a:tabLst/>
              <a:defRPr b="1" i="0">
                <a:latin typeface="Franklin Gothic Demi Cond" panose="020B0603020102020204" pitchFamily="34" charset="0"/>
              </a:defRPr>
            </a:lvl1pPr>
          </a:lstStyle>
          <a:p>
            <a:r>
              <a:rPr lang="en-US" dirty="0"/>
              <a:t>Click to edit Master title style</a:t>
            </a:r>
            <a:endParaRPr lang="en-AU" dirty="0"/>
          </a:p>
        </p:txBody>
      </p:sp>
      <p:sp>
        <p:nvSpPr>
          <p:cNvPr id="3" name="Date Placeholder 2">
            <a:extLst>
              <a:ext uri="{FF2B5EF4-FFF2-40B4-BE49-F238E27FC236}">
                <a16:creationId xmlns:a16="http://schemas.microsoft.com/office/drawing/2014/main" id="{AF9CE9EA-EB22-408A-8230-B2671CE4CAB9}"/>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en-AU" dirty="0"/>
              <a:t>22/02/2021</a:t>
            </a:r>
          </a:p>
        </p:txBody>
      </p:sp>
      <p:sp>
        <p:nvSpPr>
          <p:cNvPr id="4" name="Footer Placeholder 3">
            <a:extLst>
              <a:ext uri="{FF2B5EF4-FFF2-40B4-BE49-F238E27FC236}">
                <a16:creationId xmlns:a16="http://schemas.microsoft.com/office/drawing/2014/main" id="{B249BD41-7221-4892-A089-C7E29E9B1C9D}"/>
              </a:ext>
            </a:extLst>
          </p:cNvPr>
          <p:cNvSpPr>
            <a:spLocks noGrp="1"/>
          </p:cNvSpPr>
          <p:nvPr>
            <p:ph type="ftr" sz="quarter" idx="11"/>
          </p:nvPr>
        </p:nvSpPr>
        <p:spPr>
          <a:xfrm>
            <a:off x="4038600" y="6356350"/>
            <a:ext cx="4114800" cy="365125"/>
          </a:xfrm>
          <a:prstGeom prst="rect">
            <a:avLst/>
          </a:prstGeom>
        </p:spPr>
        <p:txBody>
          <a:bodyPr/>
          <a:lstStyle/>
          <a:p>
            <a:endParaRPr lang="en-AU" dirty="0"/>
          </a:p>
        </p:txBody>
      </p:sp>
      <p:sp>
        <p:nvSpPr>
          <p:cNvPr id="5" name="Slide Number Placeholder 4">
            <a:extLst>
              <a:ext uri="{FF2B5EF4-FFF2-40B4-BE49-F238E27FC236}">
                <a16:creationId xmlns:a16="http://schemas.microsoft.com/office/drawing/2014/main" id="{CCD0F840-EF92-4DEE-B605-103C039F36BD}"/>
              </a:ext>
            </a:extLst>
          </p:cNvPr>
          <p:cNvSpPr>
            <a:spLocks noGrp="1"/>
          </p:cNvSpPr>
          <p:nvPr>
            <p:ph type="sldNum" sz="quarter" idx="12"/>
          </p:nvPr>
        </p:nvSpPr>
        <p:spPr/>
        <p:txBody>
          <a:bodyPr/>
          <a:lstStyle/>
          <a:p>
            <a:fld id="{1D1A05B9-B95E-42A2-82DD-B4C37E02D95B}" type="slidenum">
              <a:rPr lang="en-AU" smtClean="0"/>
              <a:t>‹#›</a:t>
            </a:fld>
            <a:endParaRPr lang="en-AU" dirty="0"/>
          </a:p>
        </p:txBody>
      </p:sp>
      <p:sp>
        <p:nvSpPr>
          <p:cNvPr id="7" name="Text Placeholder 2">
            <a:extLst>
              <a:ext uri="{FF2B5EF4-FFF2-40B4-BE49-F238E27FC236}">
                <a16:creationId xmlns:a16="http://schemas.microsoft.com/office/drawing/2014/main" id="{2B9931DE-35EF-B44A-BCCE-4084734248CF}"/>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8" name="Picture 7">
            <a:extLst>
              <a:ext uri="{FF2B5EF4-FFF2-40B4-BE49-F238E27FC236}">
                <a16:creationId xmlns:a16="http://schemas.microsoft.com/office/drawing/2014/main" id="{969FA2B6-EDC7-4749-9B0B-56B9D554B221}"/>
              </a:ext>
            </a:extLst>
          </p:cNvPr>
          <p:cNvPicPr>
            <a:picLocks noChangeAspect="1"/>
          </p:cNvPicPr>
          <p:nvPr userDrawn="1"/>
        </p:nvPicPr>
        <p:blipFill>
          <a:blip r:embed="rId4"/>
          <a:stretch>
            <a:fillRect/>
          </a:stretch>
        </p:blipFill>
        <p:spPr>
          <a:xfrm>
            <a:off x="9989564" y="6220619"/>
            <a:ext cx="1397931" cy="544512"/>
          </a:xfrm>
          <a:prstGeom prst="rect">
            <a:avLst/>
          </a:prstGeom>
        </p:spPr>
      </p:pic>
    </p:spTree>
    <p:extLst>
      <p:ext uri="{BB962C8B-B14F-4D97-AF65-F5344CB8AC3E}">
        <p14:creationId xmlns:p14="http://schemas.microsoft.com/office/powerpoint/2010/main" val="69757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0D7DF4-373E-48F7-8314-1DF2625D5FA7}"/>
              </a:ext>
            </a:extLst>
          </p:cNvPr>
          <p:cNvSpPr>
            <a:spLocks noGrp="1"/>
          </p:cNvSpPr>
          <p:nvPr>
            <p:ph type="dt" sz="half" idx="10"/>
          </p:nvPr>
        </p:nvSpPr>
        <p:spPr>
          <a:xfrm>
            <a:off x="838200" y="6356350"/>
            <a:ext cx="2743200" cy="365125"/>
          </a:xfrm>
          <a:prstGeom prst="rect">
            <a:avLst/>
          </a:prstGeom>
        </p:spPr>
        <p:txBody>
          <a:bodyPr/>
          <a:lstStyle/>
          <a:p>
            <a:fld id="{090AB9BB-2284-46CC-A07F-A589335E09B2}" type="datetime1">
              <a:rPr lang="en-AU" smtClean="0"/>
              <a:t>30/04/2024</a:t>
            </a:fld>
            <a:endParaRPr lang="en-AU" dirty="0"/>
          </a:p>
        </p:txBody>
      </p:sp>
      <p:sp>
        <p:nvSpPr>
          <p:cNvPr id="3" name="Footer Placeholder 2">
            <a:extLst>
              <a:ext uri="{FF2B5EF4-FFF2-40B4-BE49-F238E27FC236}">
                <a16:creationId xmlns:a16="http://schemas.microsoft.com/office/drawing/2014/main" id="{03B6C508-DB41-4C17-BDF5-373236C78B50}"/>
              </a:ext>
            </a:extLst>
          </p:cNvPr>
          <p:cNvSpPr>
            <a:spLocks noGrp="1"/>
          </p:cNvSpPr>
          <p:nvPr>
            <p:ph type="ftr" sz="quarter" idx="11"/>
          </p:nvPr>
        </p:nvSpPr>
        <p:spPr>
          <a:xfrm>
            <a:off x="4038600" y="6356350"/>
            <a:ext cx="4114800" cy="365125"/>
          </a:xfrm>
          <a:prstGeom prst="rect">
            <a:avLst/>
          </a:prstGeom>
        </p:spPr>
        <p:txBody>
          <a:bodyPr/>
          <a:lstStyle/>
          <a:p>
            <a:endParaRPr lang="en-AU" dirty="0"/>
          </a:p>
        </p:txBody>
      </p:sp>
      <p:sp>
        <p:nvSpPr>
          <p:cNvPr id="4" name="Slide Number Placeholder 3">
            <a:extLst>
              <a:ext uri="{FF2B5EF4-FFF2-40B4-BE49-F238E27FC236}">
                <a16:creationId xmlns:a16="http://schemas.microsoft.com/office/drawing/2014/main" id="{36896BFF-AD2E-40CD-8741-8F9BE51DCB77}"/>
              </a:ext>
            </a:extLst>
          </p:cNvPr>
          <p:cNvSpPr>
            <a:spLocks noGrp="1"/>
          </p:cNvSpPr>
          <p:nvPr>
            <p:ph type="sldNum" sz="quarter" idx="12"/>
          </p:nvPr>
        </p:nvSpPr>
        <p:spPr/>
        <p:txBody>
          <a:bodyPr/>
          <a:lstStyle/>
          <a:p>
            <a:fld id="{1D1A05B9-B95E-42A2-82DD-B4C37E02D95B}" type="slidenum">
              <a:rPr lang="en-AU" smtClean="0"/>
              <a:t>‹#›</a:t>
            </a:fld>
            <a:endParaRPr lang="en-AU" dirty="0"/>
          </a:p>
        </p:txBody>
      </p:sp>
    </p:spTree>
    <p:extLst>
      <p:ext uri="{BB962C8B-B14F-4D97-AF65-F5344CB8AC3E}">
        <p14:creationId xmlns:p14="http://schemas.microsoft.com/office/powerpoint/2010/main" val="2948100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8C47-AA7B-478B-9A6B-CBDAE98B8E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DBB77A7-7F63-4027-8732-059949E8C8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02C0931-CA24-4FC8-A313-DA44523096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20799D-C9CB-4F09-8DE3-A154A1485890}"/>
              </a:ext>
            </a:extLst>
          </p:cNvPr>
          <p:cNvSpPr>
            <a:spLocks noGrp="1"/>
          </p:cNvSpPr>
          <p:nvPr>
            <p:ph type="dt" sz="half" idx="10"/>
          </p:nvPr>
        </p:nvSpPr>
        <p:spPr>
          <a:xfrm>
            <a:off x="838200" y="6356350"/>
            <a:ext cx="2743200" cy="365125"/>
          </a:xfrm>
          <a:prstGeom prst="rect">
            <a:avLst/>
          </a:prstGeom>
        </p:spPr>
        <p:txBody>
          <a:bodyPr/>
          <a:lstStyle/>
          <a:p>
            <a:fld id="{0E513D58-6F35-4DFA-BF3A-C3C445E9BD56}" type="datetime1">
              <a:rPr lang="en-AU" smtClean="0"/>
              <a:t>30/04/2024</a:t>
            </a:fld>
            <a:endParaRPr lang="en-AU" dirty="0"/>
          </a:p>
        </p:txBody>
      </p:sp>
      <p:sp>
        <p:nvSpPr>
          <p:cNvPr id="6" name="Footer Placeholder 5">
            <a:extLst>
              <a:ext uri="{FF2B5EF4-FFF2-40B4-BE49-F238E27FC236}">
                <a16:creationId xmlns:a16="http://schemas.microsoft.com/office/drawing/2014/main" id="{DF947A48-FDC5-4BFC-A20C-2B02D4CF5789}"/>
              </a:ext>
            </a:extLst>
          </p:cNvPr>
          <p:cNvSpPr>
            <a:spLocks noGrp="1"/>
          </p:cNvSpPr>
          <p:nvPr>
            <p:ph type="ftr" sz="quarter" idx="11"/>
          </p:nvPr>
        </p:nvSpPr>
        <p:spPr>
          <a:xfrm>
            <a:off x="4038600" y="6356350"/>
            <a:ext cx="4114800" cy="365125"/>
          </a:xfrm>
          <a:prstGeom prst="rect">
            <a:avLst/>
          </a:prstGeom>
        </p:spPr>
        <p:txBody>
          <a:bodyPr/>
          <a:lstStyle/>
          <a:p>
            <a:endParaRPr lang="en-AU" dirty="0"/>
          </a:p>
        </p:txBody>
      </p:sp>
      <p:sp>
        <p:nvSpPr>
          <p:cNvPr id="7" name="Slide Number Placeholder 6">
            <a:extLst>
              <a:ext uri="{FF2B5EF4-FFF2-40B4-BE49-F238E27FC236}">
                <a16:creationId xmlns:a16="http://schemas.microsoft.com/office/drawing/2014/main" id="{7C93EE54-FDF0-4F00-AC11-2434346CBC20}"/>
              </a:ext>
            </a:extLst>
          </p:cNvPr>
          <p:cNvSpPr>
            <a:spLocks noGrp="1"/>
          </p:cNvSpPr>
          <p:nvPr>
            <p:ph type="sldNum" sz="quarter" idx="12"/>
          </p:nvPr>
        </p:nvSpPr>
        <p:spPr/>
        <p:txBody>
          <a:bodyPr/>
          <a:lstStyle/>
          <a:p>
            <a:fld id="{1D1A05B9-B95E-42A2-82DD-B4C37E02D95B}" type="slidenum">
              <a:rPr lang="en-AU" smtClean="0"/>
              <a:t>‹#›</a:t>
            </a:fld>
            <a:endParaRPr lang="en-AU" dirty="0"/>
          </a:p>
        </p:txBody>
      </p:sp>
    </p:spTree>
    <p:extLst>
      <p:ext uri="{BB962C8B-B14F-4D97-AF65-F5344CB8AC3E}">
        <p14:creationId xmlns:p14="http://schemas.microsoft.com/office/powerpoint/2010/main" val="1697293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55219-6636-4302-BB87-670859C04A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371353E-072D-4224-AD20-17FEC853DE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D45F693A-D695-4FD7-9910-E76D86BF78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5F5894-2872-4127-9B77-A7B3C387D45D}"/>
              </a:ext>
            </a:extLst>
          </p:cNvPr>
          <p:cNvSpPr>
            <a:spLocks noGrp="1"/>
          </p:cNvSpPr>
          <p:nvPr>
            <p:ph type="dt" sz="half" idx="10"/>
          </p:nvPr>
        </p:nvSpPr>
        <p:spPr>
          <a:xfrm>
            <a:off x="838200" y="6356350"/>
            <a:ext cx="2743200" cy="365125"/>
          </a:xfrm>
          <a:prstGeom prst="rect">
            <a:avLst/>
          </a:prstGeom>
        </p:spPr>
        <p:txBody>
          <a:bodyPr/>
          <a:lstStyle/>
          <a:p>
            <a:fld id="{55424128-EB76-4D31-AB5C-399E4593047B}" type="datetime1">
              <a:rPr lang="en-AU" smtClean="0"/>
              <a:t>30/04/2024</a:t>
            </a:fld>
            <a:endParaRPr lang="en-AU" dirty="0"/>
          </a:p>
        </p:txBody>
      </p:sp>
      <p:sp>
        <p:nvSpPr>
          <p:cNvPr id="6" name="Footer Placeholder 5">
            <a:extLst>
              <a:ext uri="{FF2B5EF4-FFF2-40B4-BE49-F238E27FC236}">
                <a16:creationId xmlns:a16="http://schemas.microsoft.com/office/drawing/2014/main" id="{A3EEE02E-1500-4EF3-9F1E-2FEAFBBD4783}"/>
              </a:ext>
            </a:extLst>
          </p:cNvPr>
          <p:cNvSpPr>
            <a:spLocks noGrp="1"/>
          </p:cNvSpPr>
          <p:nvPr>
            <p:ph type="ftr" sz="quarter" idx="11"/>
          </p:nvPr>
        </p:nvSpPr>
        <p:spPr>
          <a:xfrm>
            <a:off x="4038600" y="6356350"/>
            <a:ext cx="4114800" cy="365125"/>
          </a:xfrm>
          <a:prstGeom prst="rect">
            <a:avLst/>
          </a:prstGeom>
        </p:spPr>
        <p:txBody>
          <a:bodyPr/>
          <a:lstStyle/>
          <a:p>
            <a:endParaRPr lang="en-AU" dirty="0"/>
          </a:p>
        </p:txBody>
      </p:sp>
      <p:sp>
        <p:nvSpPr>
          <p:cNvPr id="7" name="Slide Number Placeholder 6">
            <a:extLst>
              <a:ext uri="{FF2B5EF4-FFF2-40B4-BE49-F238E27FC236}">
                <a16:creationId xmlns:a16="http://schemas.microsoft.com/office/drawing/2014/main" id="{47E0D83B-CAB5-4DC4-858A-C01855A92045}"/>
              </a:ext>
            </a:extLst>
          </p:cNvPr>
          <p:cNvSpPr>
            <a:spLocks noGrp="1"/>
          </p:cNvSpPr>
          <p:nvPr>
            <p:ph type="sldNum" sz="quarter" idx="12"/>
          </p:nvPr>
        </p:nvSpPr>
        <p:spPr/>
        <p:txBody>
          <a:bodyPr/>
          <a:lstStyle/>
          <a:p>
            <a:fld id="{1D1A05B9-B95E-42A2-82DD-B4C37E02D95B}" type="slidenum">
              <a:rPr lang="en-AU" smtClean="0"/>
              <a:t>‹#›</a:t>
            </a:fld>
            <a:endParaRPr lang="en-AU" dirty="0"/>
          </a:p>
        </p:txBody>
      </p:sp>
    </p:spTree>
    <p:extLst>
      <p:ext uri="{BB962C8B-B14F-4D97-AF65-F5344CB8AC3E}">
        <p14:creationId xmlns:p14="http://schemas.microsoft.com/office/powerpoint/2010/main" val="1752761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9DEAC2-6FC1-460F-82A2-2BB4B6422A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A865E19-581C-4758-BF00-67E37D92A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a:extLst>
              <a:ext uri="{FF2B5EF4-FFF2-40B4-BE49-F238E27FC236}">
                <a16:creationId xmlns:a16="http://schemas.microsoft.com/office/drawing/2014/main" id="{9FA367A1-F322-4510-B852-DCDE98085EF1}"/>
              </a:ext>
            </a:extLst>
          </p:cNvPr>
          <p:cNvSpPr>
            <a:spLocks noGrp="1"/>
          </p:cNvSpPr>
          <p:nvPr>
            <p:ph type="sldNum" sz="quarter" idx="4"/>
          </p:nvPr>
        </p:nvSpPr>
        <p:spPr>
          <a:xfrm>
            <a:off x="219160" y="6492875"/>
            <a:ext cx="460571" cy="365125"/>
          </a:xfrm>
          <a:prstGeom prst="rect">
            <a:avLst/>
          </a:prstGeom>
          <a:solidFill>
            <a:schemeClr val="tx1"/>
          </a:solidFill>
        </p:spPr>
        <p:txBody>
          <a:bodyPr vert="horz" lIns="91440" tIns="45720" rIns="91440" bIns="45720" rtlCol="0" anchor="ctr"/>
          <a:lstStyle>
            <a:lvl1pPr algn="ctr">
              <a:defRPr sz="1200">
                <a:solidFill>
                  <a:schemeClr val="bg1"/>
                </a:solidFill>
              </a:defRPr>
            </a:lvl1pPr>
          </a:lstStyle>
          <a:p>
            <a:fld id="{1D1A05B9-B95E-42A2-82DD-B4C37E02D95B}" type="slidenum">
              <a:rPr lang="en-AU" smtClean="0"/>
              <a:pPr/>
              <a:t>‹#›</a:t>
            </a:fld>
            <a:endParaRPr lang="en-AU" dirty="0"/>
          </a:p>
        </p:txBody>
      </p:sp>
    </p:spTree>
    <p:extLst>
      <p:ext uri="{BB962C8B-B14F-4D97-AF65-F5344CB8AC3E}">
        <p14:creationId xmlns:p14="http://schemas.microsoft.com/office/powerpoint/2010/main" val="2579122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538163" indent="-493713" algn="l" defTabSz="914400" rtl="0" eaLnBrk="1" latinLnBrk="0" hangingPunct="1">
        <a:lnSpc>
          <a:spcPct val="90000"/>
        </a:lnSpc>
        <a:spcBef>
          <a:spcPts val="1000"/>
        </a:spcBef>
        <a:buFont typeface="STIXGeneral-Regular" pitchFamily="2" charset="2"/>
        <a:buChar char="⟶"/>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TIXGeneral-Regular"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TIXGeneral-Regular"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TIXGeneral-Regular"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TIXGeneral-Regular"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B6CB8E-FA0F-7441-B28C-A5AC1AB36428}"/>
              </a:ext>
            </a:extLst>
          </p:cNvPr>
          <p:cNvPicPr>
            <a:picLocks noChangeAspect="1"/>
          </p:cNvPicPr>
          <p:nvPr/>
        </p:nvPicPr>
        <p:blipFill rotWithShape="1">
          <a:blip r:embed="rId2">
            <a:alphaModFix amt="35000"/>
          </a:blip>
          <a:srcRect l="38" t="11941" r="1"/>
          <a:stretch/>
        </p:blipFill>
        <p:spPr>
          <a:xfrm>
            <a:off x="-482321" y="-13194"/>
            <a:ext cx="12674321" cy="6858000"/>
          </a:xfrm>
          <a:prstGeom prst="rect">
            <a:avLst/>
          </a:prstGeom>
        </p:spPr>
      </p:pic>
      <p:sp>
        <p:nvSpPr>
          <p:cNvPr id="8" name="Rectangle 7">
            <a:extLst>
              <a:ext uri="{FF2B5EF4-FFF2-40B4-BE49-F238E27FC236}">
                <a16:creationId xmlns:a16="http://schemas.microsoft.com/office/drawing/2014/main" id="{721D4FAD-B0DF-2949-B345-69FD640963FD}"/>
              </a:ext>
            </a:extLst>
          </p:cNvPr>
          <p:cNvSpPr/>
          <p:nvPr/>
        </p:nvSpPr>
        <p:spPr>
          <a:xfrm>
            <a:off x="1197429" y="1778558"/>
            <a:ext cx="9926276" cy="44981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9D49EF-F3FD-4B08-9AEF-7364AFDA4073}"/>
              </a:ext>
            </a:extLst>
          </p:cNvPr>
          <p:cNvSpPr>
            <a:spLocks noGrp="1"/>
          </p:cNvSpPr>
          <p:nvPr>
            <p:ph type="ctrTitle"/>
          </p:nvPr>
        </p:nvSpPr>
        <p:spPr>
          <a:xfrm>
            <a:off x="1397975" y="1353755"/>
            <a:ext cx="9484810" cy="3788229"/>
          </a:xfrm>
        </p:spPr>
        <p:txBody>
          <a:bodyPr>
            <a:normAutofit/>
          </a:bodyPr>
          <a:lstStyle/>
          <a:p>
            <a:pPr algn="l">
              <a:lnSpc>
                <a:spcPct val="110000"/>
              </a:lnSpc>
              <a:spcBef>
                <a:spcPts val="1200"/>
              </a:spcBef>
              <a:spcAft>
                <a:spcPts val="2400"/>
              </a:spcAft>
            </a:pPr>
            <a:r>
              <a:rPr lang="en-AU" sz="4900" b="1" dirty="0">
                <a:solidFill>
                  <a:schemeClr val="bg1"/>
                </a:solidFill>
                <a:latin typeface="Franklin Gothic Demi Cond" panose="020B0603020102020204" pitchFamily="34" charset="0"/>
              </a:rPr>
              <a:t>Retirement explainer #1: </a:t>
            </a:r>
            <a:br>
              <a:rPr lang="en-AU" sz="4900" b="1" dirty="0">
                <a:solidFill>
                  <a:schemeClr val="bg1"/>
                </a:solidFill>
                <a:latin typeface="Franklin Gothic Demi Cond" panose="020B0603020102020204" pitchFamily="34" charset="0"/>
              </a:rPr>
            </a:br>
            <a:r>
              <a:rPr lang="en-AU" sz="4900" b="1" dirty="0">
                <a:solidFill>
                  <a:schemeClr val="bg1"/>
                </a:solidFill>
                <a:latin typeface="Franklin Gothic Demi Cond" panose="020B0603020102020204" pitchFamily="34" charset="0"/>
              </a:rPr>
              <a:t>Retirement income covenant objectives</a:t>
            </a:r>
            <a:br>
              <a:rPr lang="en-AU" sz="4900" b="1" dirty="0">
                <a:solidFill>
                  <a:schemeClr val="bg1"/>
                </a:solidFill>
                <a:latin typeface="Franklin Gothic Demi Cond" panose="020B0603020102020204" pitchFamily="34" charset="0"/>
              </a:rPr>
            </a:br>
            <a:br>
              <a:rPr lang="en-AU" sz="2700" b="1" dirty="0">
                <a:solidFill>
                  <a:schemeClr val="bg1"/>
                </a:solidFill>
                <a:latin typeface="Franklin Gothic Demi Cond" panose="020B0603020102020204" pitchFamily="34" charset="0"/>
              </a:rPr>
            </a:br>
            <a:endParaRPr lang="en-AU" sz="3300" b="1" dirty="0">
              <a:solidFill>
                <a:srgbClr val="FF0000"/>
              </a:solidFill>
              <a:latin typeface="Franklin Gothic Demi Cond" panose="020B0603020102020204" pitchFamily="34" charset="0"/>
            </a:endParaRPr>
          </a:p>
        </p:txBody>
      </p:sp>
      <p:sp>
        <p:nvSpPr>
          <p:cNvPr id="3" name="Subtitle 2">
            <a:extLst>
              <a:ext uri="{FF2B5EF4-FFF2-40B4-BE49-F238E27FC236}">
                <a16:creationId xmlns:a16="http://schemas.microsoft.com/office/drawing/2014/main" id="{248AC761-04C9-4735-B6BE-AD9E58CD5CF6}"/>
              </a:ext>
            </a:extLst>
          </p:cNvPr>
          <p:cNvSpPr>
            <a:spLocks noGrp="1"/>
          </p:cNvSpPr>
          <p:nvPr>
            <p:ph type="subTitle" idx="1"/>
          </p:nvPr>
        </p:nvSpPr>
        <p:spPr>
          <a:xfrm>
            <a:off x="1413886" y="4831847"/>
            <a:ext cx="4249979" cy="1385441"/>
          </a:xfrm>
        </p:spPr>
        <p:txBody>
          <a:bodyPr>
            <a:noAutofit/>
          </a:bodyPr>
          <a:lstStyle/>
          <a:p>
            <a:pPr algn="l">
              <a:lnSpc>
                <a:spcPct val="110000"/>
              </a:lnSpc>
              <a:spcBef>
                <a:spcPts val="600"/>
              </a:spcBef>
            </a:pPr>
            <a:r>
              <a:rPr lang="en-US" b="1" dirty="0">
                <a:solidFill>
                  <a:schemeClr val="bg1"/>
                </a:solidFill>
                <a:latin typeface="Cambria" panose="02040503050406030204" pitchFamily="18" charset="0"/>
              </a:rPr>
              <a:t>David Bell</a:t>
            </a:r>
          </a:p>
          <a:p>
            <a:pPr algn="l">
              <a:lnSpc>
                <a:spcPct val="110000"/>
              </a:lnSpc>
              <a:spcBef>
                <a:spcPts val="0"/>
              </a:spcBef>
            </a:pPr>
            <a:r>
              <a:rPr lang="en-US" sz="2000" dirty="0">
                <a:solidFill>
                  <a:schemeClr val="bg1"/>
                </a:solidFill>
                <a:latin typeface="Cambria" panose="02040503050406030204" pitchFamily="18" charset="0"/>
              </a:rPr>
              <a:t>The Conexus Institute</a:t>
            </a:r>
          </a:p>
        </p:txBody>
      </p:sp>
      <p:cxnSp>
        <p:nvCxnSpPr>
          <p:cNvPr id="10" name="Straight Connector 9">
            <a:extLst>
              <a:ext uri="{FF2B5EF4-FFF2-40B4-BE49-F238E27FC236}">
                <a16:creationId xmlns:a16="http://schemas.microsoft.com/office/drawing/2014/main" id="{EAD2A414-B5A3-EA4B-9D69-D3A52580F119}"/>
              </a:ext>
            </a:extLst>
          </p:cNvPr>
          <p:cNvCxnSpPr/>
          <p:nvPr/>
        </p:nvCxnSpPr>
        <p:spPr>
          <a:xfrm flipV="1">
            <a:off x="1543260" y="4752613"/>
            <a:ext cx="9194240" cy="2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88297BE-D302-704A-A5B9-9401B282D255}"/>
              </a:ext>
            </a:extLst>
          </p:cNvPr>
          <p:cNvPicPr>
            <a:picLocks noChangeAspect="1"/>
          </p:cNvPicPr>
          <p:nvPr/>
        </p:nvPicPr>
        <p:blipFill>
          <a:blip r:embed="rId3"/>
          <a:stretch>
            <a:fillRect/>
          </a:stretch>
        </p:blipFill>
        <p:spPr>
          <a:xfrm>
            <a:off x="1197429" y="456786"/>
            <a:ext cx="2411185" cy="939188"/>
          </a:xfrm>
          <a:prstGeom prst="rect">
            <a:avLst/>
          </a:prstGeom>
        </p:spPr>
      </p:pic>
      <p:sp>
        <p:nvSpPr>
          <p:cNvPr id="11" name="Subtitle 2">
            <a:extLst>
              <a:ext uri="{FF2B5EF4-FFF2-40B4-BE49-F238E27FC236}">
                <a16:creationId xmlns:a16="http://schemas.microsoft.com/office/drawing/2014/main" id="{248AC761-04C9-4735-B6BE-AD9E58CD5CF6}"/>
              </a:ext>
            </a:extLst>
          </p:cNvPr>
          <p:cNvSpPr txBox="1">
            <a:spLocks/>
          </p:cNvSpPr>
          <p:nvPr/>
        </p:nvSpPr>
        <p:spPr>
          <a:xfrm>
            <a:off x="7301856" y="4806565"/>
            <a:ext cx="3821849" cy="13854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STIXGeneral-Regular" pitchFamily="2" charset="2"/>
              <a:buNone/>
              <a:tabLst/>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STIXGeneral-Regular"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STIXGeneral-Regular"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STIXGeneral-Regular"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STIXGeneral-Regular"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600"/>
              </a:spcBef>
            </a:pPr>
            <a:r>
              <a:rPr lang="en-US" b="1" dirty="0">
                <a:solidFill>
                  <a:schemeClr val="bg1"/>
                </a:solidFill>
                <a:latin typeface="Cambria" panose="02040503050406030204" pitchFamily="18" charset="0"/>
              </a:rPr>
              <a:t>Geoff Warren</a:t>
            </a:r>
          </a:p>
          <a:p>
            <a:pPr algn="l">
              <a:lnSpc>
                <a:spcPct val="110000"/>
              </a:lnSpc>
              <a:spcBef>
                <a:spcPts val="0"/>
              </a:spcBef>
            </a:pPr>
            <a:r>
              <a:rPr lang="en-US" sz="2000" dirty="0">
                <a:solidFill>
                  <a:schemeClr val="bg1"/>
                </a:solidFill>
                <a:latin typeface="Cambria" panose="02040503050406030204" pitchFamily="18" charset="0"/>
              </a:rPr>
              <a:t>The Conexus Institute and Australian National University</a:t>
            </a:r>
          </a:p>
        </p:txBody>
      </p:sp>
    </p:spTree>
    <p:extLst>
      <p:ext uri="{BB962C8B-B14F-4D97-AF65-F5344CB8AC3E}">
        <p14:creationId xmlns:p14="http://schemas.microsoft.com/office/powerpoint/2010/main" val="969508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C0B4C7-B966-4899-8A80-6552050DA658}"/>
              </a:ext>
            </a:extLst>
          </p:cNvPr>
          <p:cNvSpPr>
            <a:spLocks noGrp="1"/>
          </p:cNvSpPr>
          <p:nvPr>
            <p:ph type="sldNum" sz="quarter" idx="12"/>
          </p:nvPr>
        </p:nvSpPr>
        <p:spPr/>
        <p:txBody>
          <a:bodyPr/>
          <a:lstStyle/>
          <a:p>
            <a:fld id="{1D1A05B9-B95E-42A2-82DD-B4C37E02D95B}" type="slidenum">
              <a:rPr lang="en-AU" smtClean="0"/>
              <a:t>10</a:t>
            </a:fld>
            <a:endParaRPr lang="en-AU" dirty="0"/>
          </a:p>
        </p:txBody>
      </p:sp>
      <p:cxnSp>
        <p:nvCxnSpPr>
          <p:cNvPr id="6" name="Straight Connector 5">
            <a:extLst>
              <a:ext uri="{FF2B5EF4-FFF2-40B4-BE49-F238E27FC236}">
                <a16:creationId xmlns:a16="http://schemas.microsoft.com/office/drawing/2014/main" id="{D6990BC3-2FBA-A841-A5FF-7D68B12BF488}"/>
              </a:ext>
            </a:extLst>
          </p:cNvPr>
          <p:cNvCxnSpPr>
            <a:cxnSpLocks/>
          </p:cNvCxnSpPr>
          <p:nvPr/>
        </p:nvCxnSpPr>
        <p:spPr>
          <a:xfrm flipV="1">
            <a:off x="9994705" y="924449"/>
            <a:ext cx="1828326" cy="200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8D2B8F49-2EE5-B4B9-BD2E-4C1A0390302C}"/>
              </a:ext>
            </a:extLst>
          </p:cNvPr>
          <p:cNvSpPr>
            <a:spLocks noGrp="1"/>
          </p:cNvSpPr>
          <p:nvPr>
            <p:ph type="title"/>
          </p:nvPr>
        </p:nvSpPr>
        <p:spPr>
          <a:xfrm>
            <a:off x="281471" y="305153"/>
            <a:ext cx="11301791" cy="906020"/>
          </a:xfrm>
        </p:spPr>
        <p:txBody>
          <a:bodyPr>
            <a:normAutofit/>
          </a:bodyPr>
          <a:lstStyle/>
          <a:p>
            <a:r>
              <a:rPr lang="en-US" dirty="0">
                <a:latin typeface="Franklin Gothic Demi Cond" panose="020B0706030402020204" pitchFamily="34" charset="0"/>
              </a:rPr>
              <a:t>Re-considering through the lens of trade-offs</a:t>
            </a:r>
            <a:endParaRPr lang="en-US" sz="4400" b="1" dirty="0">
              <a:latin typeface="Franklin Gothic Demi Cond" panose="020B0706030402020204" pitchFamily="34" charset="0"/>
            </a:endParaRPr>
          </a:p>
        </p:txBody>
      </p:sp>
      <p:sp>
        <p:nvSpPr>
          <p:cNvPr id="15" name="Slide Number Placeholder 3">
            <a:extLst>
              <a:ext uri="{FF2B5EF4-FFF2-40B4-BE49-F238E27FC236}">
                <a16:creationId xmlns:a16="http://schemas.microsoft.com/office/drawing/2014/main" id="{B5AE0505-948A-85D7-FCA6-7F786B5396B0}"/>
              </a:ext>
            </a:extLst>
          </p:cNvPr>
          <p:cNvSpPr txBox="1">
            <a:spLocks/>
          </p:cNvSpPr>
          <p:nvPr/>
        </p:nvSpPr>
        <p:spPr>
          <a:xfrm>
            <a:off x="11260016" y="6495182"/>
            <a:ext cx="646493" cy="19971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C4F4D4-6F9F-4101-B420-EAE9BABB75B0}" type="slidenum">
              <a:rPr lang="en-US" sz="1200">
                <a:solidFill>
                  <a:schemeClr val="bg1"/>
                </a:solidFill>
              </a:rPr>
              <a:pPr algn="r"/>
              <a:t>10</a:t>
            </a:fld>
            <a:endParaRPr lang="en-US" sz="12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487967312"/>
              </p:ext>
            </p:extLst>
          </p:nvPr>
        </p:nvGraphicFramePr>
        <p:xfrm>
          <a:off x="410755" y="1291530"/>
          <a:ext cx="11412276" cy="4137480"/>
        </p:xfrm>
        <a:graphic>
          <a:graphicData uri="http://schemas.openxmlformats.org/drawingml/2006/table">
            <a:tbl>
              <a:tblPr firstRow="1" bandRow="1">
                <a:tableStyleId>{073A0DAA-6AF3-43AB-8588-CEC1D06C72B9}</a:tableStyleId>
              </a:tblPr>
              <a:tblGrid>
                <a:gridCol w="2288373">
                  <a:extLst>
                    <a:ext uri="{9D8B030D-6E8A-4147-A177-3AD203B41FA5}">
                      <a16:colId xmlns:a16="http://schemas.microsoft.com/office/drawing/2014/main" val="3755436232"/>
                    </a:ext>
                  </a:extLst>
                </a:gridCol>
                <a:gridCol w="4199456">
                  <a:extLst>
                    <a:ext uri="{9D8B030D-6E8A-4147-A177-3AD203B41FA5}">
                      <a16:colId xmlns:a16="http://schemas.microsoft.com/office/drawing/2014/main" val="4182870147"/>
                    </a:ext>
                  </a:extLst>
                </a:gridCol>
                <a:gridCol w="4924447">
                  <a:extLst>
                    <a:ext uri="{9D8B030D-6E8A-4147-A177-3AD203B41FA5}">
                      <a16:colId xmlns:a16="http://schemas.microsoft.com/office/drawing/2014/main" val="1614769810"/>
                    </a:ext>
                  </a:extLst>
                </a:gridCol>
              </a:tblGrid>
              <a:tr h="469196">
                <a:tc>
                  <a:txBody>
                    <a:bodyPr/>
                    <a:lstStyle/>
                    <a:p>
                      <a:pPr algn="ctr">
                        <a:spcBef>
                          <a:spcPts val="600"/>
                        </a:spcBef>
                      </a:pPr>
                      <a:r>
                        <a:rPr lang="en-AU" sz="1800" dirty="0"/>
                        <a:t>Choice </a:t>
                      </a:r>
                    </a:p>
                  </a:txBody>
                  <a:tcPr marL="72000" marR="72000" marT="180000" marB="180000"/>
                </a:tc>
                <a:tc>
                  <a:txBody>
                    <a:bodyPr/>
                    <a:lstStyle/>
                    <a:p>
                      <a:pPr algn="ctr">
                        <a:spcBef>
                          <a:spcPts val="600"/>
                        </a:spcBef>
                      </a:pPr>
                      <a:r>
                        <a:rPr lang="en-AU" sz="1800" dirty="0"/>
                        <a:t>Benefit</a:t>
                      </a:r>
                    </a:p>
                  </a:txBody>
                  <a:tcPr marL="72000" marR="72000" marT="180000" marB="180000"/>
                </a:tc>
                <a:tc>
                  <a:txBody>
                    <a:bodyPr/>
                    <a:lstStyle/>
                    <a:p>
                      <a:pPr algn="ctr">
                        <a:spcBef>
                          <a:spcPts val="600"/>
                        </a:spcBef>
                      </a:pPr>
                      <a:r>
                        <a:rPr lang="en-AU" sz="1800" dirty="0"/>
                        <a:t>Cost</a:t>
                      </a:r>
                    </a:p>
                  </a:txBody>
                  <a:tcPr marL="72000" marR="72000" marT="180000" marB="180000"/>
                </a:tc>
                <a:extLst>
                  <a:ext uri="{0D108BD9-81ED-4DB2-BD59-A6C34878D82A}">
                    <a16:rowId xmlns:a16="http://schemas.microsoft.com/office/drawing/2014/main" val="1380485590"/>
                  </a:ext>
                </a:extLst>
              </a:tr>
              <a:tr h="693653">
                <a:tc>
                  <a:txBody>
                    <a:bodyPr/>
                    <a:lstStyle/>
                    <a:p>
                      <a:pPr algn="ctr">
                        <a:spcBef>
                          <a:spcPts val="600"/>
                        </a:spcBef>
                      </a:pPr>
                      <a:r>
                        <a:rPr lang="en-AU" sz="1800" b="1" i="1" dirty="0"/>
                        <a:t>Reduce</a:t>
                      </a:r>
                      <a:r>
                        <a:rPr lang="en-AU" sz="1800" b="1" i="1" baseline="0" dirty="0"/>
                        <a:t> income being drawn</a:t>
                      </a:r>
                      <a:endParaRPr lang="en-AU" sz="1800" b="1" i="1" dirty="0"/>
                    </a:p>
                  </a:txBody>
                  <a:tcPr marL="72000" marR="72000" marT="180000" marB="180000"/>
                </a:tc>
                <a:tc>
                  <a:txBody>
                    <a:bodyPr/>
                    <a:lstStyle/>
                    <a:p>
                      <a:pPr marL="180975" indent="-180975" algn="l">
                        <a:spcBef>
                          <a:spcPts val="600"/>
                        </a:spcBef>
                        <a:buFont typeface="Arial" panose="020B0604020202020204" pitchFamily="34" charset="0"/>
                        <a:buChar char="•"/>
                      </a:pPr>
                      <a:r>
                        <a:rPr lang="en-AU" sz="1800" dirty="0"/>
                        <a:t>Income more likely to last to an old age</a:t>
                      </a:r>
                    </a:p>
                    <a:p>
                      <a:pPr marL="180975" indent="-180975" algn="l">
                        <a:spcBef>
                          <a:spcPts val="600"/>
                        </a:spcBef>
                        <a:buFont typeface="Arial" panose="020B0604020202020204" pitchFamily="34" charset="0"/>
                        <a:buChar char="•"/>
                      </a:pPr>
                      <a:r>
                        <a:rPr lang="en-AU" sz="1800" dirty="0"/>
                        <a:t>Retains</a:t>
                      </a:r>
                      <a:r>
                        <a:rPr lang="en-AU" sz="1800" baseline="0" dirty="0"/>
                        <a:t> more a</a:t>
                      </a:r>
                      <a:r>
                        <a:rPr lang="en-AU" sz="1800" dirty="0"/>
                        <a:t>ccessible</a:t>
                      </a:r>
                      <a:r>
                        <a:rPr lang="en-AU" sz="1800" baseline="0" dirty="0"/>
                        <a:t> funds </a:t>
                      </a:r>
                      <a:endParaRPr lang="en-AU" sz="1800" dirty="0"/>
                    </a:p>
                  </a:txBody>
                  <a:tcPr marL="72000" marR="72000" marT="180000" marB="180000"/>
                </a:tc>
                <a:tc>
                  <a:txBody>
                    <a:bodyPr/>
                    <a:lstStyle/>
                    <a:p>
                      <a:pPr marL="180975" indent="-180975" algn="l">
                        <a:spcBef>
                          <a:spcPts val="600"/>
                        </a:spcBef>
                        <a:buFont typeface="Arial" panose="020B0604020202020204" pitchFamily="34" charset="0"/>
                        <a:buChar char="•"/>
                      </a:pPr>
                      <a:r>
                        <a:rPr lang="en-AU" sz="1800" dirty="0"/>
                        <a:t>Expected income lowered</a:t>
                      </a:r>
                    </a:p>
                    <a:p>
                      <a:pPr marL="180975" indent="-180975" algn="l">
                        <a:spcBef>
                          <a:spcPts val="600"/>
                        </a:spcBef>
                        <a:buFont typeface="Arial" panose="020B0604020202020204" pitchFamily="34" charset="0"/>
                        <a:buChar char="•"/>
                      </a:pPr>
                      <a:r>
                        <a:rPr lang="en-AU" sz="1800" dirty="0"/>
                        <a:t>Increased risk</a:t>
                      </a:r>
                      <a:r>
                        <a:rPr lang="en-AU" sz="1800" baseline="0" dirty="0"/>
                        <a:t> of regret of not enjoying savings</a:t>
                      </a:r>
                      <a:endParaRPr lang="en-AU" sz="1800" dirty="0"/>
                    </a:p>
                  </a:txBody>
                  <a:tcPr marL="72000" marR="72000" marT="180000" marB="180000"/>
                </a:tc>
                <a:extLst>
                  <a:ext uri="{0D108BD9-81ED-4DB2-BD59-A6C34878D82A}">
                    <a16:rowId xmlns:a16="http://schemas.microsoft.com/office/drawing/2014/main" val="1081999133"/>
                  </a:ext>
                </a:extLst>
              </a:tr>
              <a:tr h="968375">
                <a:tc>
                  <a:txBody>
                    <a:bodyPr/>
                    <a:lstStyle/>
                    <a:p>
                      <a:pPr algn="ctr">
                        <a:spcBef>
                          <a:spcPts val="600"/>
                        </a:spcBef>
                      </a:pPr>
                      <a:r>
                        <a:rPr lang="en-AU" sz="1800" b="1" i="1" baseline="0" dirty="0"/>
                        <a:t>Allow income to vary with balance; reduce with poor returns </a:t>
                      </a:r>
                      <a:endParaRPr lang="en-AU" sz="1800" b="1" i="1" dirty="0"/>
                    </a:p>
                  </a:txBody>
                  <a:tcPr marL="72000" marR="72000" marT="180000" marB="180000"/>
                </a:tc>
                <a:tc>
                  <a:txBody>
                    <a:bodyPr/>
                    <a:lstStyle/>
                    <a:p>
                      <a:pPr marL="180975" indent="-180975" algn="l">
                        <a:spcBef>
                          <a:spcPts val="600"/>
                        </a:spcBef>
                        <a:buFont typeface="Arial" panose="020B0604020202020204" pitchFamily="34" charset="0"/>
                        <a:buChar char="•"/>
                      </a:pPr>
                      <a:r>
                        <a:rPr lang="en-AU" sz="1800" dirty="0"/>
                        <a:t>Income</a:t>
                      </a:r>
                      <a:r>
                        <a:rPr lang="en-AU" sz="1800" baseline="0" dirty="0"/>
                        <a:t> more sustainable as balance is not being quickly exhausted</a:t>
                      </a:r>
                    </a:p>
                    <a:p>
                      <a:pPr marL="180975" indent="-180975" algn="l">
                        <a:spcBef>
                          <a:spcPts val="600"/>
                        </a:spcBef>
                        <a:buFont typeface="Arial" panose="020B0604020202020204" pitchFamily="34" charset="0"/>
                        <a:buChar char="•"/>
                      </a:pPr>
                      <a:r>
                        <a:rPr lang="en-AU" sz="1800" baseline="0" dirty="0"/>
                        <a:t>Helps retain some accessible funds</a:t>
                      </a:r>
                      <a:endParaRPr lang="en-AU" sz="1800" dirty="0"/>
                    </a:p>
                  </a:txBody>
                  <a:tcPr marL="72000" marR="72000" marT="180000" marB="180000"/>
                </a:tc>
                <a:tc>
                  <a:txBody>
                    <a:bodyPr/>
                    <a:lstStyle/>
                    <a:p>
                      <a:pPr marL="180975" indent="-180975" algn="l">
                        <a:spcBef>
                          <a:spcPts val="600"/>
                        </a:spcBef>
                        <a:buFont typeface="Arial" panose="020B0604020202020204" pitchFamily="34" charset="0"/>
                        <a:buChar char="•"/>
                      </a:pPr>
                      <a:r>
                        <a:rPr lang="en-AU" sz="1800" baseline="0" dirty="0"/>
                        <a:t>Income will vary from year-to-year</a:t>
                      </a:r>
                      <a:endParaRPr lang="en-AU" sz="1800" dirty="0"/>
                    </a:p>
                  </a:txBody>
                  <a:tcPr marL="72000" marR="72000" marT="180000" marB="180000"/>
                </a:tc>
                <a:extLst>
                  <a:ext uri="{0D108BD9-81ED-4DB2-BD59-A6C34878D82A}">
                    <a16:rowId xmlns:a16="http://schemas.microsoft.com/office/drawing/2014/main" val="1491488610"/>
                  </a:ext>
                </a:extLst>
              </a:tr>
              <a:tr h="968375">
                <a:tc>
                  <a:txBody>
                    <a:bodyPr/>
                    <a:lstStyle/>
                    <a:p>
                      <a:pPr algn="ctr">
                        <a:spcBef>
                          <a:spcPts val="600"/>
                        </a:spcBef>
                      </a:pPr>
                      <a:r>
                        <a:rPr lang="en-AU" sz="1800" b="1" i="1" baseline="0" dirty="0"/>
                        <a:t>Buy an inflation-linked annuity</a:t>
                      </a:r>
                      <a:endParaRPr lang="en-AU" sz="1800" b="1" i="1" dirty="0"/>
                    </a:p>
                  </a:txBody>
                  <a:tcPr marL="72000" marR="72000" marT="180000" marB="180000"/>
                </a:tc>
                <a:tc>
                  <a:txBody>
                    <a:bodyPr/>
                    <a:lstStyle/>
                    <a:p>
                      <a:pPr marL="180975" indent="-180975" algn="l">
                        <a:spcBef>
                          <a:spcPts val="600"/>
                        </a:spcBef>
                        <a:buFont typeface="Arial" panose="020B0604020202020204" pitchFamily="34" charset="0"/>
                        <a:buChar char="•"/>
                      </a:pPr>
                      <a:r>
                        <a:rPr lang="en-AU" sz="1800" dirty="0"/>
                        <a:t>Income</a:t>
                      </a:r>
                      <a:r>
                        <a:rPr lang="en-AU" sz="1800" baseline="0" dirty="0"/>
                        <a:t> purchased is sustainable</a:t>
                      </a:r>
                    </a:p>
                    <a:p>
                      <a:pPr marL="180975" indent="-180975" algn="l">
                        <a:spcBef>
                          <a:spcPts val="600"/>
                        </a:spcBef>
                        <a:buFont typeface="Arial" panose="020B0604020202020204" pitchFamily="34" charset="0"/>
                        <a:buChar char="•"/>
                      </a:pPr>
                      <a:r>
                        <a:rPr lang="en-AU" sz="1800" dirty="0"/>
                        <a:t>Income purchased</a:t>
                      </a:r>
                      <a:r>
                        <a:rPr lang="en-AU" sz="1800" baseline="0" dirty="0"/>
                        <a:t> is stable</a:t>
                      </a:r>
                      <a:endParaRPr lang="en-AU" sz="1800" dirty="0"/>
                    </a:p>
                  </a:txBody>
                  <a:tcPr marL="72000" marR="72000" marT="180000" marB="180000"/>
                </a:tc>
                <a:tc>
                  <a:txBody>
                    <a:bodyPr/>
                    <a:lstStyle/>
                    <a:p>
                      <a:pPr marL="180975" indent="-180975" algn="l">
                        <a:spcBef>
                          <a:spcPts val="600"/>
                        </a:spcBef>
                        <a:buFont typeface="Arial" panose="020B0604020202020204" pitchFamily="34" charset="0"/>
                        <a:buChar char="•"/>
                      </a:pPr>
                      <a:r>
                        <a:rPr lang="en-AU" sz="1800" dirty="0"/>
                        <a:t>Lower expected</a:t>
                      </a:r>
                      <a:r>
                        <a:rPr lang="en-AU" sz="1800" baseline="0" dirty="0"/>
                        <a:t> </a:t>
                      </a:r>
                      <a:r>
                        <a:rPr lang="en-AU" sz="1800" dirty="0"/>
                        <a:t>income than if exposed to </a:t>
                      </a:r>
                      <a:r>
                        <a:rPr lang="en-AU" sz="1800" baseline="0" dirty="0"/>
                        <a:t>growth assets</a:t>
                      </a:r>
                    </a:p>
                    <a:p>
                      <a:pPr marL="180975" indent="-180975" algn="l">
                        <a:spcBef>
                          <a:spcPts val="600"/>
                        </a:spcBef>
                        <a:buFont typeface="Arial" panose="020B0604020202020204" pitchFamily="34" charset="0"/>
                        <a:buChar char="•"/>
                      </a:pPr>
                      <a:r>
                        <a:rPr lang="en-AU" sz="1800" baseline="0" dirty="0"/>
                        <a:t>Most annuities give up some access to funds</a:t>
                      </a:r>
                      <a:endParaRPr lang="en-AU" sz="1800" dirty="0"/>
                    </a:p>
                  </a:txBody>
                  <a:tcPr marL="72000" marR="72000" marT="180000" marB="180000"/>
                </a:tc>
                <a:extLst>
                  <a:ext uri="{0D108BD9-81ED-4DB2-BD59-A6C34878D82A}">
                    <a16:rowId xmlns:a16="http://schemas.microsoft.com/office/drawing/2014/main" val="3863254274"/>
                  </a:ext>
                </a:extLst>
              </a:tr>
            </a:tbl>
          </a:graphicData>
        </a:graphic>
      </p:graphicFrame>
    </p:spTree>
    <p:extLst>
      <p:ext uri="{BB962C8B-B14F-4D97-AF65-F5344CB8AC3E}">
        <p14:creationId xmlns:p14="http://schemas.microsoft.com/office/powerpoint/2010/main" val="1218326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C0B4C7-B966-4899-8A80-6552050DA658}"/>
              </a:ext>
            </a:extLst>
          </p:cNvPr>
          <p:cNvSpPr>
            <a:spLocks noGrp="1"/>
          </p:cNvSpPr>
          <p:nvPr>
            <p:ph type="sldNum" sz="quarter" idx="12"/>
          </p:nvPr>
        </p:nvSpPr>
        <p:spPr/>
        <p:txBody>
          <a:bodyPr/>
          <a:lstStyle/>
          <a:p>
            <a:fld id="{1D1A05B9-B95E-42A2-82DD-B4C37E02D95B}" type="slidenum">
              <a:rPr lang="en-AU" smtClean="0"/>
              <a:t>11</a:t>
            </a:fld>
            <a:endParaRPr lang="en-AU" dirty="0"/>
          </a:p>
        </p:txBody>
      </p:sp>
      <p:cxnSp>
        <p:nvCxnSpPr>
          <p:cNvPr id="6" name="Straight Connector 5">
            <a:extLst>
              <a:ext uri="{FF2B5EF4-FFF2-40B4-BE49-F238E27FC236}">
                <a16:creationId xmlns:a16="http://schemas.microsoft.com/office/drawing/2014/main" id="{D6990BC3-2FBA-A841-A5FF-7D68B12BF488}"/>
              </a:ext>
            </a:extLst>
          </p:cNvPr>
          <p:cNvCxnSpPr>
            <a:cxnSpLocks/>
          </p:cNvCxnSpPr>
          <p:nvPr/>
        </p:nvCxnSpPr>
        <p:spPr>
          <a:xfrm>
            <a:off x="8250621" y="903890"/>
            <a:ext cx="3572410" cy="205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8D2B8F49-2EE5-B4B9-BD2E-4C1A0390302C}"/>
              </a:ext>
            </a:extLst>
          </p:cNvPr>
          <p:cNvSpPr>
            <a:spLocks noGrp="1"/>
          </p:cNvSpPr>
          <p:nvPr>
            <p:ph type="title"/>
          </p:nvPr>
        </p:nvSpPr>
        <p:spPr>
          <a:xfrm>
            <a:off x="281471" y="305153"/>
            <a:ext cx="11301791" cy="906020"/>
          </a:xfrm>
        </p:spPr>
        <p:txBody>
          <a:bodyPr>
            <a:normAutofit/>
          </a:bodyPr>
          <a:lstStyle/>
          <a:p>
            <a:r>
              <a:rPr lang="en-US" dirty="0">
                <a:latin typeface="Franklin Gothic Demi Cond" panose="020B0706030402020204" pitchFamily="34" charset="0"/>
              </a:rPr>
              <a:t>Giving meaning to the RIC objectives</a:t>
            </a:r>
            <a:endParaRPr lang="en-US" sz="4400" b="1" dirty="0">
              <a:latin typeface="Franklin Gothic Demi Cond" panose="020B0706030402020204" pitchFamily="34" charset="0"/>
            </a:endParaRPr>
          </a:p>
        </p:txBody>
      </p:sp>
      <p:sp>
        <p:nvSpPr>
          <p:cNvPr id="15" name="Slide Number Placeholder 3">
            <a:extLst>
              <a:ext uri="{FF2B5EF4-FFF2-40B4-BE49-F238E27FC236}">
                <a16:creationId xmlns:a16="http://schemas.microsoft.com/office/drawing/2014/main" id="{B5AE0505-948A-85D7-FCA6-7F786B5396B0}"/>
              </a:ext>
            </a:extLst>
          </p:cNvPr>
          <p:cNvSpPr txBox="1">
            <a:spLocks/>
          </p:cNvSpPr>
          <p:nvPr/>
        </p:nvSpPr>
        <p:spPr>
          <a:xfrm>
            <a:off x="11260016" y="6495182"/>
            <a:ext cx="646493" cy="19971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C4F4D4-6F9F-4101-B420-EAE9BABB75B0}" type="slidenum">
              <a:rPr lang="en-US" sz="1200">
                <a:solidFill>
                  <a:schemeClr val="bg1"/>
                </a:solidFill>
              </a:rPr>
              <a:pPr algn="r"/>
              <a:t>11</a:t>
            </a:fld>
            <a:endParaRPr lang="en-US" sz="1200" dirty="0">
              <a:solidFill>
                <a:schemeClr val="bg1"/>
              </a:solidFill>
            </a:endParaRPr>
          </a:p>
        </p:txBody>
      </p:sp>
      <p:sp>
        <p:nvSpPr>
          <p:cNvPr id="17" name="Rectangle 16"/>
          <p:cNvSpPr/>
          <p:nvPr/>
        </p:nvSpPr>
        <p:spPr>
          <a:xfrm>
            <a:off x="7451835" y="2038712"/>
            <a:ext cx="4550980" cy="2278399"/>
          </a:xfrm>
          <a:prstGeom prst="rect">
            <a:avLst/>
          </a:prstGeom>
          <a:solidFill>
            <a:schemeClr val="accent4">
              <a:lumMod val="20000"/>
              <a:lumOff val="80000"/>
            </a:schemeClr>
          </a:solidFill>
          <a:ln w="50800" cmpd="dbl">
            <a:solidFill>
              <a:schemeClr val="tx1"/>
            </a:solidFill>
          </a:ln>
        </p:spPr>
        <p:txBody>
          <a:bodyPr wrap="square" lIns="108000" tIns="180000" rIns="108000" bIns="180000">
            <a:spAutoFit/>
          </a:bodyPr>
          <a:lstStyle/>
          <a:p>
            <a:pPr algn="ctr">
              <a:lnSpc>
                <a:spcPct val="114000"/>
              </a:lnSpc>
              <a:spcAft>
                <a:spcPts val="600"/>
              </a:spcAft>
            </a:pPr>
            <a:r>
              <a:rPr lang="en-AU" sz="2400" b="1" i="1" dirty="0"/>
              <a:t>DISCUSSION</a:t>
            </a:r>
          </a:p>
          <a:p>
            <a:pPr algn="ctr">
              <a:lnSpc>
                <a:spcPct val="114000"/>
              </a:lnSpc>
            </a:pPr>
            <a:r>
              <a:rPr lang="en-AU" sz="2400" b="1" i="1" dirty="0"/>
              <a:t>How might fund trustees cater for these desires?</a:t>
            </a:r>
          </a:p>
          <a:p>
            <a:pPr algn="ctr">
              <a:lnSpc>
                <a:spcPct val="114000"/>
              </a:lnSpc>
              <a:spcBef>
                <a:spcPts val="1200"/>
              </a:spcBef>
            </a:pPr>
            <a:r>
              <a:rPr lang="en-AU" sz="2400" i="1" dirty="0"/>
              <a:t>(Is personal advice the only way?) </a:t>
            </a:r>
          </a:p>
        </p:txBody>
      </p:sp>
      <p:sp>
        <p:nvSpPr>
          <p:cNvPr id="2" name="Rectangle 1"/>
          <p:cNvSpPr/>
          <p:nvPr/>
        </p:nvSpPr>
        <p:spPr>
          <a:xfrm>
            <a:off x="281471" y="1289771"/>
            <a:ext cx="8980726" cy="4183581"/>
          </a:xfrm>
          <a:prstGeom prst="rect">
            <a:avLst/>
          </a:prstGeom>
        </p:spPr>
        <p:txBody>
          <a:bodyPr wrap="square">
            <a:spAutoFit/>
          </a:bodyPr>
          <a:lstStyle/>
          <a:p>
            <a:pPr marL="179388" indent="-179388">
              <a:lnSpc>
                <a:spcPct val="120000"/>
              </a:lnSpc>
              <a:buFont typeface="Arial" panose="020B0604020202020204" pitchFamily="34" charset="0"/>
              <a:buChar char="•"/>
            </a:pPr>
            <a:r>
              <a:rPr lang="en-AU" sz="2300" dirty="0"/>
              <a:t>Trade-offs in previous slide hint at how to give meaning to the RIC objectives … link them to member needs and wants</a:t>
            </a:r>
          </a:p>
          <a:p>
            <a:pPr marL="179388" indent="-179388">
              <a:lnSpc>
                <a:spcPct val="120000"/>
              </a:lnSpc>
              <a:spcBef>
                <a:spcPts val="1200"/>
              </a:spcBef>
              <a:buFont typeface="Arial" panose="020B0604020202020204" pitchFamily="34" charset="0"/>
              <a:buChar char="•"/>
            </a:pPr>
            <a:r>
              <a:rPr lang="en-AU" sz="2300" dirty="0"/>
              <a:t>Consider a member who desires:</a:t>
            </a:r>
          </a:p>
          <a:p>
            <a:pPr marL="536575" lvl="1" indent="-257175">
              <a:lnSpc>
                <a:spcPct val="120000"/>
              </a:lnSpc>
              <a:buFont typeface="Cambria" panose="02040503050406030204" pitchFamily="18" charset="0"/>
              <a:buChar char="–"/>
            </a:pPr>
            <a:r>
              <a:rPr lang="en-AU" sz="2300" dirty="0"/>
              <a:t>Stable income stream while they remain alive</a:t>
            </a:r>
          </a:p>
          <a:p>
            <a:pPr marL="536575" lvl="1" indent="-257175">
              <a:lnSpc>
                <a:spcPct val="120000"/>
              </a:lnSpc>
              <a:buFont typeface="Cambria" panose="02040503050406030204" pitchFamily="18" charset="0"/>
              <a:buChar char="–"/>
            </a:pPr>
            <a:r>
              <a:rPr lang="en-AU" sz="2300" dirty="0"/>
              <a:t>Some flexible access to funds </a:t>
            </a:r>
          </a:p>
          <a:p>
            <a:pPr marL="179388" indent="-179388">
              <a:lnSpc>
                <a:spcPct val="120000"/>
              </a:lnSpc>
              <a:spcBef>
                <a:spcPts val="1200"/>
              </a:spcBef>
              <a:buFont typeface="Arial" panose="020B0604020202020204" pitchFamily="34" charset="0"/>
              <a:buChar char="•"/>
            </a:pPr>
            <a:r>
              <a:rPr lang="en-AU" sz="2300" dirty="0"/>
              <a:t>Translating to RIC objectives:</a:t>
            </a:r>
          </a:p>
          <a:p>
            <a:pPr marL="536575" lvl="1" indent="-257175">
              <a:lnSpc>
                <a:spcPct val="120000"/>
              </a:lnSpc>
              <a:buFont typeface="Cambria" panose="02040503050406030204" pitchFamily="18" charset="0"/>
              <a:buChar char="–"/>
            </a:pPr>
            <a:r>
              <a:rPr lang="en-AU" sz="2300" dirty="0"/>
              <a:t>Expected income =&gt; linked to income targeted</a:t>
            </a:r>
          </a:p>
          <a:p>
            <a:pPr marL="536575" lvl="1" indent="-257175">
              <a:lnSpc>
                <a:spcPct val="120000"/>
              </a:lnSpc>
              <a:buFont typeface="Cambria" panose="02040503050406030204" pitchFamily="18" charset="0"/>
              <a:buChar char="–"/>
            </a:pPr>
            <a:r>
              <a:rPr lang="en-AU" sz="2300" dirty="0"/>
              <a:t>Income risk =&gt; probability of targeted income not being sustained</a:t>
            </a:r>
          </a:p>
          <a:p>
            <a:pPr marL="536575" lvl="1" indent="-257175">
              <a:lnSpc>
                <a:spcPct val="120000"/>
              </a:lnSpc>
              <a:buFont typeface="Cambria" panose="02040503050406030204" pitchFamily="18" charset="0"/>
              <a:buChar char="–"/>
            </a:pPr>
            <a:r>
              <a:rPr lang="en-AU" sz="2300" dirty="0"/>
              <a:t>Flexible access to funds =&gt; examine trajectory of residual balance </a:t>
            </a:r>
          </a:p>
        </p:txBody>
      </p:sp>
    </p:spTree>
    <p:extLst>
      <p:ext uri="{BB962C8B-B14F-4D97-AF65-F5344CB8AC3E}">
        <p14:creationId xmlns:p14="http://schemas.microsoft.com/office/powerpoint/2010/main" val="158712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C0B4C7-B966-4899-8A80-6552050DA658}"/>
              </a:ext>
            </a:extLst>
          </p:cNvPr>
          <p:cNvSpPr>
            <a:spLocks noGrp="1"/>
          </p:cNvSpPr>
          <p:nvPr>
            <p:ph type="sldNum" sz="quarter" idx="12"/>
          </p:nvPr>
        </p:nvSpPr>
        <p:spPr/>
        <p:txBody>
          <a:bodyPr/>
          <a:lstStyle/>
          <a:p>
            <a:fld id="{1D1A05B9-B95E-42A2-82DD-B4C37E02D95B}" type="slidenum">
              <a:rPr lang="en-AU" smtClean="0"/>
              <a:t>12</a:t>
            </a:fld>
            <a:endParaRPr lang="en-AU" dirty="0"/>
          </a:p>
        </p:txBody>
      </p:sp>
      <p:sp>
        <p:nvSpPr>
          <p:cNvPr id="5" name="Title 1">
            <a:extLst>
              <a:ext uri="{FF2B5EF4-FFF2-40B4-BE49-F238E27FC236}">
                <a16:creationId xmlns:a16="http://schemas.microsoft.com/office/drawing/2014/main" id="{8D2B8F49-2EE5-B4B9-BD2E-4C1A0390302C}"/>
              </a:ext>
            </a:extLst>
          </p:cNvPr>
          <p:cNvSpPr>
            <a:spLocks noGrp="1"/>
          </p:cNvSpPr>
          <p:nvPr>
            <p:ph type="title"/>
          </p:nvPr>
        </p:nvSpPr>
        <p:spPr>
          <a:xfrm>
            <a:off x="433137" y="1663177"/>
            <a:ext cx="11389894" cy="3414150"/>
          </a:xfrm>
        </p:spPr>
        <p:txBody>
          <a:bodyPr>
            <a:normAutofit/>
          </a:bodyPr>
          <a:lstStyle/>
          <a:p>
            <a:pPr algn="ctr"/>
            <a:r>
              <a:rPr lang="en-US" sz="6000" b="0" dirty="0">
                <a:latin typeface="Franklin Gothic Demi Cond" panose="020B0706030402020204" pitchFamily="34" charset="0"/>
              </a:rPr>
              <a:t>Thank-you!</a:t>
            </a:r>
            <a:br>
              <a:rPr lang="en-US" sz="6000" b="0" dirty="0">
                <a:latin typeface="Franklin Gothic Demi Cond" panose="020B0706030402020204" pitchFamily="34" charset="0"/>
              </a:rPr>
            </a:br>
            <a:br>
              <a:rPr lang="en-US" sz="3600" b="0" dirty="0">
                <a:latin typeface="Franklin Gothic Demi Cond" panose="020B0706030402020204" pitchFamily="34" charset="0"/>
              </a:rPr>
            </a:br>
            <a:r>
              <a:rPr lang="en-US" sz="5200" b="0" dirty="0">
                <a:latin typeface="Franklin Gothic Demi Cond" panose="020B0706030402020204" pitchFamily="34" charset="0"/>
              </a:rPr>
              <a:t>Further questions, discussion or feedback?</a:t>
            </a:r>
          </a:p>
        </p:txBody>
      </p:sp>
      <p:sp>
        <p:nvSpPr>
          <p:cNvPr id="9" name="Slide Number Placeholder 3">
            <a:extLst>
              <a:ext uri="{FF2B5EF4-FFF2-40B4-BE49-F238E27FC236}">
                <a16:creationId xmlns:a16="http://schemas.microsoft.com/office/drawing/2014/main" id="{67B4009E-69DC-F417-C6D2-9C8E323CFF3B}"/>
              </a:ext>
            </a:extLst>
          </p:cNvPr>
          <p:cNvSpPr txBox="1">
            <a:spLocks/>
          </p:cNvSpPr>
          <p:nvPr/>
        </p:nvSpPr>
        <p:spPr>
          <a:xfrm>
            <a:off x="11260016" y="6495182"/>
            <a:ext cx="646493" cy="19971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C4F4D4-6F9F-4101-B420-EAE9BABB75B0}" type="slidenum">
              <a:rPr lang="en-US" sz="1200">
                <a:solidFill>
                  <a:schemeClr val="bg1"/>
                </a:solidFill>
              </a:rPr>
              <a:pPr algn="r"/>
              <a:t>12</a:t>
            </a:fld>
            <a:endParaRPr lang="en-US" sz="1200" dirty="0">
              <a:solidFill>
                <a:schemeClr val="bg1"/>
              </a:solidFill>
            </a:endParaRPr>
          </a:p>
        </p:txBody>
      </p:sp>
      <p:sp>
        <p:nvSpPr>
          <p:cNvPr id="6" name="Title 1">
            <a:extLst>
              <a:ext uri="{FF2B5EF4-FFF2-40B4-BE49-F238E27FC236}">
                <a16:creationId xmlns:a16="http://schemas.microsoft.com/office/drawing/2014/main" id="{8D2B8F49-2EE5-B4B9-BD2E-4C1A0390302C}"/>
              </a:ext>
            </a:extLst>
          </p:cNvPr>
          <p:cNvSpPr txBox="1">
            <a:spLocks/>
          </p:cNvSpPr>
          <p:nvPr/>
        </p:nvSpPr>
        <p:spPr>
          <a:xfrm>
            <a:off x="281471" y="305153"/>
            <a:ext cx="11301791" cy="906020"/>
          </a:xfrm>
          <a:prstGeom prst="rect">
            <a:avLst/>
          </a:prstGeom>
        </p:spPr>
        <p:txBody>
          <a:bodyPr vert="horz" lIns="91440" tIns="45720" rIns="91440" bIns="45720" rtlCol="0" anchor="ctr">
            <a:normAutofit/>
          </a:bodyPr>
          <a:lstStyle>
            <a:lvl1pPr marL="7937" indent="0" algn="l" defTabSz="914400" rtl="0" eaLnBrk="1" latinLnBrk="0" hangingPunct="1">
              <a:lnSpc>
                <a:spcPct val="90000"/>
              </a:lnSpc>
              <a:spcBef>
                <a:spcPct val="0"/>
              </a:spcBef>
              <a:buFont typeface="STIXGeneral-Regular" pitchFamily="2" charset="2"/>
              <a:buNone/>
              <a:tabLst/>
              <a:defRPr sz="4400" b="1" i="0" kern="1200">
                <a:solidFill>
                  <a:schemeClr val="tx1"/>
                </a:solidFill>
                <a:latin typeface="Franklin Gothic Demi Cond" panose="020B0603020102020204" pitchFamily="34" charset="0"/>
                <a:ea typeface="+mj-ea"/>
                <a:cs typeface="+mj-cs"/>
              </a:defRPr>
            </a:lvl1pPr>
          </a:lstStyle>
          <a:p>
            <a:r>
              <a:rPr lang="en-US" dirty="0">
                <a:latin typeface="Franklin Gothic Demi Cond" panose="020B0706030402020204" pitchFamily="34" charset="0"/>
              </a:rPr>
              <a:t>Wrapping up …</a:t>
            </a:r>
          </a:p>
        </p:txBody>
      </p:sp>
      <p:cxnSp>
        <p:nvCxnSpPr>
          <p:cNvPr id="7" name="Straight Connector 6">
            <a:extLst>
              <a:ext uri="{FF2B5EF4-FFF2-40B4-BE49-F238E27FC236}">
                <a16:creationId xmlns:a16="http://schemas.microsoft.com/office/drawing/2014/main" id="{D6990BC3-2FBA-A841-A5FF-7D68B12BF488}"/>
              </a:ext>
            </a:extLst>
          </p:cNvPr>
          <p:cNvCxnSpPr>
            <a:cxnSpLocks/>
          </p:cNvCxnSpPr>
          <p:nvPr/>
        </p:nvCxnSpPr>
        <p:spPr>
          <a:xfrm>
            <a:off x="3789947" y="914400"/>
            <a:ext cx="8033084" cy="1005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205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6FDCF-C883-4B6E-A636-9146E68DDAF3}"/>
              </a:ext>
            </a:extLst>
          </p:cNvPr>
          <p:cNvSpPr>
            <a:spLocks noGrp="1"/>
          </p:cNvSpPr>
          <p:nvPr>
            <p:ph type="title"/>
          </p:nvPr>
        </p:nvSpPr>
        <p:spPr>
          <a:xfrm>
            <a:off x="219160" y="395410"/>
            <a:ext cx="10515600" cy="905377"/>
          </a:xfrm>
        </p:spPr>
        <p:txBody>
          <a:bodyPr>
            <a:normAutofit/>
          </a:bodyPr>
          <a:lstStyle/>
          <a:p>
            <a:r>
              <a:rPr lang="en-AU" b="1" dirty="0">
                <a:latin typeface="Franklin Gothic Demi Cond" panose="020B0603020102020204" pitchFamily="34" charset="0"/>
              </a:rPr>
              <a:t>Explainer #1 – What we will cover </a:t>
            </a:r>
          </a:p>
        </p:txBody>
      </p:sp>
      <p:sp>
        <p:nvSpPr>
          <p:cNvPr id="4" name="Slide Number Placeholder 3">
            <a:extLst>
              <a:ext uri="{FF2B5EF4-FFF2-40B4-BE49-F238E27FC236}">
                <a16:creationId xmlns:a16="http://schemas.microsoft.com/office/drawing/2014/main" id="{62C0B4C7-B966-4899-8A80-6552050DA658}"/>
              </a:ext>
            </a:extLst>
          </p:cNvPr>
          <p:cNvSpPr>
            <a:spLocks noGrp="1"/>
          </p:cNvSpPr>
          <p:nvPr>
            <p:ph type="sldNum" sz="quarter" idx="12"/>
          </p:nvPr>
        </p:nvSpPr>
        <p:spPr/>
        <p:txBody>
          <a:bodyPr/>
          <a:lstStyle/>
          <a:p>
            <a:fld id="{1D1A05B9-B95E-42A2-82DD-B4C37E02D95B}" type="slidenum">
              <a:rPr lang="en-AU" smtClean="0"/>
              <a:t>2</a:t>
            </a:fld>
            <a:endParaRPr lang="en-AU" dirty="0"/>
          </a:p>
        </p:txBody>
      </p:sp>
      <p:cxnSp>
        <p:nvCxnSpPr>
          <p:cNvPr id="6" name="Straight Connector 5">
            <a:extLst>
              <a:ext uri="{FF2B5EF4-FFF2-40B4-BE49-F238E27FC236}">
                <a16:creationId xmlns:a16="http://schemas.microsoft.com/office/drawing/2014/main" id="{D6990BC3-2FBA-A841-A5FF-7D68B12BF488}"/>
              </a:ext>
            </a:extLst>
          </p:cNvPr>
          <p:cNvCxnSpPr>
            <a:cxnSpLocks/>
          </p:cNvCxnSpPr>
          <p:nvPr/>
        </p:nvCxnSpPr>
        <p:spPr>
          <a:xfrm>
            <a:off x="7586505" y="994787"/>
            <a:ext cx="3974842" cy="132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947F29-2F6B-47C8-B3ED-78EDC7D5938C}"/>
              </a:ext>
            </a:extLst>
          </p:cNvPr>
          <p:cNvSpPr txBox="1"/>
          <p:nvPr/>
        </p:nvSpPr>
        <p:spPr>
          <a:xfrm>
            <a:off x="1095270" y="1402657"/>
            <a:ext cx="10028256" cy="4192027"/>
          </a:xfrm>
          <a:prstGeom prst="rect">
            <a:avLst/>
          </a:prstGeom>
          <a:noFill/>
          <a:ln>
            <a:noFill/>
          </a:ln>
        </p:spPr>
        <p:txBody>
          <a:bodyPr wrap="square" lIns="36000" tIns="36000" rIns="36000" bIns="36000" rtlCol="0">
            <a:noAutofit/>
          </a:bodyPr>
          <a:lstStyle/>
          <a:p>
            <a:pPr marL="285750" indent="-285750">
              <a:lnSpc>
                <a:spcPct val="120000"/>
              </a:lnSpc>
              <a:buFont typeface="Arial" panose="020B0604020202020204" pitchFamily="34" charset="0"/>
              <a:buChar char="•"/>
            </a:pPr>
            <a:r>
              <a:rPr lang="en-AU" sz="2400" dirty="0"/>
              <a:t>Recap on the RIC – What is a retirement income strategy, and its objectives</a:t>
            </a:r>
          </a:p>
          <a:p>
            <a:pPr marL="285750" indent="-285750">
              <a:lnSpc>
                <a:spcPct val="120000"/>
              </a:lnSpc>
              <a:spcBef>
                <a:spcPts val="1200"/>
              </a:spcBef>
              <a:buFont typeface="Arial" panose="020B0604020202020204" pitchFamily="34" charset="0"/>
              <a:buChar char="•"/>
            </a:pPr>
            <a:r>
              <a:rPr lang="en-AU" sz="2400" dirty="0"/>
              <a:t>Interpretation and measurement of each objective: </a:t>
            </a:r>
          </a:p>
          <a:p>
            <a:pPr marL="914400" lvl="1" indent="-457200">
              <a:lnSpc>
                <a:spcPct val="120000"/>
              </a:lnSpc>
              <a:buFont typeface="+mj-lt"/>
              <a:buAutoNum type="arabicPeriod"/>
            </a:pPr>
            <a:r>
              <a:rPr lang="en-AU" sz="2400" dirty="0"/>
              <a:t>Expected income</a:t>
            </a:r>
          </a:p>
          <a:p>
            <a:pPr marL="914400" lvl="1" indent="-457200">
              <a:lnSpc>
                <a:spcPct val="120000"/>
              </a:lnSpc>
              <a:buFont typeface="+mj-lt"/>
              <a:buAutoNum type="arabicPeriod"/>
            </a:pPr>
            <a:r>
              <a:rPr lang="en-AU" sz="2400" dirty="0"/>
              <a:t>Income risk</a:t>
            </a:r>
          </a:p>
          <a:p>
            <a:pPr marL="914400" lvl="1" indent="-457200">
              <a:lnSpc>
                <a:spcPct val="120000"/>
              </a:lnSpc>
              <a:buFont typeface="+mj-lt"/>
              <a:buAutoNum type="arabicPeriod"/>
            </a:pPr>
            <a:r>
              <a:rPr lang="en-AU" sz="2400" dirty="0"/>
              <a:t>Flexible access to funds </a:t>
            </a:r>
          </a:p>
          <a:p>
            <a:pPr marL="285750" indent="-285750">
              <a:lnSpc>
                <a:spcPct val="120000"/>
              </a:lnSpc>
              <a:spcBef>
                <a:spcPts val="1200"/>
              </a:spcBef>
              <a:buFont typeface="Arial" panose="020B0604020202020204" pitchFamily="34" charset="0"/>
              <a:buChar char="•"/>
            </a:pPr>
            <a:r>
              <a:rPr lang="en-AU" sz="2400" dirty="0"/>
              <a:t>Trade-offs</a:t>
            </a:r>
          </a:p>
          <a:p>
            <a:pPr marL="285750" indent="-285750">
              <a:lnSpc>
                <a:spcPct val="120000"/>
              </a:lnSpc>
              <a:spcBef>
                <a:spcPts val="1200"/>
              </a:spcBef>
              <a:buFont typeface="Arial" panose="020B0604020202020204" pitchFamily="34" charset="0"/>
              <a:buChar char="•"/>
            </a:pPr>
            <a:r>
              <a:rPr lang="en-AU" sz="2400" dirty="0"/>
              <a:t>Attaching meaning to the objectives </a:t>
            </a:r>
          </a:p>
          <a:p>
            <a:pPr marL="285750" indent="-285750">
              <a:lnSpc>
                <a:spcPct val="120000"/>
              </a:lnSpc>
              <a:spcBef>
                <a:spcPts val="1200"/>
              </a:spcBef>
              <a:buFont typeface="Arial" panose="020B0604020202020204" pitchFamily="34" charset="0"/>
              <a:buChar char="•"/>
            </a:pPr>
            <a:r>
              <a:rPr lang="en-AU" sz="2400" dirty="0"/>
              <a:t>Questions, discussion, feedback</a:t>
            </a:r>
          </a:p>
        </p:txBody>
      </p:sp>
    </p:spTree>
    <p:extLst>
      <p:ext uri="{BB962C8B-B14F-4D97-AF65-F5344CB8AC3E}">
        <p14:creationId xmlns:p14="http://schemas.microsoft.com/office/powerpoint/2010/main" val="709377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6FDCF-C883-4B6E-A636-9146E68DDAF3}"/>
              </a:ext>
            </a:extLst>
          </p:cNvPr>
          <p:cNvSpPr>
            <a:spLocks noGrp="1"/>
          </p:cNvSpPr>
          <p:nvPr>
            <p:ph type="title"/>
          </p:nvPr>
        </p:nvSpPr>
        <p:spPr>
          <a:xfrm>
            <a:off x="219160" y="249015"/>
            <a:ext cx="10515600" cy="905377"/>
          </a:xfrm>
        </p:spPr>
        <p:txBody>
          <a:bodyPr/>
          <a:lstStyle/>
          <a:p>
            <a:r>
              <a:rPr lang="en-US" dirty="0"/>
              <a:t>‘Retirement income strategies’ </a:t>
            </a:r>
            <a:endParaRPr lang="en-AU" b="1" dirty="0">
              <a:latin typeface="Franklin Gothic Demi Cond" panose="020B0603020102020204" pitchFamily="34" charset="0"/>
            </a:endParaRPr>
          </a:p>
        </p:txBody>
      </p:sp>
      <p:sp>
        <p:nvSpPr>
          <p:cNvPr id="4" name="Slide Number Placeholder 3">
            <a:extLst>
              <a:ext uri="{FF2B5EF4-FFF2-40B4-BE49-F238E27FC236}">
                <a16:creationId xmlns:a16="http://schemas.microsoft.com/office/drawing/2014/main" id="{62C0B4C7-B966-4899-8A80-6552050DA658}"/>
              </a:ext>
            </a:extLst>
          </p:cNvPr>
          <p:cNvSpPr>
            <a:spLocks noGrp="1"/>
          </p:cNvSpPr>
          <p:nvPr>
            <p:ph type="sldNum" sz="quarter" idx="12"/>
          </p:nvPr>
        </p:nvSpPr>
        <p:spPr/>
        <p:txBody>
          <a:bodyPr/>
          <a:lstStyle/>
          <a:p>
            <a:fld id="{1D1A05B9-B95E-42A2-82DD-B4C37E02D95B}" type="slidenum">
              <a:rPr lang="en-AU" smtClean="0"/>
              <a:t>3</a:t>
            </a:fld>
            <a:endParaRPr lang="en-AU" dirty="0"/>
          </a:p>
        </p:txBody>
      </p:sp>
      <p:cxnSp>
        <p:nvCxnSpPr>
          <p:cNvPr id="6" name="Straight Connector 5">
            <a:extLst>
              <a:ext uri="{FF2B5EF4-FFF2-40B4-BE49-F238E27FC236}">
                <a16:creationId xmlns:a16="http://schemas.microsoft.com/office/drawing/2014/main" id="{D6990BC3-2FBA-A841-A5FF-7D68B12BF488}"/>
              </a:ext>
            </a:extLst>
          </p:cNvPr>
          <p:cNvCxnSpPr>
            <a:cxnSpLocks/>
          </p:cNvCxnSpPr>
          <p:nvPr/>
        </p:nvCxnSpPr>
        <p:spPr>
          <a:xfrm flipV="1">
            <a:off x="7003702" y="854110"/>
            <a:ext cx="4853353"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8947F29-2F6B-47C8-B3ED-78EDC7D5938C}"/>
              </a:ext>
            </a:extLst>
          </p:cNvPr>
          <p:cNvSpPr txBox="1"/>
          <p:nvPr/>
        </p:nvSpPr>
        <p:spPr>
          <a:xfrm>
            <a:off x="120317" y="1477109"/>
            <a:ext cx="3352800" cy="4531806"/>
          </a:xfrm>
          <a:prstGeom prst="rect">
            <a:avLst/>
          </a:prstGeom>
          <a:solidFill>
            <a:schemeClr val="bg1"/>
          </a:solidFill>
          <a:ln>
            <a:noFill/>
          </a:ln>
        </p:spPr>
        <p:txBody>
          <a:bodyPr wrap="square" lIns="252000" tIns="36000" rIns="36000" bIns="36000" rtlCol="0">
            <a:noAutofit/>
          </a:bodyPr>
          <a:lstStyle/>
          <a:p>
            <a:pPr marL="180975">
              <a:lnSpc>
                <a:spcPct val="120000"/>
              </a:lnSpc>
            </a:pPr>
            <a:r>
              <a:rPr lang="en-AU" sz="2200" i="1" dirty="0"/>
              <a:t>‘Retirement income covenant’ came into effect on 1 July 2022.</a:t>
            </a:r>
          </a:p>
          <a:p>
            <a:pPr marL="180975">
              <a:lnSpc>
                <a:spcPct val="120000"/>
              </a:lnSpc>
              <a:spcBef>
                <a:spcPts val="3000"/>
              </a:spcBef>
            </a:pPr>
            <a:r>
              <a:rPr lang="en-AU" sz="2200" i="1" dirty="0"/>
              <a:t>The RIC requires super fund trustees to develop retirement income strategies to assist members in balancing three objectives</a:t>
            </a:r>
          </a:p>
          <a:p>
            <a:pPr>
              <a:lnSpc>
                <a:spcPct val="120000"/>
              </a:lnSpc>
              <a:spcBef>
                <a:spcPts val="1800"/>
              </a:spcBef>
            </a:pPr>
            <a:endParaRPr lang="en-US" sz="2200" i="1" dirty="0"/>
          </a:p>
        </p:txBody>
      </p:sp>
      <p:pic>
        <p:nvPicPr>
          <p:cNvPr id="5" name="Picture 4">
            <a:extLst>
              <a:ext uri="{FF2B5EF4-FFF2-40B4-BE49-F238E27FC236}">
                <a16:creationId xmlns:a16="http://schemas.microsoft.com/office/drawing/2014/main" id="{9EB5C9DE-8F1E-533D-CC3A-D86267D2ED7A}"/>
              </a:ext>
            </a:extLst>
          </p:cNvPr>
          <p:cNvPicPr>
            <a:picLocks noChangeAspect="1"/>
          </p:cNvPicPr>
          <p:nvPr/>
        </p:nvPicPr>
        <p:blipFill>
          <a:blip r:embed="rId3"/>
          <a:stretch>
            <a:fillRect/>
          </a:stretch>
        </p:blipFill>
        <p:spPr>
          <a:xfrm>
            <a:off x="3624368" y="1116713"/>
            <a:ext cx="8232687" cy="5492272"/>
          </a:xfrm>
          <a:prstGeom prst="rect">
            <a:avLst/>
          </a:prstGeom>
        </p:spPr>
      </p:pic>
    </p:spTree>
    <p:extLst>
      <p:ext uri="{BB962C8B-B14F-4D97-AF65-F5344CB8AC3E}">
        <p14:creationId xmlns:p14="http://schemas.microsoft.com/office/powerpoint/2010/main" val="2969619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6FDCF-C883-4B6E-A636-9146E68DDAF3}"/>
              </a:ext>
            </a:extLst>
          </p:cNvPr>
          <p:cNvSpPr>
            <a:spLocks noGrp="1"/>
          </p:cNvSpPr>
          <p:nvPr>
            <p:ph type="title"/>
          </p:nvPr>
        </p:nvSpPr>
        <p:spPr>
          <a:xfrm>
            <a:off x="219160" y="249015"/>
            <a:ext cx="10515600" cy="905377"/>
          </a:xfrm>
        </p:spPr>
        <p:txBody>
          <a:bodyPr>
            <a:normAutofit/>
          </a:bodyPr>
          <a:lstStyle/>
          <a:p>
            <a:r>
              <a:rPr lang="en-AU" dirty="0"/>
              <a:t>RIC objectives as they appear in the legislation</a:t>
            </a:r>
            <a:r>
              <a:rPr lang="en-AU" b="1" dirty="0">
                <a:latin typeface="Franklin Gothic Demi Cond" panose="020B0603020102020204" pitchFamily="34" charset="0"/>
              </a:rPr>
              <a:t> </a:t>
            </a:r>
          </a:p>
        </p:txBody>
      </p:sp>
      <p:sp>
        <p:nvSpPr>
          <p:cNvPr id="4" name="Slide Number Placeholder 3">
            <a:extLst>
              <a:ext uri="{FF2B5EF4-FFF2-40B4-BE49-F238E27FC236}">
                <a16:creationId xmlns:a16="http://schemas.microsoft.com/office/drawing/2014/main" id="{62C0B4C7-B966-4899-8A80-6552050DA658}"/>
              </a:ext>
            </a:extLst>
          </p:cNvPr>
          <p:cNvSpPr>
            <a:spLocks noGrp="1"/>
          </p:cNvSpPr>
          <p:nvPr>
            <p:ph type="sldNum" sz="quarter" idx="12"/>
          </p:nvPr>
        </p:nvSpPr>
        <p:spPr/>
        <p:txBody>
          <a:bodyPr/>
          <a:lstStyle/>
          <a:p>
            <a:fld id="{1D1A05B9-B95E-42A2-82DD-B4C37E02D95B}" type="slidenum">
              <a:rPr lang="en-AU" smtClean="0"/>
              <a:t>4</a:t>
            </a:fld>
            <a:endParaRPr lang="en-AU" dirty="0"/>
          </a:p>
        </p:txBody>
      </p:sp>
      <p:cxnSp>
        <p:nvCxnSpPr>
          <p:cNvPr id="6" name="Straight Connector 5">
            <a:extLst>
              <a:ext uri="{FF2B5EF4-FFF2-40B4-BE49-F238E27FC236}">
                <a16:creationId xmlns:a16="http://schemas.microsoft.com/office/drawing/2014/main" id="{D6990BC3-2FBA-A841-A5FF-7D68B12BF488}"/>
              </a:ext>
            </a:extLst>
          </p:cNvPr>
          <p:cNvCxnSpPr>
            <a:cxnSpLocks/>
          </p:cNvCxnSpPr>
          <p:nvPr/>
        </p:nvCxnSpPr>
        <p:spPr>
          <a:xfrm>
            <a:off x="10299560" y="904351"/>
            <a:ext cx="1261787" cy="316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947F29-2F6B-47C8-B3ED-78EDC7D5938C}"/>
              </a:ext>
            </a:extLst>
          </p:cNvPr>
          <p:cNvSpPr txBox="1"/>
          <p:nvPr/>
        </p:nvSpPr>
        <p:spPr>
          <a:xfrm>
            <a:off x="449445" y="1250545"/>
            <a:ext cx="11417658" cy="4376532"/>
          </a:xfrm>
          <a:prstGeom prst="rect">
            <a:avLst/>
          </a:prstGeom>
          <a:noFill/>
          <a:ln>
            <a:noFill/>
          </a:ln>
        </p:spPr>
        <p:txBody>
          <a:bodyPr wrap="square" lIns="36000" tIns="36000" rIns="36000" bIns="36000" rtlCol="0">
            <a:noAutofit/>
          </a:bodyPr>
          <a:lstStyle/>
          <a:p>
            <a:pPr>
              <a:lnSpc>
                <a:spcPct val="105000"/>
              </a:lnSpc>
            </a:pPr>
            <a:r>
              <a:rPr lang="en-AU" sz="2200" i="1" dirty="0"/>
              <a:t>“The strategy must be for the benefit of beneficiaries of the entity who are retired or who are approaching retirement and must address how the trustee will assist those beneficiaries to achieve and balance the following objectives: </a:t>
            </a:r>
          </a:p>
          <a:p>
            <a:pPr>
              <a:lnSpc>
                <a:spcPct val="110000"/>
              </a:lnSpc>
              <a:spcBef>
                <a:spcPts val="600"/>
              </a:spcBef>
            </a:pPr>
            <a:r>
              <a:rPr lang="en-AU" sz="2200" i="1" dirty="0"/>
              <a:t>(a) to </a:t>
            </a:r>
            <a:r>
              <a:rPr lang="en-AU" sz="2200" i="1" u="sng" dirty="0"/>
              <a:t>maximise expected retirement income </a:t>
            </a:r>
            <a:r>
              <a:rPr lang="en-AU" sz="2200" i="1" dirty="0"/>
              <a:t>over the period of retirement; </a:t>
            </a:r>
          </a:p>
          <a:p>
            <a:pPr marL="452438" indent="-452438">
              <a:lnSpc>
                <a:spcPct val="110000"/>
              </a:lnSpc>
              <a:spcBef>
                <a:spcPts val="600"/>
              </a:spcBef>
            </a:pPr>
            <a:r>
              <a:rPr lang="en-AU" sz="2200" i="1" dirty="0"/>
              <a:t>(b) to </a:t>
            </a:r>
            <a:r>
              <a:rPr lang="en-AU" sz="2200" i="1" u="sng" dirty="0"/>
              <a:t>manage expected risks to the sustainability and stability of  retirement income </a:t>
            </a:r>
            <a:r>
              <a:rPr lang="en-AU" sz="2200" i="1" dirty="0"/>
              <a:t>over the period of retirement of the following kinds:</a:t>
            </a:r>
          </a:p>
          <a:p>
            <a:pPr marL="542925">
              <a:lnSpc>
                <a:spcPct val="110000"/>
              </a:lnSpc>
            </a:pPr>
            <a:r>
              <a:rPr lang="en-AU" sz="2200" i="1" dirty="0"/>
              <a:t>(i) longevity risks;</a:t>
            </a:r>
          </a:p>
          <a:p>
            <a:pPr marL="542925">
              <a:lnSpc>
                <a:spcPct val="110000"/>
              </a:lnSpc>
            </a:pPr>
            <a:r>
              <a:rPr lang="en-AU" sz="2200" i="1" dirty="0"/>
              <a:t>(ii) investment risks; </a:t>
            </a:r>
          </a:p>
          <a:p>
            <a:pPr marL="542925">
              <a:lnSpc>
                <a:spcPct val="110000"/>
              </a:lnSpc>
            </a:pPr>
            <a:r>
              <a:rPr lang="en-AU" sz="2200" i="1" dirty="0"/>
              <a:t>(iii) inflation risks;</a:t>
            </a:r>
          </a:p>
          <a:p>
            <a:pPr marL="542925">
              <a:lnSpc>
                <a:spcPct val="110000"/>
              </a:lnSpc>
            </a:pPr>
            <a:r>
              <a:rPr lang="en-AU" sz="2200" i="1" dirty="0"/>
              <a:t>(iv) any other risks to the sustainability and stability of the retirement income; </a:t>
            </a:r>
          </a:p>
          <a:p>
            <a:pPr>
              <a:lnSpc>
                <a:spcPct val="110000"/>
              </a:lnSpc>
              <a:spcBef>
                <a:spcPts val="600"/>
              </a:spcBef>
            </a:pPr>
            <a:r>
              <a:rPr lang="en-AU" sz="2200" i="1" dirty="0"/>
              <a:t>(c) to have </a:t>
            </a:r>
            <a:r>
              <a:rPr lang="en-AU" sz="2200" i="1" u="sng" dirty="0"/>
              <a:t>flexible access to expected funds </a:t>
            </a:r>
            <a:r>
              <a:rPr lang="en-AU" sz="2200" i="1" dirty="0"/>
              <a:t>over the period of retirement”</a:t>
            </a:r>
            <a:endParaRPr lang="en-AU" sz="2200" dirty="0"/>
          </a:p>
        </p:txBody>
      </p:sp>
    </p:spTree>
    <p:extLst>
      <p:ext uri="{BB962C8B-B14F-4D97-AF65-F5344CB8AC3E}">
        <p14:creationId xmlns:p14="http://schemas.microsoft.com/office/powerpoint/2010/main" val="1207450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C0B4C7-B966-4899-8A80-6552050DA658}"/>
              </a:ext>
            </a:extLst>
          </p:cNvPr>
          <p:cNvSpPr>
            <a:spLocks noGrp="1"/>
          </p:cNvSpPr>
          <p:nvPr>
            <p:ph type="sldNum" sz="quarter" idx="12"/>
          </p:nvPr>
        </p:nvSpPr>
        <p:spPr/>
        <p:txBody>
          <a:bodyPr/>
          <a:lstStyle/>
          <a:p>
            <a:fld id="{1D1A05B9-B95E-42A2-82DD-B4C37E02D95B}" type="slidenum">
              <a:rPr lang="en-AU" smtClean="0"/>
              <a:t>5</a:t>
            </a:fld>
            <a:endParaRPr lang="en-AU" dirty="0"/>
          </a:p>
        </p:txBody>
      </p:sp>
      <p:cxnSp>
        <p:nvCxnSpPr>
          <p:cNvPr id="6" name="Straight Connector 5">
            <a:extLst>
              <a:ext uri="{FF2B5EF4-FFF2-40B4-BE49-F238E27FC236}">
                <a16:creationId xmlns:a16="http://schemas.microsoft.com/office/drawing/2014/main" id="{D6990BC3-2FBA-A841-A5FF-7D68B12BF488}"/>
              </a:ext>
            </a:extLst>
          </p:cNvPr>
          <p:cNvCxnSpPr>
            <a:cxnSpLocks/>
          </p:cNvCxnSpPr>
          <p:nvPr/>
        </p:nvCxnSpPr>
        <p:spPr>
          <a:xfrm>
            <a:off x="10952703" y="924448"/>
            <a:ext cx="870328"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8D2B8F49-2EE5-B4B9-BD2E-4C1A0390302C}"/>
              </a:ext>
            </a:extLst>
          </p:cNvPr>
          <p:cNvSpPr>
            <a:spLocks noGrp="1"/>
          </p:cNvSpPr>
          <p:nvPr>
            <p:ph type="title"/>
          </p:nvPr>
        </p:nvSpPr>
        <p:spPr>
          <a:xfrm>
            <a:off x="281471" y="305153"/>
            <a:ext cx="11301791" cy="906020"/>
          </a:xfrm>
        </p:spPr>
        <p:txBody>
          <a:bodyPr>
            <a:normAutofit/>
          </a:bodyPr>
          <a:lstStyle/>
          <a:p>
            <a:r>
              <a:rPr lang="en-AU" dirty="0">
                <a:latin typeface="Franklin Gothic Demi Cond" panose="020B0706030402020204" pitchFamily="34" charset="0"/>
              </a:rPr>
              <a:t>Which income stream has greater expected value?</a:t>
            </a:r>
            <a:endParaRPr lang="en-US" sz="4400" b="1" dirty="0">
              <a:latin typeface="Franklin Gothic Demi Cond" panose="020B0706030402020204" pitchFamily="34" charset="0"/>
            </a:endParaRPr>
          </a:p>
        </p:txBody>
      </p:sp>
      <p:sp>
        <p:nvSpPr>
          <p:cNvPr id="15" name="Slide Number Placeholder 3">
            <a:extLst>
              <a:ext uri="{FF2B5EF4-FFF2-40B4-BE49-F238E27FC236}">
                <a16:creationId xmlns:a16="http://schemas.microsoft.com/office/drawing/2014/main" id="{B5AE0505-948A-85D7-FCA6-7F786B5396B0}"/>
              </a:ext>
            </a:extLst>
          </p:cNvPr>
          <p:cNvSpPr txBox="1">
            <a:spLocks/>
          </p:cNvSpPr>
          <p:nvPr/>
        </p:nvSpPr>
        <p:spPr>
          <a:xfrm>
            <a:off x="11260016" y="6495182"/>
            <a:ext cx="646493" cy="19971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C4F4D4-6F9F-4101-B420-EAE9BABB75B0}" type="slidenum">
              <a:rPr lang="en-US" sz="1200">
                <a:solidFill>
                  <a:schemeClr val="bg1"/>
                </a:solidFill>
              </a:rPr>
              <a:pPr algn="r"/>
              <a:t>5</a:t>
            </a:fld>
            <a:endParaRPr lang="en-US" sz="1200" dirty="0">
              <a:solidFill>
                <a:schemeClr val="bg1"/>
              </a:solidFill>
            </a:endParaRPr>
          </a:p>
        </p:txBody>
      </p:sp>
      <p:pic>
        <p:nvPicPr>
          <p:cNvPr id="11" name="Picture 10"/>
          <p:cNvPicPr>
            <a:picLocks noChangeAspect="1"/>
          </p:cNvPicPr>
          <p:nvPr/>
        </p:nvPicPr>
        <p:blipFill>
          <a:blip r:embed="rId3"/>
          <a:stretch>
            <a:fillRect/>
          </a:stretch>
        </p:blipFill>
        <p:spPr>
          <a:xfrm>
            <a:off x="5659691" y="1407460"/>
            <a:ext cx="12275667" cy="2478425"/>
          </a:xfrm>
          <a:prstGeom prst="rect">
            <a:avLst/>
          </a:prstGeom>
        </p:spPr>
      </p:pic>
      <p:sp>
        <p:nvSpPr>
          <p:cNvPr id="17" name="Rectangle 16"/>
          <p:cNvSpPr/>
          <p:nvPr/>
        </p:nvSpPr>
        <p:spPr>
          <a:xfrm>
            <a:off x="6257093" y="3713050"/>
            <a:ext cx="5002923" cy="1703498"/>
          </a:xfrm>
          <a:prstGeom prst="rect">
            <a:avLst/>
          </a:prstGeom>
          <a:solidFill>
            <a:schemeClr val="accent4">
              <a:lumMod val="20000"/>
              <a:lumOff val="80000"/>
            </a:schemeClr>
          </a:solidFill>
          <a:ln w="50800" cmpd="dbl">
            <a:solidFill>
              <a:schemeClr val="tx1"/>
            </a:solidFill>
          </a:ln>
        </p:spPr>
        <p:txBody>
          <a:bodyPr wrap="square" lIns="108000" tIns="180000" rIns="108000" bIns="180000">
            <a:spAutoFit/>
          </a:bodyPr>
          <a:lstStyle/>
          <a:p>
            <a:pPr algn="ctr">
              <a:lnSpc>
                <a:spcPct val="114000"/>
              </a:lnSpc>
              <a:spcAft>
                <a:spcPts val="600"/>
              </a:spcAft>
            </a:pPr>
            <a:r>
              <a:rPr lang="en-AU" sz="2400" b="1" i="1" dirty="0"/>
              <a:t>DISCUSSION</a:t>
            </a:r>
          </a:p>
          <a:p>
            <a:pPr algn="ctr">
              <a:lnSpc>
                <a:spcPct val="114000"/>
              </a:lnSpc>
            </a:pPr>
            <a:r>
              <a:rPr lang="en-AU" sz="2400" b="1" i="1" dirty="0"/>
              <a:t>Which measure should be used?</a:t>
            </a:r>
          </a:p>
          <a:p>
            <a:pPr algn="ctr">
              <a:lnSpc>
                <a:spcPct val="114000"/>
              </a:lnSpc>
            </a:pPr>
            <a:r>
              <a:rPr lang="en-AU" sz="2400" b="1" i="1" dirty="0"/>
              <a:t>Any of these? Anything else? </a:t>
            </a:r>
          </a:p>
        </p:txBody>
      </p:sp>
      <p:graphicFrame>
        <p:nvGraphicFramePr>
          <p:cNvPr id="18" name="Chart 17">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2263411320"/>
              </p:ext>
            </p:extLst>
          </p:nvPr>
        </p:nvGraphicFramePr>
        <p:xfrm>
          <a:off x="422031" y="1407460"/>
          <a:ext cx="5378220" cy="4009088"/>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E6AA2864-154C-C119-B768-ECD8C373D89D}"/>
              </a:ext>
            </a:extLst>
          </p:cNvPr>
          <p:cNvSpPr txBox="1"/>
          <p:nvPr/>
        </p:nvSpPr>
        <p:spPr>
          <a:xfrm>
            <a:off x="5991726" y="1588330"/>
            <a:ext cx="3147295" cy="388174"/>
          </a:xfrm>
          <a:prstGeom prst="rect">
            <a:avLst/>
          </a:prstGeom>
          <a:solidFill>
            <a:schemeClr val="bg1"/>
          </a:solidFill>
        </p:spPr>
        <p:txBody>
          <a:bodyPr wrap="square" lIns="36000" tIns="36000" rIns="36000" bIns="36000" rtlCol="0">
            <a:spAutoFit/>
          </a:bodyPr>
          <a:lstStyle/>
          <a:p>
            <a:r>
              <a:rPr lang="en-AU" sz="2050" b="1" dirty="0"/>
              <a:t>Basis of measurement:</a:t>
            </a:r>
            <a:endParaRPr lang="en-AU" sz="2050" dirty="0">
              <a:highlight>
                <a:srgbClr val="FF0000"/>
              </a:highlight>
            </a:endParaRPr>
          </a:p>
        </p:txBody>
      </p:sp>
    </p:spTree>
    <p:extLst>
      <p:ext uri="{BB962C8B-B14F-4D97-AF65-F5344CB8AC3E}">
        <p14:creationId xmlns:p14="http://schemas.microsoft.com/office/powerpoint/2010/main" val="350556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C0B4C7-B966-4899-8A80-6552050DA658}"/>
              </a:ext>
            </a:extLst>
          </p:cNvPr>
          <p:cNvSpPr>
            <a:spLocks noGrp="1"/>
          </p:cNvSpPr>
          <p:nvPr>
            <p:ph type="sldNum" sz="quarter" idx="12"/>
          </p:nvPr>
        </p:nvSpPr>
        <p:spPr/>
        <p:txBody>
          <a:bodyPr/>
          <a:lstStyle/>
          <a:p>
            <a:fld id="{1D1A05B9-B95E-42A2-82DD-B4C37E02D95B}" type="slidenum">
              <a:rPr lang="en-AU" smtClean="0"/>
              <a:t>6</a:t>
            </a:fld>
            <a:endParaRPr lang="en-AU" dirty="0"/>
          </a:p>
        </p:txBody>
      </p:sp>
      <p:cxnSp>
        <p:nvCxnSpPr>
          <p:cNvPr id="6" name="Straight Connector 5">
            <a:extLst>
              <a:ext uri="{FF2B5EF4-FFF2-40B4-BE49-F238E27FC236}">
                <a16:creationId xmlns:a16="http://schemas.microsoft.com/office/drawing/2014/main" id="{D6990BC3-2FBA-A841-A5FF-7D68B12BF488}"/>
              </a:ext>
            </a:extLst>
          </p:cNvPr>
          <p:cNvCxnSpPr>
            <a:cxnSpLocks/>
          </p:cNvCxnSpPr>
          <p:nvPr/>
        </p:nvCxnSpPr>
        <p:spPr>
          <a:xfrm>
            <a:off x="8993275" y="914400"/>
            <a:ext cx="2829756" cy="100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8D2B8F49-2EE5-B4B9-BD2E-4C1A0390302C}"/>
              </a:ext>
            </a:extLst>
          </p:cNvPr>
          <p:cNvSpPr>
            <a:spLocks noGrp="1"/>
          </p:cNvSpPr>
          <p:nvPr>
            <p:ph type="title"/>
          </p:nvPr>
        </p:nvSpPr>
        <p:spPr>
          <a:xfrm>
            <a:off x="281471" y="305153"/>
            <a:ext cx="11301791" cy="906020"/>
          </a:xfrm>
        </p:spPr>
        <p:txBody>
          <a:bodyPr>
            <a:normAutofit/>
          </a:bodyPr>
          <a:lstStyle/>
          <a:p>
            <a:r>
              <a:rPr lang="en-US" sz="4400" b="1" dirty="0">
                <a:latin typeface="Franklin Gothic Demi Cond" panose="020B0706030402020204" pitchFamily="34" charset="0"/>
              </a:rPr>
              <a:t>Expected income - another complication</a:t>
            </a:r>
          </a:p>
        </p:txBody>
      </p:sp>
      <p:sp>
        <p:nvSpPr>
          <p:cNvPr id="15" name="Slide Number Placeholder 3">
            <a:extLst>
              <a:ext uri="{FF2B5EF4-FFF2-40B4-BE49-F238E27FC236}">
                <a16:creationId xmlns:a16="http://schemas.microsoft.com/office/drawing/2014/main" id="{B5AE0505-948A-85D7-FCA6-7F786B5396B0}"/>
              </a:ext>
            </a:extLst>
          </p:cNvPr>
          <p:cNvSpPr txBox="1">
            <a:spLocks/>
          </p:cNvSpPr>
          <p:nvPr/>
        </p:nvSpPr>
        <p:spPr>
          <a:xfrm>
            <a:off x="11260016" y="6495182"/>
            <a:ext cx="646493" cy="19971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C4F4D4-6F9F-4101-B420-EAE9BABB75B0}" type="slidenum">
              <a:rPr lang="en-US" sz="1200">
                <a:solidFill>
                  <a:schemeClr val="bg1"/>
                </a:solidFill>
              </a:rPr>
              <a:pPr algn="r"/>
              <a:t>6</a:t>
            </a:fld>
            <a:endParaRPr lang="en-US" sz="1200" dirty="0">
              <a:solidFill>
                <a:schemeClr val="bg1"/>
              </a:solidFill>
            </a:endParaRPr>
          </a:p>
        </p:txBody>
      </p:sp>
      <p:sp>
        <p:nvSpPr>
          <p:cNvPr id="17" name="Rectangle 16"/>
          <p:cNvSpPr/>
          <p:nvPr/>
        </p:nvSpPr>
        <p:spPr>
          <a:xfrm>
            <a:off x="3288379" y="2101775"/>
            <a:ext cx="6087773" cy="2265062"/>
          </a:xfrm>
          <a:prstGeom prst="rect">
            <a:avLst/>
          </a:prstGeom>
          <a:solidFill>
            <a:schemeClr val="accent4">
              <a:lumMod val="20000"/>
              <a:lumOff val="80000"/>
            </a:schemeClr>
          </a:solidFill>
          <a:ln w="50800" cmpd="dbl">
            <a:solidFill>
              <a:schemeClr val="tx1"/>
            </a:solidFill>
          </a:ln>
        </p:spPr>
        <p:txBody>
          <a:bodyPr wrap="square" lIns="108000" tIns="180000" rIns="108000" bIns="180000">
            <a:spAutoFit/>
          </a:bodyPr>
          <a:lstStyle/>
          <a:p>
            <a:pPr algn="ctr">
              <a:lnSpc>
                <a:spcPct val="114000"/>
              </a:lnSpc>
              <a:spcAft>
                <a:spcPts val="600"/>
              </a:spcAft>
            </a:pPr>
            <a:r>
              <a:rPr lang="en-AU" sz="2600" b="1" i="1" dirty="0"/>
              <a:t>DISCUSSION</a:t>
            </a:r>
          </a:p>
          <a:p>
            <a:pPr algn="ctr">
              <a:lnSpc>
                <a:spcPct val="114000"/>
              </a:lnSpc>
            </a:pPr>
            <a:r>
              <a:rPr lang="en-AU" sz="2600" b="1" i="1" dirty="0"/>
              <a:t>How should super fund trustees be defining member “income” when designing retirement solutions?</a:t>
            </a:r>
          </a:p>
        </p:txBody>
      </p:sp>
    </p:spTree>
    <p:extLst>
      <p:ext uri="{BB962C8B-B14F-4D97-AF65-F5344CB8AC3E}">
        <p14:creationId xmlns:p14="http://schemas.microsoft.com/office/powerpoint/2010/main" val="4125086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C0B4C7-B966-4899-8A80-6552050DA658}"/>
              </a:ext>
            </a:extLst>
          </p:cNvPr>
          <p:cNvSpPr>
            <a:spLocks noGrp="1"/>
          </p:cNvSpPr>
          <p:nvPr>
            <p:ph type="sldNum" sz="quarter" idx="12"/>
          </p:nvPr>
        </p:nvSpPr>
        <p:spPr/>
        <p:txBody>
          <a:bodyPr/>
          <a:lstStyle/>
          <a:p>
            <a:fld id="{1D1A05B9-B95E-42A2-82DD-B4C37E02D95B}" type="slidenum">
              <a:rPr lang="en-AU" smtClean="0"/>
              <a:t>7</a:t>
            </a:fld>
            <a:endParaRPr lang="en-AU" dirty="0"/>
          </a:p>
        </p:txBody>
      </p:sp>
      <p:cxnSp>
        <p:nvCxnSpPr>
          <p:cNvPr id="6" name="Straight Connector 5">
            <a:extLst>
              <a:ext uri="{FF2B5EF4-FFF2-40B4-BE49-F238E27FC236}">
                <a16:creationId xmlns:a16="http://schemas.microsoft.com/office/drawing/2014/main" id="{D6990BC3-2FBA-A841-A5FF-7D68B12BF488}"/>
              </a:ext>
            </a:extLst>
          </p:cNvPr>
          <p:cNvCxnSpPr>
            <a:cxnSpLocks/>
          </p:cNvCxnSpPr>
          <p:nvPr/>
        </p:nvCxnSpPr>
        <p:spPr>
          <a:xfrm>
            <a:off x="7154426" y="864158"/>
            <a:ext cx="463229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8D2B8F49-2EE5-B4B9-BD2E-4C1A0390302C}"/>
              </a:ext>
            </a:extLst>
          </p:cNvPr>
          <p:cNvSpPr>
            <a:spLocks noGrp="1"/>
          </p:cNvSpPr>
          <p:nvPr>
            <p:ph type="title"/>
          </p:nvPr>
        </p:nvSpPr>
        <p:spPr>
          <a:xfrm>
            <a:off x="247256" y="221605"/>
            <a:ext cx="11301791" cy="906020"/>
          </a:xfrm>
        </p:spPr>
        <p:txBody>
          <a:bodyPr>
            <a:normAutofit/>
          </a:bodyPr>
          <a:lstStyle/>
          <a:p>
            <a:r>
              <a:rPr lang="en-US" dirty="0">
                <a:latin typeface="Franklin Gothic Demi Cond" panose="020B0706030402020204" pitchFamily="34" charset="0"/>
              </a:rPr>
              <a:t>Which income stream is riskier?</a:t>
            </a:r>
            <a:endParaRPr lang="en-US" sz="4400" b="1" dirty="0">
              <a:latin typeface="Franklin Gothic Demi Cond" panose="020B0706030402020204" pitchFamily="34" charset="0"/>
            </a:endParaRPr>
          </a:p>
        </p:txBody>
      </p:sp>
      <p:sp>
        <p:nvSpPr>
          <p:cNvPr id="15" name="Slide Number Placeholder 3">
            <a:extLst>
              <a:ext uri="{FF2B5EF4-FFF2-40B4-BE49-F238E27FC236}">
                <a16:creationId xmlns:a16="http://schemas.microsoft.com/office/drawing/2014/main" id="{B5AE0505-948A-85D7-FCA6-7F786B5396B0}"/>
              </a:ext>
            </a:extLst>
          </p:cNvPr>
          <p:cNvSpPr txBox="1">
            <a:spLocks/>
          </p:cNvSpPr>
          <p:nvPr/>
        </p:nvSpPr>
        <p:spPr>
          <a:xfrm>
            <a:off x="11260016" y="6495182"/>
            <a:ext cx="646493" cy="19971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C4F4D4-6F9F-4101-B420-EAE9BABB75B0}" type="slidenum">
              <a:rPr lang="en-US" sz="1200">
                <a:solidFill>
                  <a:schemeClr val="bg1"/>
                </a:solidFill>
              </a:rPr>
              <a:pPr algn="r"/>
              <a:t>7</a:t>
            </a:fld>
            <a:endParaRPr lang="en-US" sz="1200" dirty="0">
              <a:solidFill>
                <a:schemeClr val="bg1"/>
              </a:solidFill>
            </a:endParaRPr>
          </a:p>
        </p:txBody>
      </p:sp>
      <p:sp>
        <p:nvSpPr>
          <p:cNvPr id="18" name="Rectangle 17"/>
          <p:cNvSpPr/>
          <p:nvPr/>
        </p:nvSpPr>
        <p:spPr>
          <a:xfrm>
            <a:off x="7211225" y="5051046"/>
            <a:ext cx="4801574" cy="830997"/>
          </a:xfrm>
          <a:prstGeom prst="rect">
            <a:avLst/>
          </a:prstGeom>
        </p:spPr>
        <p:txBody>
          <a:bodyPr wrap="square">
            <a:spAutoFit/>
          </a:bodyPr>
          <a:lstStyle/>
          <a:p>
            <a:r>
              <a:rPr lang="en-AU" sz="1600" i="1" dirty="0"/>
              <a:t>Income percentiles for 60/40 account-based pension under two drawdown strategies</a:t>
            </a:r>
            <a:endParaRPr lang="en-AU" sz="1600" dirty="0"/>
          </a:p>
          <a:p>
            <a:endParaRPr lang="en-AU" sz="1600" b="1" i="1" dirty="0"/>
          </a:p>
        </p:txBody>
      </p:sp>
      <p:sp>
        <p:nvSpPr>
          <p:cNvPr id="19" name="Rectangle 18"/>
          <p:cNvSpPr/>
          <p:nvPr/>
        </p:nvSpPr>
        <p:spPr>
          <a:xfrm>
            <a:off x="1887250" y="5151555"/>
            <a:ext cx="5031126" cy="1543344"/>
          </a:xfrm>
          <a:prstGeom prst="rect">
            <a:avLst/>
          </a:prstGeom>
          <a:solidFill>
            <a:schemeClr val="accent4">
              <a:lumMod val="20000"/>
              <a:lumOff val="80000"/>
            </a:schemeClr>
          </a:solidFill>
          <a:ln w="50800" cmpd="dbl">
            <a:solidFill>
              <a:schemeClr val="tx1"/>
            </a:solidFill>
          </a:ln>
        </p:spPr>
        <p:txBody>
          <a:bodyPr wrap="square" lIns="108000" tIns="108000" rIns="108000" bIns="108000">
            <a:spAutoFit/>
          </a:bodyPr>
          <a:lstStyle/>
          <a:p>
            <a:pPr algn="ctr">
              <a:lnSpc>
                <a:spcPct val="110000"/>
              </a:lnSpc>
              <a:spcAft>
                <a:spcPts val="600"/>
              </a:spcAft>
            </a:pPr>
            <a:r>
              <a:rPr lang="en-AU" sz="2400" b="1" i="1" dirty="0"/>
              <a:t>DISCUSSION</a:t>
            </a:r>
          </a:p>
          <a:p>
            <a:pPr marL="457200" indent="-457200" algn="ctr">
              <a:lnSpc>
                <a:spcPct val="114000"/>
              </a:lnSpc>
              <a:buAutoNum type="alphaLcParenBoth"/>
            </a:pPr>
            <a:r>
              <a:rPr lang="en-AU" sz="2400" b="1" i="1" dirty="0"/>
              <a:t>Which is more sustainable</a:t>
            </a:r>
          </a:p>
          <a:p>
            <a:pPr marL="457200" indent="-457200" algn="ctr">
              <a:lnSpc>
                <a:spcPct val="114000"/>
              </a:lnSpc>
              <a:buAutoNum type="alphaLcParenBoth"/>
            </a:pPr>
            <a:r>
              <a:rPr lang="en-AU" sz="2400" b="1" i="1" dirty="0"/>
              <a:t>Which is more stable?</a:t>
            </a:r>
          </a:p>
        </p:txBody>
      </p:sp>
      <p:graphicFrame>
        <p:nvGraphicFramePr>
          <p:cNvPr id="22" name="Chart 21">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4267948129"/>
              </p:ext>
            </p:extLst>
          </p:nvPr>
        </p:nvGraphicFramePr>
        <p:xfrm>
          <a:off x="226500" y="1042424"/>
          <a:ext cx="5776611" cy="40420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366008605"/>
              </p:ext>
            </p:extLst>
          </p:nvPr>
        </p:nvGraphicFramePr>
        <p:xfrm>
          <a:off x="6109400" y="1042424"/>
          <a:ext cx="5797110" cy="40420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522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C0B4C7-B966-4899-8A80-6552050DA658}"/>
              </a:ext>
            </a:extLst>
          </p:cNvPr>
          <p:cNvSpPr>
            <a:spLocks noGrp="1"/>
          </p:cNvSpPr>
          <p:nvPr>
            <p:ph type="sldNum" sz="quarter" idx="12"/>
          </p:nvPr>
        </p:nvSpPr>
        <p:spPr/>
        <p:txBody>
          <a:bodyPr/>
          <a:lstStyle/>
          <a:p>
            <a:fld id="{1D1A05B9-B95E-42A2-82DD-B4C37E02D95B}" type="slidenum">
              <a:rPr lang="en-AU" smtClean="0"/>
              <a:t>8</a:t>
            </a:fld>
            <a:endParaRPr lang="en-AU" dirty="0"/>
          </a:p>
        </p:txBody>
      </p:sp>
      <p:cxnSp>
        <p:nvCxnSpPr>
          <p:cNvPr id="6" name="Straight Connector 5">
            <a:extLst>
              <a:ext uri="{FF2B5EF4-FFF2-40B4-BE49-F238E27FC236}">
                <a16:creationId xmlns:a16="http://schemas.microsoft.com/office/drawing/2014/main" id="{D6990BC3-2FBA-A841-A5FF-7D68B12BF488}"/>
              </a:ext>
            </a:extLst>
          </p:cNvPr>
          <p:cNvCxnSpPr>
            <a:cxnSpLocks/>
          </p:cNvCxnSpPr>
          <p:nvPr/>
        </p:nvCxnSpPr>
        <p:spPr>
          <a:xfrm>
            <a:off x="4692580" y="916550"/>
            <a:ext cx="7130451" cy="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8D2B8F49-2EE5-B4B9-BD2E-4C1A0390302C}"/>
              </a:ext>
            </a:extLst>
          </p:cNvPr>
          <p:cNvSpPr>
            <a:spLocks noGrp="1"/>
          </p:cNvSpPr>
          <p:nvPr>
            <p:ph type="title"/>
          </p:nvPr>
        </p:nvSpPr>
        <p:spPr>
          <a:xfrm>
            <a:off x="281471" y="305153"/>
            <a:ext cx="11301791" cy="906020"/>
          </a:xfrm>
        </p:spPr>
        <p:txBody>
          <a:bodyPr>
            <a:normAutofit/>
          </a:bodyPr>
          <a:lstStyle/>
          <a:p>
            <a:r>
              <a:rPr lang="en-US" sz="4400" b="1" dirty="0">
                <a:latin typeface="Franklin Gothic Demi Cond" panose="020B0706030402020204" pitchFamily="34" charset="0"/>
              </a:rPr>
              <a:t>Income risk drivers</a:t>
            </a:r>
          </a:p>
        </p:txBody>
      </p:sp>
      <p:sp>
        <p:nvSpPr>
          <p:cNvPr id="15" name="Slide Number Placeholder 3">
            <a:extLst>
              <a:ext uri="{FF2B5EF4-FFF2-40B4-BE49-F238E27FC236}">
                <a16:creationId xmlns:a16="http://schemas.microsoft.com/office/drawing/2014/main" id="{B5AE0505-948A-85D7-FCA6-7F786B5396B0}"/>
              </a:ext>
            </a:extLst>
          </p:cNvPr>
          <p:cNvSpPr txBox="1">
            <a:spLocks/>
          </p:cNvSpPr>
          <p:nvPr/>
        </p:nvSpPr>
        <p:spPr>
          <a:xfrm>
            <a:off x="11260016" y="6495182"/>
            <a:ext cx="646493" cy="19971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C4F4D4-6F9F-4101-B420-EAE9BABB75B0}" type="slidenum">
              <a:rPr lang="en-US" sz="1200">
                <a:solidFill>
                  <a:schemeClr val="bg1"/>
                </a:solidFill>
              </a:rPr>
              <a:pPr algn="r"/>
              <a:t>8</a:t>
            </a:fld>
            <a:endParaRPr lang="en-US" sz="1200" dirty="0">
              <a:solidFill>
                <a:schemeClr val="bg1"/>
              </a:solidFill>
            </a:endParaRPr>
          </a:p>
        </p:txBody>
      </p:sp>
      <p:sp>
        <p:nvSpPr>
          <p:cNvPr id="17" name="Rectangle 16"/>
          <p:cNvSpPr/>
          <p:nvPr/>
        </p:nvSpPr>
        <p:spPr>
          <a:xfrm>
            <a:off x="6656695" y="1731477"/>
            <a:ext cx="4603321" cy="2265062"/>
          </a:xfrm>
          <a:prstGeom prst="rect">
            <a:avLst/>
          </a:prstGeom>
          <a:solidFill>
            <a:schemeClr val="accent4">
              <a:lumMod val="20000"/>
              <a:lumOff val="80000"/>
            </a:schemeClr>
          </a:solidFill>
          <a:ln w="50800" cmpd="dbl">
            <a:solidFill>
              <a:schemeClr val="tx1"/>
            </a:solidFill>
          </a:ln>
        </p:spPr>
        <p:txBody>
          <a:bodyPr wrap="square" lIns="108000" tIns="180000" rIns="108000" bIns="180000">
            <a:spAutoFit/>
          </a:bodyPr>
          <a:lstStyle/>
          <a:p>
            <a:pPr algn="ctr">
              <a:lnSpc>
                <a:spcPct val="114000"/>
              </a:lnSpc>
              <a:spcAft>
                <a:spcPts val="600"/>
              </a:spcAft>
            </a:pPr>
            <a:r>
              <a:rPr lang="en-AU" sz="2600" b="1" i="1" dirty="0"/>
              <a:t>DISCUSSION</a:t>
            </a:r>
          </a:p>
          <a:p>
            <a:pPr algn="ctr">
              <a:lnSpc>
                <a:spcPct val="114000"/>
              </a:lnSpc>
            </a:pPr>
            <a:r>
              <a:rPr lang="en-AU" sz="2600" b="1" i="1" dirty="0"/>
              <a:t>How might these drivers be taken into account in managing income risk? </a:t>
            </a:r>
          </a:p>
        </p:txBody>
      </p:sp>
      <p:sp>
        <p:nvSpPr>
          <p:cNvPr id="2" name="Rectangle 1"/>
          <p:cNvSpPr/>
          <p:nvPr/>
        </p:nvSpPr>
        <p:spPr>
          <a:xfrm>
            <a:off x="780214" y="1555957"/>
            <a:ext cx="5108120" cy="2800767"/>
          </a:xfrm>
          <a:prstGeom prst="rect">
            <a:avLst/>
          </a:prstGeom>
        </p:spPr>
        <p:txBody>
          <a:bodyPr wrap="square">
            <a:spAutoFit/>
          </a:bodyPr>
          <a:lstStyle/>
          <a:p>
            <a:pPr marL="90488">
              <a:lnSpc>
                <a:spcPct val="120000"/>
              </a:lnSpc>
            </a:pPr>
            <a:r>
              <a:rPr lang="en-AU" sz="2600" dirty="0"/>
              <a:t>The RIC mentions the following:</a:t>
            </a:r>
          </a:p>
          <a:p>
            <a:pPr marL="271463">
              <a:lnSpc>
                <a:spcPct val="120000"/>
              </a:lnSpc>
              <a:spcBef>
                <a:spcPts val="600"/>
              </a:spcBef>
            </a:pPr>
            <a:r>
              <a:rPr lang="en-AU" sz="2600" dirty="0"/>
              <a:t>(i) longevity risks</a:t>
            </a:r>
          </a:p>
          <a:p>
            <a:pPr marL="271463">
              <a:lnSpc>
                <a:spcPct val="120000"/>
              </a:lnSpc>
              <a:spcBef>
                <a:spcPts val="600"/>
              </a:spcBef>
            </a:pPr>
            <a:r>
              <a:rPr lang="en-AU" sz="2600" dirty="0"/>
              <a:t>(ii) investment risks </a:t>
            </a:r>
          </a:p>
          <a:p>
            <a:pPr marL="271463">
              <a:lnSpc>
                <a:spcPct val="120000"/>
              </a:lnSpc>
              <a:spcBef>
                <a:spcPts val="600"/>
              </a:spcBef>
            </a:pPr>
            <a:r>
              <a:rPr lang="en-AU" sz="2600" dirty="0"/>
              <a:t>(iii) inflation risks</a:t>
            </a:r>
          </a:p>
          <a:p>
            <a:pPr marL="271463">
              <a:lnSpc>
                <a:spcPct val="120000"/>
              </a:lnSpc>
              <a:spcBef>
                <a:spcPts val="600"/>
              </a:spcBef>
            </a:pPr>
            <a:r>
              <a:rPr lang="en-AU" sz="2600" dirty="0"/>
              <a:t>(iv) any other risks </a:t>
            </a:r>
          </a:p>
        </p:txBody>
      </p:sp>
    </p:spTree>
    <p:extLst>
      <p:ext uri="{BB962C8B-B14F-4D97-AF65-F5344CB8AC3E}">
        <p14:creationId xmlns:p14="http://schemas.microsoft.com/office/powerpoint/2010/main" val="195665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C0B4C7-B966-4899-8A80-6552050DA658}"/>
              </a:ext>
            </a:extLst>
          </p:cNvPr>
          <p:cNvSpPr>
            <a:spLocks noGrp="1"/>
          </p:cNvSpPr>
          <p:nvPr>
            <p:ph type="sldNum" sz="quarter" idx="12"/>
          </p:nvPr>
        </p:nvSpPr>
        <p:spPr/>
        <p:txBody>
          <a:bodyPr/>
          <a:lstStyle/>
          <a:p>
            <a:fld id="{1D1A05B9-B95E-42A2-82DD-B4C37E02D95B}" type="slidenum">
              <a:rPr lang="en-AU" smtClean="0"/>
              <a:t>9</a:t>
            </a:fld>
            <a:endParaRPr lang="en-AU" dirty="0"/>
          </a:p>
        </p:txBody>
      </p:sp>
      <p:cxnSp>
        <p:nvCxnSpPr>
          <p:cNvPr id="6" name="Straight Connector 5">
            <a:extLst>
              <a:ext uri="{FF2B5EF4-FFF2-40B4-BE49-F238E27FC236}">
                <a16:creationId xmlns:a16="http://schemas.microsoft.com/office/drawing/2014/main" id="{D6990BC3-2FBA-A841-A5FF-7D68B12BF488}"/>
              </a:ext>
            </a:extLst>
          </p:cNvPr>
          <p:cNvCxnSpPr>
            <a:cxnSpLocks/>
          </p:cNvCxnSpPr>
          <p:nvPr/>
        </p:nvCxnSpPr>
        <p:spPr>
          <a:xfrm>
            <a:off x="5586884" y="924448"/>
            <a:ext cx="6236147" cy="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8D2B8F49-2EE5-B4B9-BD2E-4C1A0390302C}"/>
              </a:ext>
            </a:extLst>
          </p:cNvPr>
          <p:cNvSpPr>
            <a:spLocks noGrp="1"/>
          </p:cNvSpPr>
          <p:nvPr>
            <p:ph type="title"/>
          </p:nvPr>
        </p:nvSpPr>
        <p:spPr>
          <a:xfrm>
            <a:off x="281471" y="305153"/>
            <a:ext cx="11301791" cy="906020"/>
          </a:xfrm>
        </p:spPr>
        <p:txBody>
          <a:bodyPr>
            <a:normAutofit/>
          </a:bodyPr>
          <a:lstStyle/>
          <a:p>
            <a:r>
              <a:rPr lang="en-US" sz="4400" b="1" dirty="0">
                <a:latin typeface="Franklin Gothic Demi Cond" panose="020B0706030402020204" pitchFamily="34" charset="0"/>
              </a:rPr>
              <a:t>Flexible access to funds</a:t>
            </a:r>
          </a:p>
        </p:txBody>
      </p:sp>
      <p:sp>
        <p:nvSpPr>
          <p:cNvPr id="15" name="Slide Number Placeholder 3">
            <a:extLst>
              <a:ext uri="{FF2B5EF4-FFF2-40B4-BE49-F238E27FC236}">
                <a16:creationId xmlns:a16="http://schemas.microsoft.com/office/drawing/2014/main" id="{B5AE0505-948A-85D7-FCA6-7F786B5396B0}"/>
              </a:ext>
            </a:extLst>
          </p:cNvPr>
          <p:cNvSpPr txBox="1">
            <a:spLocks/>
          </p:cNvSpPr>
          <p:nvPr/>
        </p:nvSpPr>
        <p:spPr>
          <a:xfrm>
            <a:off x="11260016" y="6495182"/>
            <a:ext cx="646493" cy="19971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C4F4D4-6F9F-4101-B420-EAE9BABB75B0}" type="slidenum">
              <a:rPr lang="en-US" sz="1200">
                <a:solidFill>
                  <a:schemeClr val="bg1"/>
                </a:solidFill>
              </a:rPr>
              <a:pPr algn="r"/>
              <a:t>9</a:t>
            </a:fld>
            <a:endParaRPr lang="en-US" sz="1200" dirty="0">
              <a:solidFill>
                <a:schemeClr val="bg1"/>
              </a:solidFill>
            </a:endParaRPr>
          </a:p>
        </p:txBody>
      </p:sp>
      <p:sp>
        <p:nvSpPr>
          <p:cNvPr id="17" name="Rectangle 16"/>
          <p:cNvSpPr/>
          <p:nvPr/>
        </p:nvSpPr>
        <p:spPr>
          <a:xfrm>
            <a:off x="6656695" y="1731477"/>
            <a:ext cx="4603321" cy="1808911"/>
          </a:xfrm>
          <a:prstGeom prst="rect">
            <a:avLst/>
          </a:prstGeom>
          <a:solidFill>
            <a:schemeClr val="accent4">
              <a:lumMod val="20000"/>
              <a:lumOff val="80000"/>
            </a:schemeClr>
          </a:solidFill>
          <a:ln w="50800" cmpd="dbl">
            <a:solidFill>
              <a:schemeClr val="tx1"/>
            </a:solidFill>
          </a:ln>
        </p:spPr>
        <p:txBody>
          <a:bodyPr wrap="square" lIns="108000" tIns="180000" rIns="108000" bIns="180000">
            <a:spAutoFit/>
          </a:bodyPr>
          <a:lstStyle/>
          <a:p>
            <a:pPr algn="ctr">
              <a:lnSpc>
                <a:spcPct val="114000"/>
              </a:lnSpc>
              <a:spcAft>
                <a:spcPts val="600"/>
              </a:spcAft>
            </a:pPr>
            <a:r>
              <a:rPr lang="en-AU" sz="2600" b="1" i="1" dirty="0"/>
              <a:t>DISCUSSION</a:t>
            </a:r>
          </a:p>
          <a:p>
            <a:pPr algn="ctr">
              <a:lnSpc>
                <a:spcPct val="114000"/>
              </a:lnSpc>
            </a:pPr>
            <a:r>
              <a:rPr lang="en-AU" sz="2600" b="1" i="1" dirty="0"/>
              <a:t>How might fund trustees cater for these desires?</a:t>
            </a:r>
          </a:p>
        </p:txBody>
      </p:sp>
      <p:sp>
        <p:nvSpPr>
          <p:cNvPr id="2" name="Rectangle 1"/>
          <p:cNvSpPr/>
          <p:nvPr/>
        </p:nvSpPr>
        <p:spPr>
          <a:xfrm>
            <a:off x="449445" y="1543745"/>
            <a:ext cx="5496447" cy="3170099"/>
          </a:xfrm>
          <a:prstGeom prst="rect">
            <a:avLst/>
          </a:prstGeom>
        </p:spPr>
        <p:txBody>
          <a:bodyPr wrap="square">
            <a:spAutoFit/>
          </a:bodyPr>
          <a:lstStyle/>
          <a:p>
            <a:pPr marL="90488">
              <a:lnSpc>
                <a:spcPct val="120000"/>
              </a:lnSpc>
            </a:pPr>
            <a:r>
              <a:rPr lang="en-AU" sz="2500" dirty="0"/>
              <a:t>Possible motivations for flexible access to funds:</a:t>
            </a:r>
          </a:p>
          <a:p>
            <a:pPr marL="90488">
              <a:lnSpc>
                <a:spcPct val="120000"/>
              </a:lnSpc>
              <a:spcBef>
                <a:spcPts val="600"/>
              </a:spcBef>
            </a:pPr>
            <a:r>
              <a:rPr lang="en-AU" sz="2500" dirty="0"/>
              <a:t>(i) Meeting unexpected needs</a:t>
            </a:r>
          </a:p>
          <a:p>
            <a:pPr marL="90488">
              <a:lnSpc>
                <a:spcPct val="120000"/>
              </a:lnSpc>
              <a:spcBef>
                <a:spcPts val="600"/>
              </a:spcBef>
            </a:pPr>
            <a:r>
              <a:rPr lang="en-AU" sz="2500" dirty="0"/>
              <a:t>(ii) Aged care</a:t>
            </a:r>
          </a:p>
          <a:p>
            <a:pPr marL="90488">
              <a:lnSpc>
                <a:spcPct val="120000"/>
              </a:lnSpc>
              <a:spcBef>
                <a:spcPts val="600"/>
              </a:spcBef>
            </a:pPr>
            <a:r>
              <a:rPr lang="en-AU" sz="2500" dirty="0"/>
              <a:t>(iii) Bequests</a:t>
            </a:r>
          </a:p>
          <a:p>
            <a:pPr marL="90488">
              <a:lnSpc>
                <a:spcPct val="120000"/>
              </a:lnSpc>
              <a:spcBef>
                <a:spcPts val="600"/>
              </a:spcBef>
            </a:pPr>
            <a:r>
              <a:rPr lang="en-AU" sz="2500" dirty="0"/>
              <a:t>(iv) Respond to change or opportunity </a:t>
            </a:r>
          </a:p>
        </p:txBody>
      </p:sp>
    </p:spTree>
    <p:extLst>
      <p:ext uri="{BB962C8B-B14F-4D97-AF65-F5344CB8AC3E}">
        <p14:creationId xmlns:p14="http://schemas.microsoft.com/office/powerpoint/2010/main" val="372959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21f86fd-b77b-49c1-8946-6dd8350d13e2">
      <Terms xmlns="http://schemas.microsoft.com/office/infopath/2007/PartnerControls"/>
    </lcf76f155ced4ddcb4097134ff3c332f>
    <TaxCatchAll xmlns="df6b5e73-2540-42ec-b297-d17d58460ba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01CF8E04A45D49A8D29B1823D442D0" ma:contentTypeVersion="18" ma:contentTypeDescription="Create a new document." ma:contentTypeScope="" ma:versionID="40a9682cc48a06506d7f02664e9a81bb">
  <xsd:schema xmlns:xsd="http://www.w3.org/2001/XMLSchema" xmlns:xs="http://www.w3.org/2001/XMLSchema" xmlns:p="http://schemas.microsoft.com/office/2006/metadata/properties" xmlns:ns2="df6b5e73-2540-42ec-b297-d17d58460bae" xmlns:ns3="f21f86fd-b77b-49c1-8946-6dd8350d13e2" targetNamespace="http://schemas.microsoft.com/office/2006/metadata/properties" ma:root="true" ma:fieldsID="2366c689c5d9c5b149e65a6fd171115d" ns2:_="" ns3:_="">
    <xsd:import namespace="df6b5e73-2540-42ec-b297-d17d58460bae"/>
    <xsd:import namespace="f21f86fd-b77b-49c1-8946-6dd8350d13e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6b5e73-2540-42ec-b297-d17d58460ba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d4c74df-9b95-4b26-8c12-aa47f01fa355}" ma:internalName="TaxCatchAll" ma:showField="CatchAllData" ma:web="df6b5e73-2540-42ec-b297-d17d58460ba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1f86fd-b77b-49c1-8946-6dd8350d13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0434a2c-5655-4956-ae77-2fd46d85ebc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715D63-7EB2-4B8E-8F65-C8456C20A0C3}">
  <ds:schemaRefs>
    <ds:schemaRef ds:uri="http://schemas.microsoft.com/office/2006/documentManagement/types"/>
    <ds:schemaRef ds:uri="df6b5e73-2540-42ec-b297-d17d58460ba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f21f86fd-b77b-49c1-8946-6dd8350d13e2"/>
    <ds:schemaRef ds:uri="http://www.w3.org/XML/1998/namespace"/>
    <ds:schemaRef ds:uri="http://purl.org/dc/dcmitype/"/>
  </ds:schemaRefs>
</ds:datastoreItem>
</file>

<file path=customXml/itemProps2.xml><?xml version="1.0" encoding="utf-8"?>
<ds:datastoreItem xmlns:ds="http://schemas.openxmlformats.org/officeDocument/2006/customXml" ds:itemID="{2AF73560-6E47-41CB-83C5-D3E89E5E6710}">
  <ds:schemaRefs>
    <ds:schemaRef ds:uri="http://schemas.microsoft.com/sharepoint/v3/contenttype/forms"/>
  </ds:schemaRefs>
</ds:datastoreItem>
</file>

<file path=customXml/itemProps3.xml><?xml version="1.0" encoding="utf-8"?>
<ds:datastoreItem xmlns:ds="http://schemas.openxmlformats.org/officeDocument/2006/customXml" ds:itemID="{B7978022-BC55-42FA-BE4B-062722F9A730}"/>
</file>

<file path=docProps/app.xml><?xml version="1.0" encoding="utf-8"?>
<Properties xmlns="http://schemas.openxmlformats.org/officeDocument/2006/extended-properties" xmlns:vt="http://schemas.openxmlformats.org/officeDocument/2006/docPropsVTypes">
  <TotalTime>10910</TotalTime>
  <Words>662</Words>
  <Application>Microsoft Office PowerPoint</Application>
  <PresentationFormat>Widescreen</PresentationFormat>
  <Paragraphs>125</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Cambria</vt:lpstr>
      <vt:lpstr>Franklin Gothic Demi Cond</vt:lpstr>
      <vt:lpstr>STIXGeneral-Regular</vt:lpstr>
      <vt:lpstr>Office Theme</vt:lpstr>
      <vt:lpstr>Retirement explainer #1:  Retirement income covenant objectives  </vt:lpstr>
      <vt:lpstr>Explainer #1 – What we will cover </vt:lpstr>
      <vt:lpstr>‘Retirement income strategies’ </vt:lpstr>
      <vt:lpstr>RIC objectives as they appear in the legislation </vt:lpstr>
      <vt:lpstr>Which income stream has greater expected value?</vt:lpstr>
      <vt:lpstr>Expected income - another complication</vt:lpstr>
      <vt:lpstr>Which income stream is riskier?</vt:lpstr>
      <vt:lpstr>Income risk drivers</vt:lpstr>
      <vt:lpstr>Flexible access to funds</vt:lpstr>
      <vt:lpstr>Re-considering through the lens of trade-offs</vt:lpstr>
      <vt:lpstr>Giving meaning to the RIC objectives</vt:lpstr>
      <vt:lpstr>Thank-you!  Further questions, discussion or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 Defensive Categorisation</dc:title>
  <dc:creator>David Bell</dc:creator>
  <cp:lastModifiedBy>David Bell</cp:lastModifiedBy>
  <cp:revision>240</cp:revision>
  <cp:lastPrinted>2023-10-28T05:59:26Z</cp:lastPrinted>
  <dcterms:created xsi:type="dcterms:W3CDTF">2020-07-06T01:22:29Z</dcterms:created>
  <dcterms:modified xsi:type="dcterms:W3CDTF">2024-04-30T04:55:41Z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0x0101001901CF8E04A45D49A8D29B1823D442D0</vt:lpwstr>
  </property>
  <property fmtid="{D5CDD505-2E9C-101B-9397-08002B2CF9AE}" pid="3" name="MediaServiceImageTags">
    <vt:lpwstr/>
  </property>
</Properties>
</file>